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8"/>
  </p:notesMasterIdLst>
  <p:sldIdLst>
    <p:sldId id="256" r:id="rId4"/>
    <p:sldId id="343" r:id="rId5"/>
    <p:sldId id="446" r:id="rId6"/>
    <p:sldId id="523" r:id="rId7"/>
    <p:sldId id="506" r:id="rId8"/>
    <p:sldId id="517" r:id="rId9"/>
    <p:sldId id="527" r:id="rId10"/>
    <p:sldId id="542" r:id="rId11"/>
    <p:sldId id="543" r:id="rId12"/>
    <p:sldId id="530" r:id="rId13"/>
    <p:sldId id="531" r:id="rId14"/>
    <p:sldId id="544" r:id="rId15"/>
    <p:sldId id="533" r:id="rId16"/>
    <p:sldId id="534" r:id="rId17"/>
    <p:sldId id="545" r:id="rId18"/>
    <p:sldId id="535" r:id="rId19"/>
    <p:sldId id="536" r:id="rId20"/>
    <p:sldId id="537" r:id="rId21"/>
    <p:sldId id="538" r:id="rId22"/>
    <p:sldId id="539" r:id="rId23"/>
    <p:sldId id="541" r:id="rId24"/>
    <p:sldId id="486" r:id="rId25"/>
    <p:sldId id="525" r:id="rId26"/>
    <p:sldId id="559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520"/>
    <p:restoredTop sz="92764"/>
  </p:normalViewPr>
  <p:slideViewPr>
    <p:cSldViewPr showGuides="1">
      <p:cViewPr varScale="1">
        <p:scale>
          <a:sx n="67" d="100"/>
          <a:sy n="67" d="100"/>
        </p:scale>
        <p:origin x="-7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FA6F19F-F474-436C-96C6-0969044D4E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B83444-3D9A-49C8-9DE0-AB44498EB5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BFCC93-56A1-4423-9D1C-FE2526D073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8" name="TextBox 3"/>
          <p:cNvSpPr txBox="1"/>
          <p:nvPr/>
        </p:nvSpPr>
        <p:spPr>
          <a:xfrm>
            <a:off x="285750" y="571500"/>
            <a:ext cx="48577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数学三年级下册（北师大版）</a:t>
            </a:r>
            <a:endParaRPr lang="zh-CN" altLang="en-US" dirty="0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099" name="TextBox 4"/>
          <p:cNvSpPr txBox="1"/>
          <p:nvPr/>
        </p:nvSpPr>
        <p:spPr>
          <a:xfrm>
            <a:off x="250825" y="1412875"/>
            <a:ext cx="8534400" cy="2071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5400" dirty="0">
                <a:latin typeface="微软雅黑" panose="020B0503020204020204" charset="-122"/>
                <a:ea typeface="微软雅黑" panose="020B0503020204020204" charset="-122"/>
              </a:rPr>
              <a:t>数学好玩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节  有趣的推理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468313" y="2506663"/>
            <a:ext cx="8245475" cy="1570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除了用阅读分析的方法来思考外，你还能想出其他的方法吗？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图片 4" descr="de3a6532e67c41ddba6d531792e6c93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888" y="4221163"/>
            <a:ext cx="2636837" cy="2636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67544" y="1340767"/>
            <a:ext cx="172819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激趣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TextBox 1"/>
          <p:cNvSpPr txBox="1"/>
          <p:nvPr/>
        </p:nvSpPr>
        <p:spPr>
          <a:xfrm>
            <a:off x="-36512" y="1196975"/>
            <a:ext cx="3743325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画表格：</a:t>
            </a:r>
            <a:endParaRPr lang="en-US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31913" y="2292350"/>
          <a:ext cx="6096000" cy="23606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499617"/>
                <a:gridCol w="1548383"/>
                <a:gridCol w="1524000"/>
              </a:tblGrid>
              <a:tr h="590116"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足球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航模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电脑</a:t>
                      </a:r>
                      <a:endParaRPr lang="zh-CN" altLang="en-US" sz="2800" b="1" dirty="0"/>
                    </a:p>
                  </a:txBody>
                  <a:tcPr/>
                </a:tc>
              </a:tr>
              <a:tr h="590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淘气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</a:tr>
              <a:tr h="590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笑笑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</a:tr>
              <a:tr h="590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奇思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50825" y="4779963"/>
            <a:ext cx="8353425" cy="1385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）观察：横着的三行表示什么？竖着的三列呢？它是怎样记录信息的呢？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TextBox 1"/>
          <p:cNvSpPr txBox="1"/>
          <p:nvPr/>
        </p:nvSpPr>
        <p:spPr>
          <a:xfrm>
            <a:off x="-36512" y="1196975"/>
            <a:ext cx="3743325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画表格：</a:t>
            </a:r>
            <a:endParaRPr lang="en-US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31913" y="2292350"/>
          <a:ext cx="6096000" cy="23606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499617"/>
                <a:gridCol w="1548383"/>
                <a:gridCol w="1524000"/>
              </a:tblGrid>
              <a:tr h="590116"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足球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航模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电脑</a:t>
                      </a:r>
                      <a:endParaRPr lang="zh-CN" altLang="en-US" sz="2800" b="1" dirty="0"/>
                    </a:p>
                  </a:txBody>
                  <a:tcPr/>
                </a:tc>
              </a:tr>
              <a:tr h="590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淘气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</a:tr>
              <a:tr h="590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笑笑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</a:tr>
              <a:tr h="590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奇思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4925" y="5076825"/>
            <a:ext cx="8353425" cy="655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）交流：用什么符号来表示？你是怎样想的？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TextBox 1"/>
          <p:cNvSpPr txBox="1"/>
          <p:nvPr/>
        </p:nvSpPr>
        <p:spPr>
          <a:xfrm>
            <a:off x="468313" y="1196975"/>
            <a:ext cx="3095625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画表格</a:t>
            </a:r>
            <a:endParaRPr lang="en-US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476375" y="2205038"/>
          <a:ext cx="6096000" cy="2432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608118"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足球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航模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电脑</a:t>
                      </a:r>
                      <a:endParaRPr lang="zh-CN" altLang="en-US" sz="2800" b="1" dirty="0"/>
                    </a:p>
                  </a:txBody>
                  <a:tcPr/>
                </a:tc>
              </a:tr>
              <a:tr h="60811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淘气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</a:tr>
              <a:tr h="60811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笑笑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</a:tr>
              <a:tr h="60811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奇思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49638" y="2862263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475" y="3462338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475" y="4110038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3800" y="2852738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3800" y="3481388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33963" y="4129088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6688" y="2852738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125" y="3481388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88125" y="4110038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750" y="4652963"/>
            <a:ext cx="7740650" cy="7413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用画表的方法思考问题有什么好处？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647700" y="2398713"/>
            <a:ext cx="7740650" cy="3046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像刚才这样，我们从一句或者几句话中，得出了另外一个新的认识，这个过程就叫做推理。你知道生活中有哪些地方需要推理吗？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3" y="1268760"/>
            <a:ext cx="252028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想一想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2" name="图片 5" descr="图片3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5445125"/>
            <a:ext cx="1304925" cy="781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" name="TextBox 13"/>
          <p:cNvSpPr txBox="1"/>
          <p:nvPr/>
        </p:nvSpPr>
        <p:spPr>
          <a:xfrm>
            <a:off x="647700" y="2468563"/>
            <a:ext cx="7740650" cy="304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推理时一般先找到一句最重要的话，往往能直接得到一个结论，还能帮助我们进行下面的推理。推理的方法很多，阅读、画表格都是推理常用的好方法。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353542"/>
            <a:ext cx="172819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总结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6" name="图片 4" descr="图片3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0" y="5529263"/>
            <a:ext cx="1303338" cy="779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TextBox 1"/>
          <p:cNvSpPr txBox="1"/>
          <p:nvPr/>
        </p:nvSpPr>
        <p:spPr>
          <a:xfrm>
            <a:off x="323850" y="1268413"/>
            <a:ext cx="7704138" cy="592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飞机模型分别放在了柜子的什么位置。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59" name="TextBox 13"/>
          <p:cNvSpPr txBox="1"/>
          <p:nvPr/>
        </p:nvSpPr>
        <p:spPr>
          <a:xfrm>
            <a:off x="323850" y="1916113"/>
            <a:ext cx="8569325" cy="1773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航模小组有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个飞机模型：淘气号、奇思号、妙想号、笑笑号、乐乐号和教练号，放在柜子里。请你根据下面的信息，找到它们的位置。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9460" name="组合 3"/>
          <p:cNvGrpSpPr/>
          <p:nvPr/>
        </p:nvGrpSpPr>
        <p:grpSpPr>
          <a:xfrm>
            <a:off x="468313" y="3789363"/>
            <a:ext cx="8207375" cy="2366962"/>
            <a:chOff x="251520" y="2387195"/>
            <a:chExt cx="8208912" cy="2367318"/>
          </a:xfrm>
        </p:grpSpPr>
        <p:sp>
          <p:nvSpPr>
            <p:cNvPr id="19461" name="TextBox 4"/>
            <p:cNvSpPr txBox="1"/>
            <p:nvPr/>
          </p:nvSpPr>
          <p:spPr>
            <a:xfrm>
              <a:off x="2843808" y="2387195"/>
              <a:ext cx="5616624" cy="22659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719455">
                <a:lnSpc>
                  <a:spcPct val="12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淘气号和乐乐号都放在柜子的左侧，淘气号在乐乐号的上面。</a:t>
              </a:r>
              <a:endPara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indent="719455">
                <a:lnSpc>
                  <a:spcPct val="12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教练号在最上面一排左侧。</a:t>
              </a:r>
              <a:endPara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indent="719455">
                <a:lnSpc>
                  <a:spcPct val="12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妙想号不在最上面，也不在最下面。</a:t>
              </a:r>
              <a:endPara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indent="719455">
                <a:lnSpc>
                  <a:spcPct val="12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奇思号没有放在教练号的旁边。</a:t>
              </a:r>
              <a:endParaRPr lang="en-US" altLang="zh-CN" sz="24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19462" name="组合 12"/>
            <p:cNvGrpSpPr/>
            <p:nvPr/>
          </p:nvGrpSpPr>
          <p:grpSpPr>
            <a:xfrm>
              <a:off x="251520" y="2420888"/>
              <a:ext cx="2695575" cy="2333625"/>
              <a:chOff x="251520" y="2420888"/>
              <a:chExt cx="2695575" cy="2333625"/>
            </a:xfrm>
          </p:grpSpPr>
          <p:pic>
            <p:nvPicPr>
              <p:cNvPr id="19463" name="Picture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1520" y="2420888"/>
                <a:ext cx="2695575" cy="23336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464" name="TextBox 7"/>
              <p:cNvSpPr txBox="1"/>
              <p:nvPr/>
            </p:nvSpPr>
            <p:spPr>
              <a:xfrm>
                <a:off x="755576" y="2708920"/>
                <a:ext cx="720080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①</a:t>
                </a:r>
                <a:endParaRPr lang="zh-CN" altLang="en-US" sz="20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9465" name="TextBox 8"/>
              <p:cNvSpPr txBox="1"/>
              <p:nvPr/>
            </p:nvSpPr>
            <p:spPr>
              <a:xfrm>
                <a:off x="755576" y="3284984"/>
                <a:ext cx="720080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②</a:t>
                </a:r>
                <a:endParaRPr lang="zh-CN" altLang="en-US" sz="20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9466" name="TextBox 9"/>
              <p:cNvSpPr txBox="1"/>
              <p:nvPr/>
            </p:nvSpPr>
            <p:spPr>
              <a:xfrm>
                <a:off x="755576" y="3933056"/>
                <a:ext cx="720080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③</a:t>
                </a:r>
                <a:endParaRPr lang="zh-CN" altLang="en-US" sz="20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9467" name="TextBox 10"/>
              <p:cNvSpPr txBox="1"/>
              <p:nvPr/>
            </p:nvSpPr>
            <p:spPr>
              <a:xfrm>
                <a:off x="1763688" y="2740858"/>
                <a:ext cx="720080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④</a:t>
                </a:r>
                <a:endParaRPr lang="zh-CN" altLang="en-US" sz="20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9468" name="TextBox 11"/>
              <p:cNvSpPr txBox="1"/>
              <p:nvPr/>
            </p:nvSpPr>
            <p:spPr>
              <a:xfrm>
                <a:off x="1763688" y="3316922"/>
                <a:ext cx="720080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⑤</a:t>
                </a:r>
                <a:endParaRPr lang="zh-CN" altLang="en-US" sz="20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9469" name="TextBox 12"/>
              <p:cNvSpPr txBox="1"/>
              <p:nvPr/>
            </p:nvSpPr>
            <p:spPr>
              <a:xfrm>
                <a:off x="1763688" y="4005064"/>
                <a:ext cx="720080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⑥</a:t>
                </a:r>
                <a:endParaRPr lang="zh-CN" altLang="en-US" sz="20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TextBox 1"/>
          <p:cNvSpPr txBox="1"/>
          <p:nvPr/>
        </p:nvSpPr>
        <p:spPr>
          <a:xfrm>
            <a:off x="250825" y="1196975"/>
            <a:ext cx="7920038" cy="738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字母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表示在某个位置，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表示不在某个位置。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27088" y="2133600"/>
          <a:ext cx="7489825" cy="4105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1966"/>
                <a:gridCol w="943315"/>
                <a:gridCol w="966323"/>
                <a:gridCol w="1046850"/>
                <a:gridCol w="1046850"/>
                <a:gridCol w="1046850"/>
                <a:gridCol w="1046850"/>
              </a:tblGrid>
              <a:tr h="562253"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①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②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③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④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⑤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⑥</a:t>
                      </a:r>
                      <a:endParaRPr lang="zh-CN" altLang="en-US" sz="2800" b="1" dirty="0"/>
                    </a:p>
                  </a:txBody>
                  <a:tcPr/>
                </a:tc>
              </a:tr>
              <a:tr h="6681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淘气号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</a:tr>
              <a:tr h="6250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奇思号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</a:tr>
              <a:tr h="5622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妙想号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</a:tr>
              <a:tr h="5622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笑笑号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</a:tr>
              <a:tr h="5622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乐乐号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</a:tr>
              <a:tr h="5622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/>
                        <a:t>教练号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506" name="组合 11"/>
          <p:cNvGrpSpPr/>
          <p:nvPr/>
        </p:nvGrpSpPr>
        <p:grpSpPr>
          <a:xfrm>
            <a:off x="6448425" y="4508500"/>
            <a:ext cx="2695575" cy="2333625"/>
            <a:chOff x="468313" y="3823051"/>
            <a:chExt cx="2695070" cy="2333274"/>
          </a:xfrm>
        </p:grpSpPr>
        <p:pic>
          <p:nvPicPr>
            <p:cNvPr id="21507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8313" y="3823051"/>
              <a:ext cx="2695070" cy="23332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8" name="TextBox 7"/>
            <p:cNvSpPr txBox="1"/>
            <p:nvPr/>
          </p:nvSpPr>
          <p:spPr>
            <a:xfrm>
              <a:off x="972275" y="4111040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①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509" name="TextBox 8"/>
            <p:cNvSpPr txBox="1"/>
            <p:nvPr/>
          </p:nvSpPr>
          <p:spPr>
            <a:xfrm>
              <a:off x="972275" y="4687017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②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510" name="TextBox 9"/>
            <p:cNvSpPr txBox="1"/>
            <p:nvPr/>
          </p:nvSpPr>
          <p:spPr>
            <a:xfrm>
              <a:off x="972275" y="5334992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③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511" name="TextBox 10"/>
            <p:cNvSpPr txBox="1"/>
            <p:nvPr/>
          </p:nvSpPr>
          <p:spPr>
            <a:xfrm>
              <a:off x="1980198" y="4142973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④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512" name="TextBox 11"/>
            <p:cNvSpPr txBox="1"/>
            <p:nvPr/>
          </p:nvSpPr>
          <p:spPr>
            <a:xfrm>
              <a:off x="1980198" y="4718950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⑤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513" name="TextBox 12"/>
            <p:cNvSpPr txBox="1"/>
            <p:nvPr/>
          </p:nvSpPr>
          <p:spPr>
            <a:xfrm>
              <a:off x="1980198" y="5406989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⑥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84213" y="962025"/>
            <a:ext cx="7704137" cy="738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淘气号的位置分析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313" y="1692275"/>
            <a:ext cx="8064500" cy="3392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30000"/>
              </a:lnSpc>
              <a:buSzTx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）淘气号在柜子的左侧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位置可能是①，②，③的位置。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719455">
              <a:lnSpc>
                <a:spcPct val="130000"/>
              </a:lnSpc>
              <a:buSzTx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）淘气号在乐乐号上面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位置可能是①或②的位置。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719455">
              <a:lnSpc>
                <a:spcPct val="130000"/>
              </a:lnSpc>
              <a:buSzTx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）教练号在最上面一排左侧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淘气在②的位置。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56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charRg st="56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TextBox 1"/>
          <p:cNvSpPr txBox="1"/>
          <p:nvPr/>
        </p:nvSpPr>
        <p:spPr>
          <a:xfrm>
            <a:off x="612775" y="1341438"/>
            <a:ext cx="7704138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妙想号的位置分析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313" y="2205038"/>
            <a:ext cx="7991475" cy="2678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  <a:buSzTx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）不在最上面，也不在最下面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位置是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②或⑤。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719455">
              <a:lnSpc>
                <a:spcPct val="150000"/>
              </a:lnSpc>
              <a:buSzTx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）因为淘气号在②的位置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所以妙想号在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⑤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的位置。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2532" name="组合 4"/>
          <p:cNvGrpSpPr/>
          <p:nvPr/>
        </p:nvGrpSpPr>
        <p:grpSpPr>
          <a:xfrm>
            <a:off x="6448425" y="4508500"/>
            <a:ext cx="2695575" cy="2333625"/>
            <a:chOff x="468313" y="3823051"/>
            <a:chExt cx="2695070" cy="2333274"/>
          </a:xfrm>
        </p:grpSpPr>
        <p:pic>
          <p:nvPicPr>
            <p:cNvPr id="22533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8313" y="3823051"/>
              <a:ext cx="2695070" cy="23332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4" name="TextBox 7"/>
            <p:cNvSpPr txBox="1"/>
            <p:nvPr/>
          </p:nvSpPr>
          <p:spPr>
            <a:xfrm>
              <a:off x="972275" y="4111040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①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535" name="TextBox 8"/>
            <p:cNvSpPr txBox="1"/>
            <p:nvPr/>
          </p:nvSpPr>
          <p:spPr>
            <a:xfrm>
              <a:off x="972275" y="4687017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②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536" name="TextBox 9"/>
            <p:cNvSpPr txBox="1"/>
            <p:nvPr/>
          </p:nvSpPr>
          <p:spPr>
            <a:xfrm>
              <a:off x="972275" y="5334992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③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537" name="TextBox 10"/>
            <p:cNvSpPr txBox="1"/>
            <p:nvPr/>
          </p:nvSpPr>
          <p:spPr>
            <a:xfrm>
              <a:off x="1980198" y="4142973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④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538" name="TextBox 11"/>
            <p:cNvSpPr txBox="1"/>
            <p:nvPr/>
          </p:nvSpPr>
          <p:spPr>
            <a:xfrm>
              <a:off x="1980198" y="4718950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⑤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539" name="TextBox 12"/>
            <p:cNvSpPr txBox="1"/>
            <p:nvPr/>
          </p:nvSpPr>
          <p:spPr>
            <a:xfrm>
              <a:off x="1980198" y="5406989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⑥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2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charRg st="2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755576" y="2053296"/>
            <a:ext cx="7668344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6000" b="1" kern="1200" cap="all" spc="0" normalizeH="0" baseline="0" noProof="0" dirty="0"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创设情境，导入新课</a:t>
            </a:r>
            <a:endParaRPr kumimoji="0" lang="zh-CN" altLang="en-US" sz="6000" b="1" kern="1200" cap="all" spc="0" normalizeH="0" baseline="0" noProof="0" dirty="0"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5123" name="图片 3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3716338"/>
            <a:ext cx="2117725" cy="294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554" name="组合 4"/>
          <p:cNvGrpSpPr/>
          <p:nvPr/>
        </p:nvGrpSpPr>
        <p:grpSpPr>
          <a:xfrm>
            <a:off x="6448425" y="4508500"/>
            <a:ext cx="2695575" cy="2333625"/>
            <a:chOff x="468313" y="3823051"/>
            <a:chExt cx="2695070" cy="2333274"/>
          </a:xfrm>
        </p:grpSpPr>
        <p:pic>
          <p:nvPicPr>
            <p:cNvPr id="23555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8313" y="3823051"/>
              <a:ext cx="2695070" cy="23332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6" name="TextBox 7"/>
            <p:cNvSpPr txBox="1"/>
            <p:nvPr/>
          </p:nvSpPr>
          <p:spPr>
            <a:xfrm>
              <a:off x="972275" y="4111040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①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557" name="TextBox 8"/>
            <p:cNvSpPr txBox="1"/>
            <p:nvPr/>
          </p:nvSpPr>
          <p:spPr>
            <a:xfrm>
              <a:off x="972275" y="4687017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②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558" name="TextBox 9"/>
            <p:cNvSpPr txBox="1"/>
            <p:nvPr/>
          </p:nvSpPr>
          <p:spPr>
            <a:xfrm>
              <a:off x="972275" y="5334992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③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559" name="TextBox 10"/>
            <p:cNvSpPr txBox="1"/>
            <p:nvPr/>
          </p:nvSpPr>
          <p:spPr>
            <a:xfrm>
              <a:off x="1980198" y="4142973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④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560" name="TextBox 11"/>
            <p:cNvSpPr txBox="1"/>
            <p:nvPr/>
          </p:nvSpPr>
          <p:spPr>
            <a:xfrm>
              <a:off x="1980198" y="4718950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⑤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561" name="TextBox 12"/>
            <p:cNvSpPr txBox="1"/>
            <p:nvPr/>
          </p:nvSpPr>
          <p:spPr>
            <a:xfrm>
              <a:off x="1980198" y="5406989"/>
              <a:ext cx="71994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⑥</a:t>
              </a:r>
              <a:endParaRPr lang="zh-CN" alt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3562" name="TextBox 1"/>
          <p:cNvSpPr txBox="1"/>
          <p:nvPr/>
        </p:nvSpPr>
        <p:spPr>
          <a:xfrm>
            <a:off x="468313" y="1412875"/>
            <a:ext cx="7704137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其他号位置的确定分析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313" y="2190750"/>
            <a:ext cx="8207375" cy="2678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奇思号不在教练号旁边</a:t>
            </a: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——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不在②号和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④号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的位置。只能在③ 、 ⑤ 、 ⑥的位置。又因为③ 、 ⑤的位置已经确定，所以奇思号的位置只能是⑥的。剩下的一个位置④自然属于笑笑号了。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TextBox 1"/>
          <p:cNvSpPr txBox="1"/>
          <p:nvPr/>
        </p:nvSpPr>
        <p:spPr>
          <a:xfrm>
            <a:off x="250825" y="1125538"/>
            <a:ext cx="7920038" cy="6619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根据给出的信息，我们判断的结果是：</a:t>
            </a:r>
            <a:endParaRPr lang="en-US" altLang="zh-CN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2625" y="1917700"/>
          <a:ext cx="7777163" cy="43926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5470"/>
                <a:gridCol w="979574"/>
                <a:gridCol w="1003466"/>
                <a:gridCol w="1087088"/>
                <a:gridCol w="1087088"/>
                <a:gridCol w="1087088"/>
                <a:gridCol w="1087088"/>
              </a:tblGrid>
              <a:tr h="601709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①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②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③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④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⑤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⑥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149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淘气号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89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奇思号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017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妙想号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017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笑笑号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017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乐乐号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017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教练号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22488" y="2590800"/>
          <a:ext cx="6330950" cy="3790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9574"/>
                <a:gridCol w="1003466"/>
                <a:gridCol w="1087088"/>
                <a:gridCol w="1087088"/>
                <a:gridCol w="1087088"/>
                <a:gridCol w="1087088"/>
              </a:tblGrid>
              <a:tr h="71499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895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170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170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170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170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827584" y="1988840"/>
            <a:ext cx="7668344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6000" b="1" kern="1200" cap="all" spc="0" normalizeH="0" baseline="0" noProof="0" dirty="0"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课堂总结，拓展延伸</a:t>
            </a:r>
            <a:endParaRPr kumimoji="0" lang="zh-CN" altLang="en-US" sz="6000" b="1" kern="1200" cap="all" spc="0" normalizeH="0" baseline="0" noProof="0" dirty="0"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5603" name="图片 3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3716338"/>
            <a:ext cx="2117725" cy="294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TextBox 3"/>
          <p:cNvSpPr txBox="1"/>
          <p:nvPr/>
        </p:nvSpPr>
        <p:spPr>
          <a:xfrm>
            <a:off x="539750" y="1484313"/>
            <a:ext cx="7993063" cy="1754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今天这节课你学到了什么？你有哪些收获？</a:t>
            </a:r>
            <a:endParaRPr lang="en-US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图片 2" descr="de3a6532e67c41ddba6d531792e6c93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3573463"/>
            <a:ext cx="3168650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2170113" y="1773238"/>
            <a:ext cx="5786437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7200" b="1" dirty="0">
                <a:latin typeface="Calibri" panose="020F0502020204030204" pitchFamily="34" charset="0"/>
                <a:ea typeface="宋体" panose="02010600030101010101" pitchFamily="2" charset="-122"/>
              </a:rPr>
              <a:t>谢谢大家！</a:t>
            </a:r>
            <a:endParaRPr lang="zh-CN" altLang="en-US" sz="7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TextBox 6"/>
          <p:cNvSpPr txBox="1"/>
          <p:nvPr/>
        </p:nvSpPr>
        <p:spPr>
          <a:xfrm>
            <a:off x="468313" y="1196975"/>
            <a:ext cx="8280400" cy="3046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小伙伴们，你们好！这个学期，我们学校组织了足球、航模和电脑兴趣小组。真是太棒了！根据自己的爱好，我们 三人分别参加了其中的一组。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225" y="3863975"/>
            <a:ext cx="4010025" cy="2733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503238" y="4740275"/>
            <a:ext cx="817245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同学们，你能猜出我们分别在哪个兴趣小组吗？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7171" name="组合 8"/>
          <p:cNvGrpSpPr/>
          <p:nvPr/>
        </p:nvGrpSpPr>
        <p:grpSpPr>
          <a:xfrm>
            <a:off x="971550" y="1265238"/>
            <a:ext cx="7561263" cy="3317875"/>
            <a:chOff x="1267347" y="1489381"/>
            <a:chExt cx="6458599" cy="2802023"/>
          </a:xfrm>
        </p:grpSpPr>
        <p:pic>
          <p:nvPicPr>
            <p:cNvPr id="7172" name="Picture 4"/>
            <p:cNvPicPr>
              <a:picLocks noChangeAspect="1"/>
            </p:cNvPicPr>
            <p:nvPr/>
          </p:nvPicPr>
          <p:blipFill>
            <a:blip r:embed="rId2"/>
            <a:srcRect t="3316"/>
            <a:stretch>
              <a:fillRect/>
            </a:stretch>
          </p:blipFill>
          <p:spPr>
            <a:xfrm>
              <a:off x="1547664" y="1844824"/>
              <a:ext cx="5382829" cy="2446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云形标注 5"/>
            <p:cNvSpPr/>
            <p:nvPr/>
          </p:nvSpPr>
          <p:spPr>
            <a:xfrm>
              <a:off x="1267347" y="1698527"/>
              <a:ext cx="2151963" cy="795023"/>
            </a:xfrm>
            <a:prstGeom prst="cloudCallout">
              <a:avLst>
                <a:gd name="adj1" fmla="val 19081"/>
                <a:gd name="adj2" fmla="val 49628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我不喜欢踢足球。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" name="云形标注 6"/>
            <p:cNvSpPr/>
            <p:nvPr/>
          </p:nvSpPr>
          <p:spPr>
            <a:xfrm>
              <a:off x="3716272" y="1489381"/>
              <a:ext cx="2151963" cy="793683"/>
            </a:xfrm>
            <a:prstGeom prst="cloudCallout">
              <a:avLst>
                <a:gd name="adj1" fmla="val -31170"/>
                <a:gd name="adj2" fmla="val 5524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我不是电脑小组的。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>
              <a:off x="5443808" y="2128885"/>
              <a:ext cx="2282138" cy="795024"/>
            </a:xfrm>
            <a:prstGeom prst="cloudCallout">
              <a:avLst>
                <a:gd name="adj1" fmla="val -54483"/>
                <a:gd name="adj2" fmla="val 28556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我喜欢航模。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611560" y="1988839"/>
            <a:ext cx="7668344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6000" b="1" kern="1200" cap="all" spc="0" normalizeH="0" baseline="0" noProof="0" dirty="0"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合作探究，解决问题</a:t>
            </a:r>
            <a:endParaRPr kumimoji="0" lang="zh-CN" altLang="en-US" sz="6000" b="1" kern="1200" cap="all" spc="0" normalizeH="0" baseline="0" noProof="0" dirty="0"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8195" name="图片 3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763" y="3573463"/>
            <a:ext cx="2119312" cy="2938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395288" y="5224463"/>
            <a:ext cx="8280400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同学们先自己想一想，然后再把你的想法与同桌说一说。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353542"/>
            <a:ext cx="172819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交流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20" name="组合 6"/>
          <p:cNvGrpSpPr/>
          <p:nvPr/>
        </p:nvGrpSpPr>
        <p:grpSpPr>
          <a:xfrm>
            <a:off x="1476375" y="2343150"/>
            <a:ext cx="6335713" cy="2886075"/>
            <a:chOff x="1267347" y="1489381"/>
            <a:chExt cx="5859349" cy="2802023"/>
          </a:xfrm>
        </p:grpSpPr>
        <p:pic>
          <p:nvPicPr>
            <p:cNvPr id="9221" name="Picture 4"/>
            <p:cNvPicPr>
              <a:picLocks noChangeAspect="1"/>
            </p:cNvPicPr>
            <p:nvPr/>
          </p:nvPicPr>
          <p:blipFill>
            <a:blip r:embed="rId2"/>
            <a:srcRect t="3316"/>
            <a:stretch>
              <a:fillRect/>
            </a:stretch>
          </p:blipFill>
          <p:spPr>
            <a:xfrm>
              <a:off x="1547664" y="1844824"/>
              <a:ext cx="5382829" cy="2446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云形标注 8"/>
            <p:cNvSpPr/>
            <p:nvPr/>
          </p:nvSpPr>
          <p:spPr>
            <a:xfrm>
              <a:off x="1267347" y="1698993"/>
              <a:ext cx="2152294" cy="793753"/>
            </a:xfrm>
            <a:prstGeom prst="cloudCallout">
              <a:avLst>
                <a:gd name="adj1" fmla="val 19081"/>
                <a:gd name="adj2" fmla="val 49628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我不喜欢踢足球。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" name="云形标注 9"/>
            <p:cNvSpPr/>
            <p:nvPr/>
          </p:nvSpPr>
          <p:spPr>
            <a:xfrm>
              <a:off x="3716205" y="1489381"/>
              <a:ext cx="2152294" cy="793753"/>
            </a:xfrm>
            <a:prstGeom prst="cloudCallout">
              <a:avLst>
                <a:gd name="adj1" fmla="val -31170"/>
                <a:gd name="adj2" fmla="val 5524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我不是电脑小组的。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1" name="云形标注 10"/>
            <p:cNvSpPr/>
            <p:nvPr/>
          </p:nvSpPr>
          <p:spPr>
            <a:xfrm>
              <a:off x="5444207" y="2129007"/>
              <a:ext cx="1682489" cy="793752"/>
            </a:xfrm>
            <a:prstGeom prst="cloudCallout">
              <a:avLst>
                <a:gd name="adj1" fmla="val -54483"/>
                <a:gd name="adj2" fmla="val 28556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我喜欢航模。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719138" y="4437063"/>
            <a:ext cx="7740650" cy="2012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奇思喜欢航模→航模小组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719455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笑笑不喜欢踢足球→电脑小组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719455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淘气不是电脑兴趣小组的→足球小组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0243" name="组合 4"/>
          <p:cNvGrpSpPr/>
          <p:nvPr/>
        </p:nvGrpSpPr>
        <p:grpSpPr>
          <a:xfrm>
            <a:off x="827088" y="1406525"/>
            <a:ext cx="6769100" cy="3175000"/>
            <a:chOff x="1267347" y="1489381"/>
            <a:chExt cx="5859349" cy="2802023"/>
          </a:xfrm>
        </p:grpSpPr>
        <p:pic>
          <p:nvPicPr>
            <p:cNvPr id="10244" name="Picture 4"/>
            <p:cNvPicPr>
              <a:picLocks noChangeAspect="1"/>
            </p:cNvPicPr>
            <p:nvPr/>
          </p:nvPicPr>
          <p:blipFill>
            <a:blip r:embed="rId2"/>
            <a:srcRect t="3316"/>
            <a:stretch>
              <a:fillRect/>
            </a:stretch>
          </p:blipFill>
          <p:spPr>
            <a:xfrm>
              <a:off x="1547664" y="1844824"/>
              <a:ext cx="5382829" cy="2446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云形标注 7"/>
            <p:cNvSpPr/>
            <p:nvPr/>
          </p:nvSpPr>
          <p:spPr>
            <a:xfrm>
              <a:off x="1267347" y="1699533"/>
              <a:ext cx="2151909" cy="792973"/>
            </a:xfrm>
            <a:prstGeom prst="cloudCallout">
              <a:avLst>
                <a:gd name="adj1" fmla="val 19081"/>
                <a:gd name="adj2" fmla="val 49628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我不喜欢踢足球。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" name="云形标注 8"/>
            <p:cNvSpPr/>
            <p:nvPr/>
          </p:nvSpPr>
          <p:spPr>
            <a:xfrm>
              <a:off x="3716071" y="1489381"/>
              <a:ext cx="2151909" cy="794374"/>
            </a:xfrm>
            <a:prstGeom prst="cloudCallout">
              <a:avLst>
                <a:gd name="adj1" fmla="val -31170"/>
                <a:gd name="adj2" fmla="val 5524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我不是电脑小组的。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" name="云形标注 9"/>
            <p:cNvSpPr/>
            <p:nvPr/>
          </p:nvSpPr>
          <p:spPr>
            <a:xfrm>
              <a:off x="5443369" y="2129644"/>
              <a:ext cx="1683327" cy="792973"/>
            </a:xfrm>
            <a:prstGeom prst="cloudCallout">
              <a:avLst>
                <a:gd name="adj1" fmla="val -54483"/>
                <a:gd name="adj2" fmla="val 28556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我喜欢航模。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26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-252412" y="5549900"/>
            <a:ext cx="8964612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你觉得这三句话中，哪一句最重要？为什么？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340767"/>
            <a:ext cx="172819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思考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268" name="组合 6"/>
          <p:cNvGrpSpPr/>
          <p:nvPr/>
        </p:nvGrpSpPr>
        <p:grpSpPr>
          <a:xfrm>
            <a:off x="1258888" y="2487613"/>
            <a:ext cx="6337300" cy="2886075"/>
            <a:chOff x="1267347" y="1489381"/>
            <a:chExt cx="5859349" cy="2802023"/>
          </a:xfrm>
        </p:grpSpPr>
        <p:pic>
          <p:nvPicPr>
            <p:cNvPr id="11269" name="Picture 4"/>
            <p:cNvPicPr>
              <a:picLocks noChangeAspect="1"/>
            </p:cNvPicPr>
            <p:nvPr/>
          </p:nvPicPr>
          <p:blipFill>
            <a:blip r:embed="rId2"/>
            <a:srcRect t="3316"/>
            <a:stretch>
              <a:fillRect/>
            </a:stretch>
          </p:blipFill>
          <p:spPr>
            <a:xfrm>
              <a:off x="1547664" y="1844824"/>
              <a:ext cx="5382829" cy="2446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云形标注 8"/>
            <p:cNvSpPr/>
            <p:nvPr/>
          </p:nvSpPr>
          <p:spPr>
            <a:xfrm>
              <a:off x="1267347" y="1698993"/>
              <a:ext cx="2153222" cy="793752"/>
            </a:xfrm>
            <a:prstGeom prst="cloudCallout">
              <a:avLst>
                <a:gd name="adj1" fmla="val 19081"/>
                <a:gd name="adj2" fmla="val 49628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我不喜欢踢足球。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" name="云形标注 9"/>
            <p:cNvSpPr/>
            <p:nvPr/>
          </p:nvSpPr>
          <p:spPr>
            <a:xfrm>
              <a:off x="3715592" y="1489381"/>
              <a:ext cx="2153222" cy="793752"/>
            </a:xfrm>
            <a:prstGeom prst="cloudCallout">
              <a:avLst>
                <a:gd name="adj1" fmla="val -31170"/>
                <a:gd name="adj2" fmla="val 5524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我不是电脑小组的。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1" name="云形标注 10"/>
            <p:cNvSpPr/>
            <p:nvPr/>
          </p:nvSpPr>
          <p:spPr>
            <a:xfrm>
              <a:off x="5443160" y="2129006"/>
              <a:ext cx="1683536" cy="793753"/>
            </a:xfrm>
            <a:prstGeom prst="cloudCallout">
              <a:avLst>
                <a:gd name="adj1" fmla="val -54483"/>
                <a:gd name="adj2" fmla="val 28556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我喜欢航模。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755650" y="1557338"/>
            <a:ext cx="7596188" cy="3046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“奇思喜欢航模”这句话最重要，因为通过它不仅直接知道了奇思是航模小组的，还能帮助我们判断其他两个人是什么小组的。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1" name="图片 11" descr="图片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4365625"/>
            <a:ext cx="1543050" cy="2009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1223</Words>
  <Application>WPS 演示</Application>
  <PresentationFormat>全屏显示(4:3)</PresentationFormat>
  <Paragraphs>331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幼圆</vt:lpstr>
      <vt:lpstr>楷体</vt:lpstr>
      <vt:lpstr>微软雅黑</vt:lpstr>
      <vt:lpstr>华文仿宋</vt:lpstr>
      <vt:lpstr>Times New Roman</vt:lpstr>
      <vt:lpstr>Dotum</vt:lpstr>
      <vt:lpstr>Malgun Gothic</vt:lpstr>
      <vt:lpstr>仿宋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琳</cp:lastModifiedBy>
  <cp:revision>539</cp:revision>
  <dcterms:created xsi:type="dcterms:W3CDTF">2016-04-06T14:25:42Z</dcterms:created>
  <dcterms:modified xsi:type="dcterms:W3CDTF">2021-05-27T11:19:08Z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