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  <p:sldMasterId id="2147483758" r:id="rId11"/>
  </p:sldMasterIdLst>
  <p:notesMasterIdLst>
    <p:notesMasterId r:id="rId31"/>
  </p:notesMasterIdLst>
  <p:sldIdLst>
    <p:sldId id="327" r:id="rId12"/>
    <p:sldId id="345" r:id="rId13"/>
    <p:sldId id="346" r:id="rId14"/>
    <p:sldId id="347" r:id="rId15"/>
    <p:sldId id="348" r:id="rId16"/>
    <p:sldId id="361" r:id="rId17"/>
    <p:sldId id="374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5399D9"/>
    <a:srgbClr val="F0AF2C"/>
    <a:srgbClr val="E97117"/>
    <a:srgbClr val="E6931A"/>
    <a:srgbClr val="FF99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108" d="100"/>
          <a:sy n="108" d="100"/>
        </p:scale>
        <p:origin x="1146" y="372"/>
      </p:cViewPr>
      <p:guideLst>
        <p:guide orient="horz" pos="2118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 descr="封面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66675" y="20638"/>
            <a:ext cx="2995613" cy="2551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3.xml"/><Relationship Id="rId13" Type="http://schemas.openxmlformats.org/officeDocument/2006/relationships/theme" Target="../theme/theme10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0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-18" y="2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2587" y="16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162EA-8FE8-40AC-B981-176A4378A0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39B6A-B92B-45D4-A26C-D4647AC9A6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-18" y="2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2587" y="16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>
              <a:spLocks noChangeArrowheads="1"/>
            </p:cNvSpPr>
            <p:nvPr/>
          </p:nvSpPr>
          <p:spPr bwMode="auto">
            <a:xfrm>
              <a:off x="-18" y="2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12"/>
            <p:cNvSpPr>
              <a:spLocks noChangeArrowheads="1"/>
            </p:cNvSpPr>
            <p:nvPr/>
          </p:nvSpPr>
          <p:spPr bwMode="auto">
            <a:xfrm>
              <a:off x="2587" y="16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-18" y="2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587" y="16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-18" y="21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587" y="16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anose="020B0600000101010101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162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8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3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2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3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687388"/>
            <a:ext cx="3160712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570288"/>
            <a:ext cx="772953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TextBox 4"/>
          <p:cNvSpPr txBox="1"/>
          <p:nvPr/>
        </p:nvSpPr>
        <p:spPr>
          <a:xfrm>
            <a:off x="582613" y="2359343"/>
            <a:ext cx="77152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      活动要求：每人从学具中拿出一个</a:t>
            </a:r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分硬币，并把它放在掌心，静静地感受</a:t>
            </a:r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克的质量，把这种感觉记在心里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930" y="1276350"/>
            <a:ext cx="352869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感受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>
                <a:solidFill>
                  <a:srgbClr val="FF0000"/>
                </a:solidFill>
              </a:rPr>
              <a:t>克有多重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3"/>
          <p:cNvSpPr txBox="1"/>
          <p:nvPr/>
        </p:nvSpPr>
        <p:spPr>
          <a:xfrm>
            <a:off x="785813" y="1214438"/>
            <a:ext cx="8001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找一找：生活中哪些物品的质量大约是</a:t>
            </a:r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克？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TextBox 24"/>
          <p:cNvSpPr/>
          <p:nvPr/>
        </p:nvSpPr>
        <p:spPr>
          <a:xfrm>
            <a:off x="525145" y="2012315"/>
            <a:ext cx="5868670" cy="578950"/>
          </a:xfrm>
          <a:prstGeom prst="roundRect">
            <a:avLst>
              <a:gd name="adj" fmla="val 16667"/>
            </a:avLst>
          </a:prstGeom>
          <a:solidFill>
            <a:srgbClr val="FF99FF"/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</a:rPr>
              <a:t>估一估：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千克里面有多少个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克？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0595" y="2993390"/>
            <a:ext cx="6486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活动要求：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    掂一掂：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多少个2分的硬币和一袋大米差不多重？说出你的想法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165" y="1017270"/>
            <a:ext cx="55346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探索：</a:t>
            </a:r>
            <a:r>
              <a:rPr lang="en-US" altLang="zh-CN" sz="3200" b="1"/>
              <a:t>1</a:t>
            </a:r>
            <a:r>
              <a:rPr lang="zh-CN" altLang="en-US" sz="3200" b="1"/>
              <a:t>千克与</a:t>
            </a:r>
            <a:r>
              <a:rPr lang="en-US" altLang="zh-CN" sz="3200" b="1"/>
              <a:t>1</a:t>
            </a:r>
            <a:r>
              <a:rPr lang="zh-CN" altLang="en-US" sz="3200" b="1"/>
              <a:t>克之间的关系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bldLvl="0" animBg="1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TextBox 24"/>
          <p:cNvSpPr/>
          <p:nvPr/>
        </p:nvSpPr>
        <p:spPr>
          <a:xfrm>
            <a:off x="2103438" y="2411095"/>
            <a:ext cx="2973387" cy="578452"/>
          </a:xfrm>
          <a:prstGeom prst="roundRect">
            <a:avLst>
              <a:gd name="adj" fmla="val 16667"/>
            </a:avLst>
          </a:prstGeom>
          <a:solidFill>
            <a:srgbClr val="FF99FF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千克＝</a:t>
            </a:r>
            <a:r>
              <a:rPr lang="en-US" altLang="zh-CN" sz="2800" dirty="0">
                <a:latin typeface="Arial" panose="020B0604020202020204" pitchFamily="34" charset="0"/>
              </a:rPr>
              <a:t>1000  </a:t>
            </a:r>
            <a:r>
              <a:rPr lang="zh-CN" altLang="en-US" sz="2800" dirty="0">
                <a:latin typeface="Arial" panose="020B0604020202020204" pitchFamily="34" charset="0"/>
              </a:rPr>
              <a:t>克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78380" y="3880485"/>
            <a:ext cx="276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  kg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1000 g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0490" y="1017270"/>
            <a:ext cx="55346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探索：</a:t>
            </a:r>
            <a:r>
              <a:rPr lang="en-US" altLang="zh-CN" sz="3200" b="1"/>
              <a:t>1</a:t>
            </a:r>
            <a:r>
              <a:rPr lang="zh-CN" altLang="en-US" sz="3200" b="1"/>
              <a:t>千克与</a:t>
            </a:r>
            <a:r>
              <a:rPr lang="en-US" altLang="zh-CN" sz="3200" b="1"/>
              <a:t>1</a:t>
            </a:r>
            <a:r>
              <a:rPr lang="zh-CN" altLang="en-US" sz="3200" b="1"/>
              <a:t>克之间的关系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TextBox 9"/>
          <p:cNvSpPr txBox="1"/>
          <p:nvPr/>
        </p:nvSpPr>
        <p:spPr>
          <a:xfrm>
            <a:off x="539750" y="1066483"/>
            <a:ext cx="604837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填一填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6" name="TextBox 9"/>
          <p:cNvSpPr txBox="1"/>
          <p:nvPr/>
        </p:nvSpPr>
        <p:spPr>
          <a:xfrm>
            <a:off x="827088" y="2492375"/>
            <a:ext cx="4105275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千克＝（      ）克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5250" y="2509838"/>
            <a:ext cx="12890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7030A0"/>
                </a:solidFill>
                <a:latin typeface="Arial" panose="020B0604020202020204" pitchFamily="34" charset="0"/>
              </a:rPr>
              <a:t>3000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3558" name="TextBox 9"/>
          <p:cNvSpPr txBox="1"/>
          <p:nvPr/>
        </p:nvSpPr>
        <p:spPr>
          <a:xfrm>
            <a:off x="1042988" y="3176588"/>
            <a:ext cx="4968875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克＝（      ）千克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9" name="TextBox 9"/>
          <p:cNvSpPr txBox="1"/>
          <p:nvPr/>
        </p:nvSpPr>
        <p:spPr>
          <a:xfrm>
            <a:off x="1042988" y="3900488"/>
            <a:ext cx="4968875" cy="608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克＝（      ）千克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11463" y="3233738"/>
            <a:ext cx="12890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7030A0"/>
                </a:solidFill>
                <a:latin typeface="Arial" panose="020B0604020202020204" pitchFamily="34" charset="0"/>
              </a:rPr>
              <a:t>4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66073" y="3986213"/>
            <a:ext cx="1289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2800" b="1" dirty="0">
                <a:solidFill>
                  <a:srgbClr val="7030A0"/>
                </a:solidFill>
                <a:latin typeface="Arial" panose="020B0604020202020204" pitchFamily="34" charset="0"/>
              </a:rPr>
              <a:t>8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1098233" y="4745038"/>
            <a:ext cx="4968875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千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克＝（      ）克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9"/>
          <p:cNvSpPr txBox="1"/>
          <p:nvPr/>
        </p:nvSpPr>
        <p:spPr>
          <a:xfrm>
            <a:off x="2777808" y="4830763"/>
            <a:ext cx="1289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2800" b="1" dirty="0">
                <a:solidFill>
                  <a:srgbClr val="7030A0"/>
                </a:solidFill>
                <a:latin typeface="Arial" panose="020B0604020202020204" pitchFamily="34" charset="0"/>
              </a:rPr>
              <a:t>6000</a:t>
            </a:r>
            <a:endParaRPr lang="en-US" altLang="zh-CN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9" grpId="0"/>
      <p:bldP spid="30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92455" y="1174750"/>
            <a:ext cx="81489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找一找：教室里哪些物品的质量用千克做单位？哪些物品的质量用克？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458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4602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603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04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05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458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458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4586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7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588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589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458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785786" y="2857496"/>
            <a:ext cx="7947025" cy="1569660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9600" kern="1200" cap="none" spc="0" normalizeH="0" baseline="0" noProof="0" dirty="0">
                <a:solidFill>
                  <a:srgbClr val="FF9B05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你学到了什么？</a:t>
            </a:r>
            <a:endParaRPr kumimoji="0" lang="zh-CN" altLang="en-US" sz="9600" kern="1200" cap="none" spc="0" normalizeH="0" baseline="0" noProof="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TextBox 9"/>
          <p:cNvSpPr txBox="1"/>
          <p:nvPr/>
        </p:nvSpPr>
        <p:spPr>
          <a:xfrm>
            <a:off x="539750" y="1138238"/>
            <a:ext cx="2303463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填一填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5604" name="图片 9" descr="1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492375"/>
            <a:ext cx="2592388" cy="264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Box 9"/>
          <p:cNvSpPr txBox="1"/>
          <p:nvPr/>
        </p:nvSpPr>
        <p:spPr>
          <a:xfrm>
            <a:off x="468313" y="5157788"/>
            <a:ext cx="2374900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这个鸡蛋重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  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5606" name="图片 11" descr="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1762125"/>
            <a:ext cx="2519363" cy="3395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Box 9"/>
          <p:cNvSpPr txBox="1"/>
          <p:nvPr/>
        </p:nvSpPr>
        <p:spPr>
          <a:xfrm>
            <a:off x="3492500" y="5157788"/>
            <a:ext cx="2374900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这个西瓜重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 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5608" name="图片 13" descr="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88" y="2205038"/>
            <a:ext cx="2811462" cy="292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9" name="TextBox 9"/>
          <p:cNvSpPr txBox="1"/>
          <p:nvPr/>
        </p:nvSpPr>
        <p:spPr>
          <a:xfrm>
            <a:off x="6588125" y="5157788"/>
            <a:ext cx="2376488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笑笑体重是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  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8380" y="5681345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</a:rPr>
              <a:t>100 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</a:rPr>
              <a:t>克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85895" y="5695315"/>
            <a:ext cx="13608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</a:rPr>
              <a:t>5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</a:rPr>
              <a:t>千克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58025" y="5708015"/>
            <a:ext cx="1397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</a:rPr>
              <a:t>25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</a:rPr>
              <a:t>千克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TextBox 9"/>
          <p:cNvSpPr txBox="1"/>
          <p:nvPr/>
        </p:nvSpPr>
        <p:spPr>
          <a:xfrm>
            <a:off x="539750" y="994728"/>
            <a:ext cx="604837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在（   ）里填上合适的单位。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8" name="TextBox 9"/>
          <p:cNvSpPr txBox="1"/>
          <p:nvPr/>
        </p:nvSpPr>
        <p:spPr>
          <a:xfrm>
            <a:off x="42863" y="4311650"/>
            <a:ext cx="2016125" cy="534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260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    ）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0900" y="4324350"/>
            <a:ext cx="8651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克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pic>
        <p:nvPicPr>
          <p:cNvPr id="26630" name="图片 18" descr="2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8825" y="3252788"/>
            <a:ext cx="1550988" cy="950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19" descr="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943225"/>
            <a:ext cx="1042987" cy="1093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图片 20" descr="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600" y="2597150"/>
            <a:ext cx="1649413" cy="165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3" name="图片 21" descr="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8688" y="3078163"/>
            <a:ext cx="1778000" cy="1173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4" name="TextBox 9"/>
          <p:cNvSpPr txBox="1"/>
          <p:nvPr/>
        </p:nvSpPr>
        <p:spPr>
          <a:xfrm>
            <a:off x="2211388" y="4324350"/>
            <a:ext cx="2016125" cy="534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400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    ）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27363" y="4319588"/>
            <a:ext cx="8651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克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6636" name="TextBox 9"/>
          <p:cNvSpPr txBox="1"/>
          <p:nvPr/>
        </p:nvSpPr>
        <p:spPr>
          <a:xfrm>
            <a:off x="4572000" y="4327525"/>
            <a:ext cx="2016125" cy="53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    ）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8263" y="4324350"/>
            <a:ext cx="12001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千克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26638" name="TextBox 9"/>
          <p:cNvSpPr txBox="1"/>
          <p:nvPr/>
        </p:nvSpPr>
        <p:spPr>
          <a:xfrm>
            <a:off x="6877050" y="4308475"/>
            <a:ext cx="201453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    ）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80288" y="4303713"/>
            <a:ext cx="12001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</a:rPr>
              <a:t>千克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6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TextBox 9"/>
          <p:cNvSpPr txBox="1"/>
          <p:nvPr/>
        </p:nvSpPr>
        <p:spPr>
          <a:xfrm>
            <a:off x="539750" y="1497013"/>
            <a:ext cx="7993063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千克的棉花和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千克的盐比较，哪个重些？说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说你是怎么想的？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71" name="图片 24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825" y="2743835"/>
            <a:ext cx="5080000" cy="1411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" name="图片 42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3313" y="3429000"/>
            <a:ext cx="3794125" cy="3678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43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5"/>
            <a:ext cx="3384550" cy="343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图片 44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775" y="1135063"/>
            <a:ext cx="4594225" cy="2293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3"/>
          <p:cNvSpPr txBox="1"/>
          <p:nvPr/>
        </p:nvSpPr>
        <p:spPr>
          <a:xfrm>
            <a:off x="2857500" y="1785938"/>
            <a:ext cx="34290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9600" dirty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秤</a:t>
            </a:r>
            <a:endParaRPr lang="zh-CN" altLang="en-US" sz="9600" dirty="0">
              <a:solidFill>
                <a:srgbClr val="FF0000"/>
              </a:solidFill>
              <a:latin typeface="华文宋体" pitchFamily="2" charset="-122"/>
              <a:ea typeface="华文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785813"/>
            <a:ext cx="8274050" cy="754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TextBox 4"/>
          <p:cNvSpPr txBox="1"/>
          <p:nvPr/>
        </p:nvSpPr>
        <p:spPr>
          <a:xfrm>
            <a:off x="357188" y="2500948"/>
            <a:ext cx="850106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活动要求：</a:t>
            </a:r>
            <a:endParaRPr lang="en-US" altLang="zh-CN" sz="3600" b="1" dirty="0">
              <a:latin typeface="Arial" panose="020B0604020202020204" pitchFamily="34" charset="0"/>
            </a:endParaRPr>
          </a:p>
          <a:p>
            <a:r>
              <a:rPr lang="en-US" altLang="zh-CN" sz="3600" b="1" dirty="0">
                <a:latin typeface="Arial" panose="020B0604020202020204" pitchFamily="34" charset="0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</a:rPr>
              <a:t> 组长拿出学具中的一包米，每个人轮流掂一掂，静静地感受</a:t>
            </a:r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千克有多重， 把这种感觉记在心里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065" y="1335405"/>
            <a:ext cx="3650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感受</a:t>
            </a:r>
            <a:r>
              <a:rPr lang="en-US" altLang="zh-CN" sz="3600" b="1">
                <a:solidFill>
                  <a:srgbClr val="FF0000"/>
                </a:solidFill>
              </a:rPr>
              <a:t>1</a:t>
            </a:r>
            <a:r>
              <a:rPr lang="zh-CN" altLang="en-US" sz="3600" b="1">
                <a:solidFill>
                  <a:srgbClr val="FF0000"/>
                </a:solidFill>
              </a:rPr>
              <a:t>千克有多重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5885" y="1425575"/>
            <a:ext cx="915987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找一找：身边哪些物体的质量大约是</a:t>
            </a:r>
            <a:r>
              <a:rPr lang="en-US" altLang="zh-CN" sz="3600" b="1">
                <a:solidFill>
                  <a:schemeClr val="tx1"/>
                </a:solidFill>
              </a:rPr>
              <a:t>1</a:t>
            </a:r>
            <a:r>
              <a:rPr lang="zh-CN" altLang="en-US" sz="3600" b="1">
                <a:solidFill>
                  <a:schemeClr val="tx1"/>
                </a:solidFill>
              </a:rPr>
              <a:t>千克？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300" y="2450465"/>
            <a:ext cx="66497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比如：几个笔袋的质量大约是</a:t>
            </a:r>
            <a:r>
              <a:rPr lang="en-US" altLang="zh-CN" sz="2800" b="1"/>
              <a:t>1</a:t>
            </a:r>
            <a:r>
              <a:rPr lang="zh-CN" altLang="en-US" sz="2800" b="1"/>
              <a:t>千克？</a:t>
            </a:r>
            <a:endParaRPr lang="zh-CN" altLang="en-US" sz="2800" b="1"/>
          </a:p>
          <a:p>
            <a:r>
              <a:rPr lang="zh-CN" altLang="en-US" sz="2800" b="1"/>
              <a:t>           几个水杯的质量是</a:t>
            </a:r>
            <a:r>
              <a:rPr lang="en-US" altLang="zh-CN" sz="2800" b="1"/>
              <a:t>......</a:t>
            </a:r>
            <a:endParaRPr lang="en-US" altLang="zh-CN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39725" y="3957955"/>
            <a:ext cx="84639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</a:t>
            </a:r>
            <a:r>
              <a:rPr lang="en-US" altLang="zh-CN" sz="2800" b="1"/>
              <a:t>  </a:t>
            </a:r>
            <a:r>
              <a:rPr lang="zh-CN" altLang="en-US" sz="3200" b="1"/>
              <a:t>活动要求：用掂一掂的方法感受与</a:t>
            </a:r>
            <a:r>
              <a:rPr lang="en-US" altLang="zh-CN" sz="3200" b="1"/>
              <a:t>1</a:t>
            </a:r>
            <a:r>
              <a:rPr lang="zh-CN" altLang="en-US" sz="3200" b="1"/>
              <a:t>袋大米差不多重的物品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9"/>
          <p:cNvSpPr txBox="1"/>
          <p:nvPr/>
        </p:nvSpPr>
        <p:spPr>
          <a:xfrm>
            <a:off x="539750" y="1986280"/>
            <a:ext cx="79933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、一个苹果的质量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四本数学书的质量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年级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班某位同学的体重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分硬币的质量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7" name="TextBox 4"/>
          <p:cNvSpPr txBox="1"/>
          <p:nvPr/>
        </p:nvSpPr>
        <p:spPr>
          <a:xfrm>
            <a:off x="785178" y="1460500"/>
            <a:ext cx="684085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下面四种物品中谁最接近</a:t>
            </a:r>
            <a:r>
              <a:rPr lang="en-US" altLang="zh-CN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千克？</a:t>
            </a:r>
            <a:endParaRPr lang="zh-CN" altLang="en-US" sz="36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320" y="3427730"/>
            <a:ext cx="35801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四本数学书的质量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46125"/>
            <a:ext cx="7660005" cy="68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3" y="1874203"/>
            <a:ext cx="4476750" cy="2274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672</Words>
  <Application>WPS 演示</Application>
  <PresentationFormat>全屏显示(4:3)</PresentationFormat>
  <Paragraphs>102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19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Celtic Garamond the 2nd</vt:lpstr>
      <vt:lpstr>Segoe Print</vt:lpstr>
      <vt:lpstr>Gulim</vt:lpstr>
      <vt:lpstr>Urban Jungle</vt:lpstr>
      <vt:lpstr>华文宋体</vt:lpstr>
      <vt:lpstr>楷体_GB2312</vt:lpstr>
      <vt:lpstr>新宋体</vt:lpstr>
      <vt:lpstr>华文彩云</vt:lpstr>
      <vt:lpstr>Arial Unicode MS</vt:lpstr>
      <vt:lpstr>Calibri Light</vt:lpstr>
      <vt:lpstr>Calibri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博爱维纳斯</cp:lastModifiedBy>
  <cp:revision>94</cp:revision>
  <dcterms:created xsi:type="dcterms:W3CDTF">2012-09-21T09:22:00Z</dcterms:created>
  <dcterms:modified xsi:type="dcterms:W3CDTF">2021-06-16T11:38:57Z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