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7" r:id="rId3"/>
    <p:sldId id="390" r:id="rId4"/>
    <p:sldId id="264" r:id="rId5"/>
    <p:sldId id="351" r:id="rId7"/>
    <p:sldId id="352" r:id="rId8"/>
    <p:sldId id="353" r:id="rId9"/>
    <p:sldId id="354" r:id="rId10"/>
    <p:sldId id="355" r:id="rId11"/>
    <p:sldId id="340" r:id="rId12"/>
    <p:sldId id="343" r:id="rId13"/>
    <p:sldId id="342" r:id="rId14"/>
    <p:sldId id="341" r:id="rId15"/>
    <p:sldId id="384" r:id="rId16"/>
    <p:sldId id="385" r:id="rId17"/>
    <p:sldId id="358" r:id="rId18"/>
    <p:sldId id="315" r:id="rId19"/>
    <p:sldId id="362" r:id="rId2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13"/>
    <p:restoredTop sz="94634"/>
  </p:normalViewPr>
  <p:slideViewPr>
    <p:cSldViewPr snapToGrid="0" showGuides="1">
      <p:cViewPr varScale="1">
        <p:scale>
          <a:sx n="85" d="100"/>
          <a:sy n="85" d="100"/>
        </p:scale>
        <p:origin x="1104" y="90"/>
      </p:cViewPr>
      <p:guideLst>
        <p:guide orient="horz" pos="2108"/>
        <p:guide pos="2854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EAF3D6E-213A-42B7-A49D-14E4FB30310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25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457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45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EAC633E-6ACF-4019-A6FA-FCF12B6D687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A9A446A-D878-4F47-971C-7CE15AD4EC2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8A0DB62-7B56-4308-96D7-5B38EC122E1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99DD0A7-5BC8-403C-AD24-A38D62D5D0A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642E366-A6E3-4974-BE3B-01597FD54C7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79A944F-38DF-4B43-868E-8F542FB39D6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93C1AE5-7951-46BB-B34A-8BCB0A16A23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A68931-EB56-4C76-8577-E2041C0F0A1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26C3458-3C99-4B21-803F-13865CDCA4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C68013A-3A89-4FEF-A33D-BDDE563E811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AD8FACC-A736-4045-8E7F-B6F7022A097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E72346B-11EB-485B-B0B6-E7F62FCA320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4"/>
          <p:cNvSpPr txBox="1"/>
          <p:nvPr/>
        </p:nvSpPr>
        <p:spPr>
          <a:xfrm>
            <a:off x="2114550" y="2073275"/>
            <a:ext cx="511111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5400" b="1" dirty="0">
                <a:solidFill>
                  <a:srgbClr val="000000"/>
                </a:solidFill>
                <a:latin typeface="Arial" panose="020B0604020202020204" pitchFamily="34" charset="0"/>
              </a:rPr>
              <a:t>解决问题的策略</a:t>
            </a:r>
            <a:endParaRPr lang="zh-CN" altLang="zh-CN" sz="54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4690745" y="4513263"/>
            <a:ext cx="268541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</a:rPr>
              <a:t>上课教师：黄玲</a:t>
            </a:r>
            <a:endParaRPr lang="zh-CN" altLang="en-US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endParaRPr lang="zh-CN" altLang="en-US" dirty="0"/>
          </a:p>
        </p:txBody>
      </p:sp>
      <p:sp>
        <p:nvSpPr>
          <p:cNvPr id="31747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lstStyle/>
          <a:p>
            <a:endParaRPr lang="zh-CN" altLang="en-US" dirty="0"/>
          </a:p>
        </p:txBody>
      </p:sp>
      <p:pic>
        <p:nvPicPr>
          <p:cNvPr id="31748" name="内容占位符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150" y="0"/>
            <a:ext cx="9228138" cy="6958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9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303338"/>
            <a:ext cx="7015163" cy="4351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TextBox 11"/>
          <p:cNvSpPr txBox="1"/>
          <p:nvPr/>
        </p:nvSpPr>
        <p:spPr>
          <a:xfrm>
            <a:off x="2842578" y="595630"/>
            <a:ext cx="18589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列表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endParaRPr lang="zh-CN" altLang="en-US" dirty="0"/>
          </a:p>
        </p:txBody>
      </p:sp>
      <p:pic>
        <p:nvPicPr>
          <p:cNvPr id="32771" name="内容占位符 5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628650" y="2387600"/>
            <a:ext cx="7886700" cy="3227388"/>
          </a:xfrm>
        </p:spPr>
      </p:pic>
      <p:pic>
        <p:nvPicPr>
          <p:cNvPr id="32772" name="内容占位符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150" y="0"/>
            <a:ext cx="9228138" cy="6958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3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080" y="1395095"/>
            <a:ext cx="9123680" cy="40684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椭圆 1"/>
          <p:cNvSpPr/>
          <p:nvPr/>
        </p:nvSpPr>
        <p:spPr>
          <a:xfrm>
            <a:off x="5544185" y="1394460"/>
            <a:ext cx="3217545" cy="88900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056640" y="2387600"/>
            <a:ext cx="1018540" cy="67818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737610" y="2387600"/>
            <a:ext cx="1089025" cy="77597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54" name="TextBox 12"/>
          <p:cNvSpPr txBox="1"/>
          <p:nvPr/>
        </p:nvSpPr>
        <p:spPr>
          <a:xfrm>
            <a:off x="1784350" y="5463540"/>
            <a:ext cx="41751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猜想与尝试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 animBg="1"/>
      <p:bldP spid="4" grpId="1" animBg="1"/>
      <p:bldP spid="6" grpId="0" animBg="1"/>
      <p:bldP spid="6" grpId="1" animBg="1"/>
      <p:bldP spid="23554" grpId="0"/>
      <p:bldP spid="2355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endParaRPr lang="zh-CN" altLang="en-US" dirty="0"/>
          </a:p>
        </p:txBody>
      </p:sp>
      <p:sp>
        <p:nvSpPr>
          <p:cNvPr id="34819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lstStyle/>
          <a:p>
            <a:endParaRPr lang="zh-CN" altLang="en-US" dirty="0"/>
          </a:p>
        </p:txBody>
      </p:sp>
      <p:pic>
        <p:nvPicPr>
          <p:cNvPr id="34820" name="内容占位符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2545" y="635"/>
            <a:ext cx="9228138" cy="6958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1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587500"/>
            <a:ext cx="7523163" cy="420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2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4675" y="2303145"/>
            <a:ext cx="4219575" cy="2352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TextBox 13"/>
          <p:cNvSpPr txBox="1"/>
          <p:nvPr/>
        </p:nvSpPr>
        <p:spPr>
          <a:xfrm>
            <a:off x="2074227" y="4950143"/>
            <a:ext cx="4902305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从特例开始寻找规律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内容占位符 4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-84137" y="9525"/>
            <a:ext cx="9228137" cy="6770688"/>
          </a:xfrm>
        </p:spPr>
      </p:pic>
      <p:pic>
        <p:nvPicPr>
          <p:cNvPr id="37891" name="内容占位符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4137" y="0"/>
            <a:ext cx="9228137" cy="6770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4"/>
          <p:cNvSpPr txBox="1"/>
          <p:nvPr/>
        </p:nvSpPr>
        <p:spPr>
          <a:xfrm>
            <a:off x="1087120" y="830263"/>
            <a:ext cx="6610350" cy="5892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</a:rPr>
              <a:t>活动二：</a:t>
            </a:r>
            <a:r>
              <a:rPr lang="zh-CN" altLang="zh-CN" sz="3600" b="1" dirty="0"/>
              <a:t>理解题目，选择策略。</a:t>
            </a:r>
            <a:endParaRPr lang="zh-CN" altLang="zh-CN" sz="36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258" y="1429068"/>
            <a:ext cx="7029450" cy="952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5028" y="2300781"/>
            <a:ext cx="6524625" cy="22764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417" y="4525928"/>
            <a:ext cx="7086600" cy="9429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8457" y="5452885"/>
            <a:ext cx="7248525" cy="12096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内容占位符 4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-84137" y="9525"/>
            <a:ext cx="9228137" cy="6770688"/>
          </a:xfrm>
        </p:spPr>
      </p:pic>
      <p:pic>
        <p:nvPicPr>
          <p:cNvPr id="37891" name="内容占位符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4137" y="0"/>
            <a:ext cx="9228137" cy="6770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 Box 4"/>
          <p:cNvSpPr txBox="1"/>
          <p:nvPr/>
        </p:nvSpPr>
        <p:spPr>
          <a:xfrm>
            <a:off x="616654" y="5961505"/>
            <a:ext cx="8400056" cy="4247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请你为这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道题选择合适的策略，序号填在活动二的表格中。</a:t>
            </a:r>
            <a:endParaRPr lang="zh-CN" altLang="zh-CN" sz="2400" dirty="0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0182" y="930353"/>
            <a:ext cx="7534275" cy="18669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654" y="2829356"/>
            <a:ext cx="7372350" cy="7239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2107" y="3603337"/>
            <a:ext cx="7372350" cy="11525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654" y="4805943"/>
            <a:ext cx="7419975" cy="8286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7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内容占位符 4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-61559" y="32103"/>
            <a:ext cx="9228137" cy="6770688"/>
          </a:xfrm>
        </p:spPr>
      </p:pic>
      <p:sp>
        <p:nvSpPr>
          <p:cNvPr id="3" name="Text Box 4"/>
          <p:cNvSpPr txBox="1"/>
          <p:nvPr/>
        </p:nvSpPr>
        <p:spPr>
          <a:xfrm>
            <a:off x="1087120" y="830263"/>
            <a:ext cx="6610350" cy="5892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</a:rPr>
              <a:t>活动三：</a:t>
            </a:r>
            <a:r>
              <a:rPr lang="zh-CN" altLang="zh-CN" sz="3600" b="1" dirty="0"/>
              <a:t>积极尝试，灵活运用。</a:t>
            </a:r>
            <a:endParaRPr lang="zh-CN" altLang="zh-CN" sz="3600" dirty="0"/>
          </a:p>
        </p:txBody>
      </p:sp>
      <p:sp>
        <p:nvSpPr>
          <p:cNvPr id="8" name="TextBox 10"/>
          <p:cNvSpPr txBox="1"/>
          <p:nvPr/>
        </p:nvSpPr>
        <p:spPr>
          <a:xfrm>
            <a:off x="959485" y="1717040"/>
            <a:ext cx="42024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先思考策略，在解答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。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1140998" y="4471130"/>
            <a:ext cx="6862349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同桌交流：把你的想法讲给同桌听一听。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59485" y="2345690"/>
            <a:ext cx="737933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</a:rPr>
              <a:t>      </a:t>
            </a:r>
            <a:r>
              <a:rPr lang="zh-CN" sz="3200" b="1" dirty="0">
                <a:solidFill>
                  <a:srgbClr val="000000"/>
                </a:solidFill>
                <a:ea typeface="宋体" panose="02010600030101010101" pitchFamily="2" charset="-122"/>
              </a:rPr>
              <a:t>停车场有四轮汽车和两轮摩托车，一共有42个轮子，可能有几辆车？</a:t>
            </a:r>
            <a:endParaRPr lang="zh-CN" altLang="en-US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1"/>
      <p:bldP spid="9" grpId="2"/>
      <p:bldP spid="10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内容占位符 4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-84137" y="9525"/>
            <a:ext cx="9228137" cy="6770688"/>
          </a:xfrm>
        </p:spPr>
      </p:pic>
      <p:pic>
        <p:nvPicPr>
          <p:cNvPr id="37891" name="内容占位符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4137" y="-38100"/>
            <a:ext cx="9228137" cy="6770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标题 1"/>
          <p:cNvSpPr txBox="1"/>
          <p:nvPr/>
        </p:nvSpPr>
        <p:spPr bwMode="auto">
          <a:xfrm>
            <a:off x="1547813" y="1628775"/>
            <a:ext cx="6475413" cy="18303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本节课你有什么收获？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内容占位符 4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-84137" y="9525"/>
            <a:ext cx="9228137" cy="6770688"/>
          </a:xfrm>
        </p:spPr>
      </p:pic>
      <p:sp>
        <p:nvSpPr>
          <p:cNvPr id="4" name="文本框 3"/>
          <p:cNvSpPr txBox="1"/>
          <p:nvPr/>
        </p:nvSpPr>
        <p:spPr>
          <a:xfrm>
            <a:off x="1058661" y="1394303"/>
            <a:ext cx="206325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kern="100" dirty="0">
                <a:solidFill>
                  <a:srgbClr val="FF0000"/>
                </a:solidFill>
                <a:latin typeface="Calibri" panose="020F0502020204030204" pitchFamily="34" charset="0"/>
                <a:cs typeface="宋体" panose="02010600030101010101" pitchFamily="2" charset="-122"/>
              </a:rPr>
              <a:t>课后作业</a:t>
            </a:r>
            <a:r>
              <a:rPr lang="zh-CN" altLang="zh-CN" sz="2800" b="1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800" b="1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8661" y="1917523"/>
            <a:ext cx="7295225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effectLst/>
                <a:latin typeface="+mn-ea"/>
                <a:ea typeface="+mn-ea"/>
              </a:rPr>
              <a:t>1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 、</a:t>
            </a:r>
            <a:r>
              <a:rPr lang="zh-CN" altLang="zh-CN" sz="2400" b="1" dirty="0">
                <a:solidFill>
                  <a:srgbClr val="000000"/>
                </a:solidFill>
                <a:effectLst/>
                <a:latin typeface="+mn-ea"/>
                <a:ea typeface="+mn-ea"/>
              </a:rPr>
              <a:t>请同学们思考，我们在</a:t>
            </a:r>
            <a:r>
              <a:rPr lang="zh-CN" altLang="zh-CN" sz="2400" b="1" dirty="0">
                <a:solidFill>
                  <a:srgbClr val="FF0000"/>
                </a:solidFill>
                <a:effectLst/>
                <a:latin typeface="+mn-ea"/>
                <a:ea typeface="+mn-ea"/>
              </a:rPr>
              <a:t>学习中</a:t>
            </a:r>
            <a:r>
              <a:rPr lang="zh-CN" altLang="zh-CN" sz="2400" b="1" dirty="0">
                <a:solidFill>
                  <a:srgbClr val="000000"/>
                </a:solidFill>
                <a:effectLst/>
                <a:latin typeface="+mn-ea"/>
                <a:ea typeface="+mn-ea"/>
              </a:rPr>
              <a:t>还用到过哪些其他的解决问题的策略及例子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</a:rPr>
              <a:t>。</a:t>
            </a:r>
            <a:endParaRPr lang="en-US" altLang="zh-CN" sz="2400" b="1" dirty="0">
              <a:solidFill>
                <a:srgbClr val="00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effectLst/>
                <a:latin typeface="+mn-ea"/>
                <a:ea typeface="+mn-ea"/>
              </a:rPr>
              <a:t>2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 、</a:t>
            </a:r>
            <a:r>
              <a:rPr lang="zh-CN" altLang="zh-CN" sz="2400" b="1" dirty="0">
                <a:solidFill>
                  <a:srgbClr val="000000"/>
                </a:solidFill>
                <a:effectLst/>
                <a:latin typeface="+mn-ea"/>
                <a:ea typeface="+mn-ea"/>
              </a:rPr>
              <a:t>找一找</a:t>
            </a:r>
            <a:r>
              <a:rPr lang="zh-CN" altLang="zh-CN" sz="2400" b="1" dirty="0">
                <a:solidFill>
                  <a:srgbClr val="FF0000"/>
                </a:solidFill>
                <a:effectLst/>
                <a:latin typeface="+mn-ea"/>
                <a:ea typeface="+mn-ea"/>
              </a:rPr>
              <a:t>生活中</a:t>
            </a:r>
            <a:r>
              <a:rPr lang="zh-CN" altLang="zh-CN" sz="2400" b="1" dirty="0">
                <a:solidFill>
                  <a:srgbClr val="000000"/>
                </a:solidFill>
                <a:effectLst/>
                <a:latin typeface="+mn-ea"/>
                <a:ea typeface="+mn-ea"/>
              </a:rPr>
              <a:t>报纸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、</a:t>
            </a:r>
            <a:r>
              <a:rPr lang="zh-CN" altLang="zh-CN" sz="2400" b="1" dirty="0">
                <a:solidFill>
                  <a:srgbClr val="000000"/>
                </a:solidFill>
                <a:effectLst/>
                <a:latin typeface="+mn-ea"/>
                <a:ea typeface="+mn-ea"/>
              </a:rPr>
              <a:t>杂志等媒体中用到图、表的案例，体会它们的作用。</a:t>
            </a:r>
            <a:endParaRPr lang="zh-CN" altLang="zh-CN" sz="2400" b="1" dirty="0"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内容占位符 4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-84137" y="9525"/>
            <a:ext cx="9228137" cy="6770688"/>
          </a:xfrm>
        </p:spPr>
      </p:pic>
      <p:pic>
        <p:nvPicPr>
          <p:cNvPr id="37891" name="内容占位符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4137" y="-38100"/>
            <a:ext cx="9228137" cy="6770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4145" y="831850"/>
            <a:ext cx="3124835" cy="45199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8"/>
          <p:cNvGrpSpPr/>
          <p:nvPr/>
        </p:nvGrpSpPr>
        <p:grpSpPr>
          <a:xfrm>
            <a:off x="247650" y="2566988"/>
            <a:ext cx="1703388" cy="2446337"/>
            <a:chOff x="214282" y="1019808"/>
            <a:chExt cx="2006354" cy="2705490"/>
          </a:xfrm>
        </p:grpSpPr>
        <p:pic>
          <p:nvPicPr>
            <p:cNvPr id="1537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4282" y="1019808"/>
              <a:ext cx="2006354" cy="2016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74" name="TextBox 10"/>
            <p:cNvSpPr txBox="1"/>
            <p:nvPr/>
          </p:nvSpPr>
          <p:spPr>
            <a:xfrm>
              <a:off x="738785" y="3214686"/>
              <a:ext cx="1357322" cy="5106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画图</a:t>
              </a:r>
              <a:endPara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7" name="组合 19"/>
          <p:cNvGrpSpPr/>
          <p:nvPr/>
        </p:nvGrpSpPr>
        <p:grpSpPr>
          <a:xfrm>
            <a:off x="2390775" y="2566988"/>
            <a:ext cx="1798638" cy="2430462"/>
            <a:chOff x="2357422" y="1019810"/>
            <a:chExt cx="2119754" cy="2688470"/>
          </a:xfrm>
        </p:grpSpPr>
        <p:pic>
          <p:nvPicPr>
            <p:cNvPr id="15371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57422" y="1019810"/>
              <a:ext cx="2119754" cy="205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72" name="TextBox 11"/>
            <p:cNvSpPr txBox="1"/>
            <p:nvPr/>
          </p:nvSpPr>
          <p:spPr>
            <a:xfrm>
              <a:off x="2998901" y="3197771"/>
              <a:ext cx="1357322" cy="5105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列表</a:t>
              </a:r>
              <a:endPara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0" name="组合 20"/>
          <p:cNvGrpSpPr/>
          <p:nvPr/>
        </p:nvGrpSpPr>
        <p:grpSpPr>
          <a:xfrm>
            <a:off x="4605338" y="2540000"/>
            <a:ext cx="2028825" cy="2493963"/>
            <a:chOff x="4572000" y="1019810"/>
            <a:chExt cx="2390635" cy="2757295"/>
          </a:xfrm>
        </p:grpSpPr>
        <p:pic>
          <p:nvPicPr>
            <p:cNvPr id="15369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72000" y="1019810"/>
              <a:ext cx="2149251" cy="205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70" name="TextBox 12"/>
            <p:cNvSpPr txBox="1"/>
            <p:nvPr/>
          </p:nvSpPr>
          <p:spPr>
            <a:xfrm>
              <a:off x="4676619" y="3266490"/>
              <a:ext cx="2286016" cy="51061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猜想与尝试</a:t>
              </a:r>
              <a:endPara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3" name="组合 21"/>
          <p:cNvGrpSpPr/>
          <p:nvPr/>
        </p:nvGrpSpPr>
        <p:grpSpPr>
          <a:xfrm>
            <a:off x="6819900" y="2549525"/>
            <a:ext cx="1906588" cy="2817813"/>
            <a:chOff x="6786578" y="1019809"/>
            <a:chExt cx="2246316" cy="3116491"/>
          </a:xfrm>
        </p:grpSpPr>
        <p:pic>
          <p:nvPicPr>
            <p:cNvPr id="15367" name="Picture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86578" y="1019809"/>
              <a:ext cx="2148792" cy="205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8" name="TextBox 13"/>
            <p:cNvSpPr txBox="1"/>
            <p:nvPr/>
          </p:nvSpPr>
          <p:spPr>
            <a:xfrm>
              <a:off x="6884103" y="3217384"/>
              <a:ext cx="2148791" cy="9189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从特例开始寻找规律</a:t>
              </a:r>
              <a:endPara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5366" name="Text Box 4"/>
          <p:cNvSpPr txBox="1"/>
          <p:nvPr/>
        </p:nvSpPr>
        <p:spPr>
          <a:xfrm>
            <a:off x="247650" y="1355725"/>
            <a:ext cx="47164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latin typeface="Arial" panose="020B0604020202020204" pitchFamily="34" charset="0"/>
              </a:rPr>
              <a:t>常见的解决问题的策略：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4"/>
          <p:cNvSpPr txBox="1"/>
          <p:nvPr/>
        </p:nvSpPr>
        <p:spPr>
          <a:xfrm>
            <a:off x="1369695" y="1860868"/>
            <a:ext cx="304101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小组活动要求：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1369694" y="783650"/>
            <a:ext cx="66103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活动一：</a:t>
            </a:r>
            <a:r>
              <a:rPr lang="zh-CN" altLang="zh-CN" sz="3600" b="1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自主学习，归纳整理。</a:t>
            </a:r>
            <a:endParaRPr lang="zh-CN" altLang="zh-CN" sz="36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8540" y="2582614"/>
            <a:ext cx="789421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课本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108-109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页，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导学单（一），</a:t>
            </a:r>
            <a:r>
              <a:rPr lang="zh-CN" altLang="zh-CN" sz="3200" b="1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选择一种策略与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组内同学</a:t>
            </a:r>
            <a:r>
              <a:rPr lang="zh-CN" altLang="zh-CN" sz="3200" b="1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交流</a:t>
            </a:r>
            <a:r>
              <a:rPr lang="zh-CN" altLang="en-US" sz="3200" b="1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en-US" altLang="zh-CN" sz="3200" b="1" dirty="0">
              <a:solidFill>
                <a:srgbClr val="000000"/>
              </a:solidFill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200" b="1" dirty="0">
                <a:solidFill>
                  <a:srgbClr val="000000"/>
                </a:solidFill>
                <a:cs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srgbClr val="FF0000"/>
                </a:solidFill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它对你解决问题有什么帮助</a:t>
            </a:r>
            <a:r>
              <a:rPr lang="zh-CN" altLang="zh-CN" sz="3200" b="1" dirty="0">
                <a:solidFill>
                  <a:srgbClr val="FF0000"/>
                </a:solidFill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0"/>
          <p:cNvSpPr txBox="1"/>
          <p:nvPr/>
        </p:nvSpPr>
        <p:spPr>
          <a:xfrm>
            <a:off x="442913" y="1914525"/>
            <a:ext cx="16049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 dirty="0">
                <a:solidFill>
                  <a:srgbClr val="0070C0"/>
                </a:solidFill>
                <a:latin typeface="Arial" panose="020B0604020202020204" pitchFamily="34" charset="0"/>
              </a:rPr>
              <a:t>画图</a:t>
            </a:r>
            <a:endParaRPr lang="zh-CN" altLang="en-US" sz="40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5" y="587398"/>
            <a:ext cx="5937164" cy="610691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1"/>
          <p:cNvSpPr txBox="1"/>
          <p:nvPr/>
        </p:nvSpPr>
        <p:spPr>
          <a:xfrm>
            <a:off x="1417638" y="835025"/>
            <a:ext cx="18589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 dirty="0">
                <a:solidFill>
                  <a:srgbClr val="0070C0"/>
                </a:solidFill>
                <a:latin typeface="Arial" panose="020B0604020202020204" pitchFamily="34" charset="0"/>
              </a:rPr>
              <a:t>列表</a:t>
            </a:r>
            <a:endParaRPr lang="zh-CN" altLang="en-US" sz="40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164" y="1543050"/>
            <a:ext cx="6823672" cy="429330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1275" y="5550606"/>
            <a:ext cx="1238250" cy="2857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12"/>
          <p:cNvSpPr txBox="1"/>
          <p:nvPr/>
        </p:nvSpPr>
        <p:spPr>
          <a:xfrm>
            <a:off x="1276350" y="1038225"/>
            <a:ext cx="41751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 dirty="0">
                <a:solidFill>
                  <a:srgbClr val="0070C0"/>
                </a:solidFill>
                <a:latin typeface="Arial" panose="020B0604020202020204" pitchFamily="34" charset="0"/>
              </a:rPr>
              <a:t>猜想与尝试</a:t>
            </a:r>
            <a:endParaRPr lang="zh-CN" altLang="en-US" sz="40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705" y="1989489"/>
            <a:ext cx="7511695" cy="32259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2889" y="1989489"/>
            <a:ext cx="3544711" cy="50535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13"/>
          <p:cNvSpPr txBox="1"/>
          <p:nvPr/>
        </p:nvSpPr>
        <p:spPr>
          <a:xfrm>
            <a:off x="1047309" y="1204560"/>
            <a:ext cx="5760331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 dirty="0">
                <a:solidFill>
                  <a:srgbClr val="0070C0"/>
                </a:solidFill>
                <a:latin typeface="Arial" panose="020B0604020202020204" pitchFamily="34" charset="0"/>
              </a:rPr>
              <a:t>从特例开始寻找规律</a:t>
            </a:r>
            <a:endParaRPr lang="zh-CN" altLang="en-US" sz="40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309" y="2403563"/>
            <a:ext cx="7049382" cy="236590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endParaRPr lang="zh-CN" altLang="en-US" dirty="0"/>
          </a:p>
        </p:txBody>
      </p:sp>
      <p:sp>
        <p:nvSpPr>
          <p:cNvPr id="29699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lstStyle/>
          <a:p>
            <a:endParaRPr lang="zh-CN" altLang="en-US" dirty="0"/>
          </a:p>
        </p:txBody>
      </p:sp>
      <p:pic>
        <p:nvPicPr>
          <p:cNvPr id="29700" name="内容占位符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150" y="0"/>
            <a:ext cx="9228138" cy="6958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038" y="901700"/>
            <a:ext cx="7326312" cy="5786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TextBox 10"/>
          <p:cNvSpPr txBox="1"/>
          <p:nvPr/>
        </p:nvSpPr>
        <p:spPr>
          <a:xfrm>
            <a:off x="301943" y="1971040"/>
            <a:ext cx="16049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画图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949325" y="3350895"/>
            <a:ext cx="2175510" cy="98806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8" grpId="1"/>
      <p:bldP spid="4" grpId="0" animBg="1"/>
      <p:bldP spid="4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363</Words>
  <Application>WPS 演示</Application>
  <PresentationFormat>全屏显示(4:3)</PresentationFormat>
  <Paragraphs>57</Paragraphs>
  <Slides>17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Calibri Light</vt:lpstr>
      <vt:lpstr>Times New Roman</vt:lpstr>
      <vt:lpstr>华文楷体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ljh</dc:creator>
  <cp:lastModifiedBy>Administrator</cp:lastModifiedBy>
  <cp:revision>291</cp:revision>
  <dcterms:created xsi:type="dcterms:W3CDTF">2016-11-07T02:01:00Z</dcterms:created>
  <dcterms:modified xsi:type="dcterms:W3CDTF">2021-06-27T01:33:43Z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EB4BB4FF07244D3A8A91B5429320CC9E</vt:lpwstr>
  </property>
</Properties>
</file>