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7" r:id="rId2"/>
    <p:sldId id="346" r:id="rId3"/>
    <p:sldId id="371" r:id="rId4"/>
    <p:sldId id="373" r:id="rId5"/>
    <p:sldId id="374" r:id="rId6"/>
    <p:sldId id="377" r:id="rId7"/>
    <p:sldId id="337" r:id="rId8"/>
    <p:sldId id="379" r:id="rId9"/>
    <p:sldId id="380" r:id="rId10"/>
    <p:sldId id="359" r:id="rId11"/>
    <p:sldId id="339" r:id="rId12"/>
    <p:sldId id="382" r:id="rId13"/>
    <p:sldId id="38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1">
          <p15:clr>
            <a:srgbClr val="A4A3A4"/>
          </p15:clr>
        </p15:guide>
        <p15:guide id="2" pos="28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DEADA"/>
    <a:srgbClr val="FF6699"/>
    <a:srgbClr val="468DE4"/>
    <a:srgbClr val="33F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8" autoAdjust="0"/>
    <p:restoredTop sz="94660"/>
  </p:normalViewPr>
  <p:slideViewPr>
    <p:cSldViewPr>
      <p:cViewPr varScale="1">
        <p:scale>
          <a:sx n="120" d="100"/>
          <a:sy n="120" d="100"/>
        </p:scale>
        <p:origin x="1404" y="102"/>
      </p:cViewPr>
      <p:guideLst>
        <p:guide orient="horz" pos="2111"/>
        <p:guide pos="286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079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4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75571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6600" b="1">
                <a:latin typeface="华文中宋" panose="02010600040101010101" pitchFamily="2" charset="-122"/>
                <a:ea typeface="华文中宋" panose="02010600040101010101" pitchFamily="2" charset="-122"/>
              </a:rPr>
              <a:t>通过</a:t>
            </a:r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感官来发现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Calibri" panose="020F0502020204030204" pitchFamily="34" charset="0"/>
              </a:rPr>
              <a:t>教科版二下</a:t>
            </a:r>
            <a:r>
              <a:rPr lang="en-US" altLang="zh-CN" sz="2800" b="1" dirty="0">
                <a:latin typeface="Calibri" panose="020F0502020204030204" pitchFamily="34" charset="0"/>
              </a:rPr>
              <a:t>《</a:t>
            </a:r>
            <a:r>
              <a:rPr lang="zh-CN" altLang="en-US" sz="2800" b="1" dirty="0">
                <a:latin typeface="Calibri" panose="020F0502020204030204" pitchFamily="34" charset="0"/>
              </a:rPr>
              <a:t>我们自己</a:t>
            </a:r>
            <a:r>
              <a:rPr lang="en-US" altLang="zh-CN" sz="2800" b="1" dirty="0">
                <a:latin typeface="Calibri" panose="020F0502020204030204" pitchFamily="34" charset="0"/>
              </a:rPr>
              <a:t>》</a:t>
            </a:r>
            <a:r>
              <a:rPr lang="zh-CN" altLang="en-US" sz="2800" b="1" dirty="0">
                <a:latin typeface="Calibri" panose="020F0502020204030204" pitchFamily="34" charset="0"/>
              </a:rPr>
              <a:t>单元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650" y="476885"/>
            <a:ext cx="142367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研讨</a:t>
            </a: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4389" y="4492501"/>
            <a:ext cx="4292766" cy="2352927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251520" y="2492896"/>
            <a:ext cx="8388985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每个感觉器官感知的信息有限，多种感官一起使用，会得到丰富的信息，从而更</a:t>
            </a:r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加接近事实。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56945" y="2825115"/>
            <a:ext cx="88392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盲</a:t>
            </a: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</a:t>
            </a:r>
          </a:p>
        </p:txBody>
      </p:sp>
      <p:grpSp>
        <p:nvGrpSpPr>
          <p:cNvPr id="4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7380" y="476885"/>
            <a:ext cx="17703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拓展</a:t>
            </a:r>
            <a:r>
              <a:rPr lang="en-US" altLang="zh-CN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1</a:t>
            </a:r>
          </a:p>
        </p:txBody>
      </p:sp>
      <p:sp>
        <p:nvSpPr>
          <p:cNvPr id="22" name="矩形 21"/>
          <p:cNvSpPr/>
          <p:nvPr/>
        </p:nvSpPr>
        <p:spPr>
          <a:xfrm>
            <a:off x="3131840" y="548680"/>
            <a:ext cx="4896544" cy="58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请同学们猜一猜这是什么？</a:t>
            </a:r>
          </a:p>
        </p:txBody>
      </p:sp>
      <p:graphicFrame>
        <p:nvGraphicFramePr>
          <p:cNvPr id="10" name="对象 1"/>
          <p:cNvGraphicFramePr>
            <a:graphicFrameLocks/>
          </p:cNvGraphicFramePr>
          <p:nvPr/>
        </p:nvGraphicFramePr>
        <p:xfrm>
          <a:off x="2590165" y="2081530"/>
          <a:ext cx="5962650" cy="3068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211167" imgH="3561905" progId="PBrush">
                  <p:embed/>
                </p:oleObj>
              </mc:Choice>
              <mc:Fallback>
                <p:oleObj r:id="rId3" imgW="6211167" imgH="3561905" progId="PBrush">
                  <p:embed/>
                  <p:pic>
                    <p:nvPicPr>
                      <p:cNvPr id="0" name="图片 3079" descr="image1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2702" r="1225"/>
                      <a:stretch>
                        <a:fillRect/>
                      </a:stretch>
                    </p:blipFill>
                    <p:spPr bwMode="auto">
                      <a:xfrm>
                        <a:off x="2590165" y="2081530"/>
                        <a:ext cx="5962650" cy="3068955"/>
                      </a:xfrm>
                      <a:prstGeom prst="rect">
                        <a:avLst/>
                      </a:prstGeom>
                      <a:noFill/>
                      <a:ln w="127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56945" y="2825115"/>
            <a:ext cx="88392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盲</a:t>
            </a: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</a:t>
            </a:r>
          </a:p>
        </p:txBody>
      </p:sp>
      <p:grpSp>
        <p:nvGrpSpPr>
          <p:cNvPr id="4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7380" y="476885"/>
            <a:ext cx="17703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拓展</a:t>
            </a:r>
            <a:r>
              <a:rPr lang="en-US" altLang="zh-CN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1</a:t>
            </a:r>
          </a:p>
        </p:txBody>
      </p:sp>
      <p:sp>
        <p:nvSpPr>
          <p:cNvPr id="22" name="矩形 21"/>
          <p:cNvSpPr/>
          <p:nvPr/>
        </p:nvSpPr>
        <p:spPr>
          <a:xfrm>
            <a:off x="3203575" y="620395"/>
            <a:ext cx="4821555" cy="11988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请同学们摸一摸，猜一猜这是什么？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2375" y="2131060"/>
            <a:ext cx="5796915" cy="329438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90215" y="4594860"/>
            <a:ext cx="5034280" cy="64516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>
              <a:noFill/>
            </a:endParaRPr>
          </a:p>
          <a:p>
            <a:endParaRPr lang="zh-CN" altLang="en-US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3014345" y="476250"/>
            <a:ext cx="5796915" cy="119888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生活中还有哪些设计对残障人士有帮助？</a:t>
            </a:r>
          </a:p>
        </p:txBody>
      </p:sp>
      <p:pic>
        <p:nvPicPr>
          <p:cNvPr id="3" name="图片 2" descr="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520" y="2062480"/>
            <a:ext cx="3540125" cy="3644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6610" y="5127625"/>
            <a:ext cx="831850" cy="4603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盲道</a:t>
            </a:r>
          </a:p>
        </p:txBody>
      </p:sp>
      <p:pic>
        <p:nvPicPr>
          <p:cNvPr id="6" name="图片 5" descr="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0335" y="2061845"/>
            <a:ext cx="4968875" cy="3644900"/>
          </a:xfrm>
          <a:prstGeom prst="rect">
            <a:avLst/>
          </a:prstGeom>
        </p:spPr>
      </p:pic>
      <p:grpSp>
        <p:nvGrpSpPr>
          <p:cNvPr id="18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9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7380" y="476885"/>
            <a:ext cx="17703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拓展</a:t>
            </a:r>
            <a:r>
              <a:rPr lang="en-US" altLang="zh-CN" sz="4400" b="1" dirty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6863302" y="1434930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746802" y="1625759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40" y="1435100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14" name="矩形 13"/>
          <p:cNvSpPr/>
          <p:nvPr/>
        </p:nvSpPr>
        <p:spPr>
          <a:xfrm>
            <a:off x="2552741" y="199401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15" name="矩形 14"/>
          <p:cNvSpPr/>
          <p:nvPr/>
        </p:nvSpPr>
        <p:spPr>
          <a:xfrm>
            <a:off x="7837211" y="205434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23" name="矩形 22"/>
          <p:cNvSpPr/>
          <p:nvPr/>
        </p:nvSpPr>
        <p:spPr>
          <a:xfrm>
            <a:off x="4759366" y="20378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0" y="3626485"/>
            <a:ext cx="2731135" cy="2457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240" y="3626485"/>
            <a:ext cx="2105025" cy="23209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7530" y="3245485"/>
            <a:ext cx="23368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1538104" y="4339057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1" name="矩形 20"/>
          <p:cNvSpPr/>
          <p:nvPr/>
        </p:nvSpPr>
        <p:spPr>
          <a:xfrm>
            <a:off x="3056296" y="48413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1525905" y="1747520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2" name="矩形 21"/>
          <p:cNvSpPr/>
          <p:nvPr/>
        </p:nvSpPr>
        <p:spPr>
          <a:xfrm>
            <a:off x="3048676" y="206958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12640" y="1175385"/>
            <a:ext cx="3175000" cy="2120900"/>
          </a:xfrm>
          <a:prstGeom prst="rect">
            <a:avLst/>
          </a:prstGeom>
        </p:spPr>
      </p:pic>
      <p:pic>
        <p:nvPicPr>
          <p:cNvPr id="18" name="图片 17" descr="[1$6XXMQ]59220E5(C@I)2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81220" y="3554730"/>
            <a:ext cx="2769870" cy="2846070"/>
          </a:xfrm>
          <a:prstGeom prst="rect">
            <a:avLst/>
          </a:prstGeom>
        </p:spPr>
      </p:pic>
      <p:sp>
        <p:nvSpPr>
          <p:cNvPr id="2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2356072" y="2147400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299762" y="2437924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3822834" y="2336902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5266055" y="2300605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845" y="2234565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35" name="矩形 34"/>
          <p:cNvSpPr/>
          <p:nvPr/>
        </p:nvSpPr>
        <p:spPr>
          <a:xfrm>
            <a:off x="3347084" y="601345"/>
            <a:ext cx="4177244" cy="769441"/>
          </a:xfrm>
          <a:prstGeom prst="rect">
            <a:avLst/>
          </a:prstGeom>
          <a:solidFill>
            <a:srgbClr val="FDEADA"/>
          </a:solidFill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感 觉 器 官</a:t>
            </a:r>
          </a:p>
        </p:txBody>
      </p:sp>
      <p:sp>
        <p:nvSpPr>
          <p:cNvPr id="14" name="矩形 13"/>
          <p:cNvSpPr/>
          <p:nvPr/>
        </p:nvSpPr>
        <p:spPr>
          <a:xfrm>
            <a:off x="503596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15" name="矩形 14"/>
          <p:cNvSpPr/>
          <p:nvPr/>
        </p:nvSpPr>
        <p:spPr>
          <a:xfrm>
            <a:off x="2195236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21" name="矩形 20"/>
          <p:cNvSpPr/>
          <p:nvPr/>
        </p:nvSpPr>
        <p:spPr>
          <a:xfrm>
            <a:off x="3822741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  <p:sp>
        <p:nvSpPr>
          <p:cNvPr id="22" name="矩形 21"/>
          <p:cNvSpPr/>
          <p:nvPr/>
        </p:nvSpPr>
        <p:spPr>
          <a:xfrm>
            <a:off x="5603916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sp>
        <p:nvSpPr>
          <p:cNvPr id="23" name="矩形 22"/>
          <p:cNvSpPr/>
          <p:nvPr/>
        </p:nvSpPr>
        <p:spPr>
          <a:xfrm>
            <a:off x="7328576" y="389457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7544" y="5043805"/>
            <a:ext cx="8208911" cy="1198880"/>
          </a:xfrm>
          <a:prstGeom prst="rect">
            <a:avLst/>
          </a:prstGeom>
          <a:solidFill>
            <a:srgbClr val="FDEADA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FF0000"/>
                </a:solidFill>
                <a:ea typeface="华文楷体" panose="02010600040101010101" pitchFamily="2" charset="-122"/>
                <a:sym typeface="+mn-ea"/>
              </a:rPr>
              <a:t>感觉器官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楷体" panose="02010600040101010101" pitchFamily="2" charset="-122"/>
                <a:sym typeface="+mn-ea"/>
              </a:rPr>
              <a:t>可以帮助我们感知周围的世界是什么样子的。</a:t>
            </a:r>
          </a:p>
        </p:txBody>
      </p:sp>
      <p:sp>
        <p:nvSpPr>
          <p:cNvPr id="1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  <p:sp>
        <p:nvSpPr>
          <p:cNvPr id="17" name="矩形 16"/>
          <p:cNvSpPr/>
          <p:nvPr/>
        </p:nvSpPr>
        <p:spPr>
          <a:xfrm>
            <a:off x="5604551" y="389520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sp>
        <p:nvSpPr>
          <p:cNvPr id="18" name="矩形 17"/>
          <p:cNvSpPr/>
          <p:nvPr/>
        </p:nvSpPr>
        <p:spPr>
          <a:xfrm>
            <a:off x="7329211" y="3895209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" y="661035"/>
            <a:ext cx="9142730" cy="20720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670" y="102073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通过感官来发现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385" y="3168015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18" name="矩形 17"/>
          <p:cNvSpPr/>
          <p:nvPr/>
        </p:nvSpPr>
        <p:spPr>
          <a:xfrm>
            <a:off x="7585751" y="4828659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5494655" y="3234055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39" name="矩形 38"/>
          <p:cNvSpPr/>
          <p:nvPr/>
        </p:nvSpPr>
        <p:spPr>
          <a:xfrm>
            <a:off x="5833151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2585307" y="3081485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528997" y="3372009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4052069" y="3270987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43" name="矩形 42"/>
          <p:cNvSpPr/>
          <p:nvPr/>
        </p:nvSpPr>
        <p:spPr>
          <a:xfrm>
            <a:off x="732831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44" name="矩形 43"/>
          <p:cNvSpPr/>
          <p:nvPr/>
        </p:nvSpPr>
        <p:spPr>
          <a:xfrm>
            <a:off x="2424471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45" name="矩形 44"/>
          <p:cNvSpPr/>
          <p:nvPr/>
        </p:nvSpPr>
        <p:spPr>
          <a:xfrm>
            <a:off x="4051976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088299" y="1501605"/>
            <a:ext cx="1350843" cy="3943004"/>
            <a:chOff x="2088299" y="1501605"/>
            <a:chExt cx="1350843" cy="3943004"/>
          </a:xfrm>
        </p:grpSpPr>
        <p:grpSp>
          <p:nvGrpSpPr>
            <p:cNvPr id="3" name="组合 2"/>
            <p:cNvGrpSpPr/>
            <p:nvPr/>
          </p:nvGrpSpPr>
          <p:grpSpPr>
            <a:xfrm>
              <a:off x="2088299" y="1501605"/>
              <a:ext cx="1350843" cy="3943004"/>
              <a:chOff x="2088299" y="1501605"/>
              <a:chExt cx="1350843" cy="3943004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2088299" y="4737854"/>
                <a:ext cx="120396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听觉</a:t>
                </a: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266" t="18747" r="17984" b="23107"/>
              <a:stretch>
                <a:fillRect/>
              </a:stretch>
            </p:blipFill>
            <p:spPr>
              <a:xfrm>
                <a:off x="2356707" y="1501605"/>
                <a:ext cx="1082435" cy="1656184"/>
              </a:xfrm>
              <a:prstGeom prst="rect">
                <a:avLst/>
              </a:prstGeom>
              <a:solidFill>
                <a:srgbClr val="FFC000"/>
              </a:solidFill>
            </p:spPr>
          </p:pic>
          <p:sp>
            <p:nvSpPr>
              <p:cNvPr id="28" name="矩形 27"/>
              <p:cNvSpPr/>
              <p:nvPr/>
            </p:nvSpPr>
            <p:spPr>
              <a:xfrm>
                <a:off x="2284771" y="2999224"/>
                <a:ext cx="69342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耳</a:t>
                </a:r>
              </a:p>
            </p:txBody>
          </p:sp>
        </p:grpSp>
        <p:sp>
          <p:nvSpPr>
            <p:cNvPr id="32" name="右箭头 31"/>
            <p:cNvSpPr/>
            <p:nvPr/>
          </p:nvSpPr>
          <p:spPr>
            <a:xfrm rot="5400000">
              <a:off x="2100580" y="4067810"/>
              <a:ext cx="1080135" cy="175895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81221" y="1691107"/>
            <a:ext cx="1203960" cy="3753502"/>
            <a:chOff x="3781221" y="1691107"/>
            <a:chExt cx="1203960" cy="3753502"/>
          </a:xfrm>
        </p:grpSpPr>
        <p:grpSp>
          <p:nvGrpSpPr>
            <p:cNvPr id="4" name="组合 3"/>
            <p:cNvGrpSpPr/>
            <p:nvPr/>
          </p:nvGrpSpPr>
          <p:grpSpPr>
            <a:xfrm>
              <a:off x="3781221" y="1691107"/>
              <a:ext cx="1203960" cy="3753502"/>
              <a:chOff x="3781221" y="1691107"/>
              <a:chExt cx="1203960" cy="3753502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781221" y="4737854"/>
                <a:ext cx="120396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嗅觉</a:t>
                </a: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00" t="4768" r="15814" b="5466"/>
              <a:stretch>
                <a:fillRect/>
              </a:stretch>
            </p:blipFill>
            <p:spPr>
              <a:xfrm>
                <a:off x="3823469" y="1691107"/>
                <a:ext cx="1114032" cy="1277426"/>
              </a:xfrm>
              <a:prstGeom prst="rect">
                <a:avLst/>
              </a:prstGeom>
              <a:solidFill>
                <a:srgbClr val="FFC000"/>
              </a:solidFill>
            </p:spPr>
          </p:pic>
          <p:sp>
            <p:nvSpPr>
              <p:cNvPr id="29" name="矩形 28"/>
              <p:cNvSpPr/>
              <p:nvPr/>
            </p:nvSpPr>
            <p:spPr>
              <a:xfrm>
                <a:off x="3850046" y="2999224"/>
                <a:ext cx="69342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鼻</a:t>
                </a:r>
              </a:p>
            </p:txBody>
          </p:sp>
        </p:grpSp>
        <p:sp>
          <p:nvSpPr>
            <p:cNvPr id="33" name="右箭头 32"/>
            <p:cNvSpPr/>
            <p:nvPr/>
          </p:nvSpPr>
          <p:spPr>
            <a:xfrm rot="5400000">
              <a:off x="3651885" y="4067810"/>
              <a:ext cx="1080135" cy="175895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266055" y="1654810"/>
            <a:ext cx="1423707" cy="3789799"/>
            <a:chOff x="5266055" y="1654810"/>
            <a:chExt cx="1423707" cy="3789799"/>
          </a:xfrm>
        </p:grpSpPr>
        <p:sp>
          <p:nvSpPr>
            <p:cNvPr id="34" name="右箭头 33"/>
            <p:cNvSpPr/>
            <p:nvPr/>
          </p:nvSpPr>
          <p:spPr>
            <a:xfrm rot="5400000">
              <a:off x="5433060" y="4067810"/>
              <a:ext cx="1080135" cy="175895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266055" y="1654810"/>
              <a:ext cx="1423707" cy="3789799"/>
              <a:chOff x="5266055" y="1654810"/>
              <a:chExt cx="1423707" cy="3789799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8430" t="4666" r="17384" b="7618"/>
              <a:stretch>
                <a:fillRect/>
              </a:stretch>
            </p:blipFill>
            <p:spPr>
              <a:xfrm>
                <a:off x="5266055" y="1654810"/>
                <a:ext cx="1368425" cy="1350645"/>
              </a:xfrm>
              <a:prstGeom prst="rect">
                <a:avLst/>
              </a:prstGeom>
              <a:solidFill>
                <a:srgbClr val="FFC000"/>
              </a:solidFill>
            </p:spPr>
          </p:pic>
          <p:sp>
            <p:nvSpPr>
              <p:cNvPr id="22" name="矩形 21"/>
              <p:cNvSpPr/>
              <p:nvPr/>
            </p:nvSpPr>
            <p:spPr>
              <a:xfrm>
                <a:off x="5631221" y="2999224"/>
                <a:ext cx="69342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舌</a:t>
                </a: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485802" y="4737854"/>
                <a:ext cx="120396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味觉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014845" y="1517015"/>
            <a:ext cx="1575013" cy="3927594"/>
            <a:chOff x="7014845" y="1517015"/>
            <a:chExt cx="1575013" cy="3927594"/>
          </a:xfrm>
        </p:grpSpPr>
        <p:sp>
          <p:nvSpPr>
            <p:cNvPr id="23" name="矩形 22"/>
            <p:cNvSpPr/>
            <p:nvPr/>
          </p:nvSpPr>
          <p:spPr>
            <a:xfrm>
              <a:off x="7166016" y="2999224"/>
              <a:ext cx="1203960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F0000"/>
                  </a:solidFill>
                </a:rPr>
                <a:t>皮肤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7014845" y="1517015"/>
              <a:ext cx="1575013" cy="3927594"/>
              <a:chOff x="7014845" y="1517015"/>
              <a:chExt cx="1575013" cy="3927594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14845" y="1517015"/>
                <a:ext cx="1319530" cy="1493520"/>
              </a:xfrm>
              <a:prstGeom prst="rect">
                <a:avLst/>
              </a:prstGeom>
              <a:solidFill>
                <a:srgbClr val="FFC000"/>
              </a:solidFill>
            </p:spPr>
          </p:pic>
          <p:sp>
            <p:nvSpPr>
              <p:cNvPr id="20" name="矩形 19"/>
              <p:cNvSpPr/>
              <p:nvPr/>
            </p:nvSpPr>
            <p:spPr>
              <a:xfrm>
                <a:off x="7385898" y="4737854"/>
                <a:ext cx="120396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触觉</a:t>
                </a:r>
              </a:p>
            </p:txBody>
          </p:sp>
          <p:sp>
            <p:nvSpPr>
              <p:cNvPr id="36" name="右箭头 35"/>
              <p:cNvSpPr/>
              <p:nvPr/>
            </p:nvSpPr>
            <p:spPr>
              <a:xfrm rot="5400000">
                <a:off x="7223125" y="4067810"/>
                <a:ext cx="1080135" cy="175895"/>
              </a:xfrm>
              <a:prstGeom prst="rightArrow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8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1</a:t>
            </a:r>
          </a:p>
        </p:txBody>
      </p:sp>
      <p:sp>
        <p:nvSpPr>
          <p:cNvPr id="15" name="云形标注 14"/>
          <p:cNvSpPr/>
          <p:nvPr/>
        </p:nvSpPr>
        <p:spPr>
          <a:xfrm>
            <a:off x="3133725" y="0"/>
            <a:ext cx="4717415" cy="1728470"/>
          </a:xfrm>
          <a:prstGeom prst="cloudCallout">
            <a:avLst>
              <a:gd name="adj1" fmla="val -45600"/>
              <a:gd name="adj2" fmla="val 62632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004945" y="271145"/>
            <a:ext cx="323151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  <a:sym typeface="+mn-ea"/>
              </a:rPr>
              <a:t>我们的感官能告诉我们什么信息？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00397" y="1792129"/>
            <a:ext cx="1781723" cy="3652480"/>
            <a:chOff x="300397" y="1792129"/>
            <a:chExt cx="1781723" cy="3652480"/>
          </a:xfrm>
        </p:grpSpPr>
        <p:sp>
          <p:nvSpPr>
            <p:cNvPr id="31" name="右箭头 30"/>
            <p:cNvSpPr/>
            <p:nvPr/>
          </p:nvSpPr>
          <p:spPr>
            <a:xfrm rot="5400000">
              <a:off x="404495" y="4037965"/>
              <a:ext cx="1080135" cy="175895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300397" y="1792129"/>
              <a:ext cx="1781723" cy="3652480"/>
              <a:chOff x="300397" y="1792129"/>
              <a:chExt cx="1781723" cy="365248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64226" y="4737854"/>
                <a:ext cx="120396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视觉</a:t>
                </a: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186"/>
              <a:stretch>
                <a:fillRect/>
              </a:stretch>
            </p:blipFill>
            <p:spPr>
              <a:xfrm>
                <a:off x="300397" y="1792129"/>
                <a:ext cx="1781723" cy="1074804"/>
              </a:xfrm>
              <a:prstGeom prst="rect">
                <a:avLst/>
              </a:prstGeom>
              <a:solidFill>
                <a:srgbClr val="FFC000"/>
              </a:solidFill>
            </p:spPr>
          </p:pic>
          <p:sp>
            <p:nvSpPr>
              <p:cNvPr id="27" name="矩形 26"/>
              <p:cNvSpPr/>
              <p:nvPr/>
            </p:nvSpPr>
            <p:spPr>
              <a:xfrm>
                <a:off x="669331" y="2968744"/>
                <a:ext cx="693420" cy="7067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4000" b="1" dirty="0">
                    <a:solidFill>
                      <a:srgbClr val="FF0000"/>
                    </a:solidFill>
                  </a:rPr>
                  <a:t>眼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9000" y="2225675"/>
            <a:ext cx="2997200" cy="329501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843808" y="260648"/>
            <a:ext cx="6023932" cy="163004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看下面的图片，把我们看到的发现用词汇记录在活动手册</a:t>
            </a:r>
            <a:r>
              <a:rPr lang="en-US" altLang="zh-CN" sz="3200" b="1" dirty="0">
                <a:solidFill>
                  <a:srgbClr val="FFFF00"/>
                </a:solidFill>
              </a:rPr>
              <a:t>13</a:t>
            </a:r>
            <a:r>
              <a:rPr lang="zh-CN" altLang="en-US" sz="3200" b="1" dirty="0">
                <a:solidFill>
                  <a:srgbClr val="FFFF00"/>
                </a:solidFill>
              </a:rPr>
              <a:t>页表格左边栏，并说说想到的信息。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769100" y="3085465"/>
            <a:ext cx="988060" cy="23069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27" name="图片 26" descr="0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5500" y="1917860"/>
            <a:ext cx="2750185" cy="1729740"/>
          </a:xfrm>
          <a:prstGeom prst="rect">
            <a:avLst/>
          </a:prstGeom>
        </p:spPr>
      </p:pic>
      <p:pic>
        <p:nvPicPr>
          <p:cNvPr id="28" name="图片 27" descr="0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0020" y="1908881"/>
            <a:ext cx="2787015" cy="1730375"/>
          </a:xfrm>
          <a:prstGeom prst="rect">
            <a:avLst/>
          </a:prstGeom>
        </p:spPr>
      </p:pic>
      <p:pic>
        <p:nvPicPr>
          <p:cNvPr id="29" name="图片 28" descr="0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81546" y="3634334"/>
            <a:ext cx="2750185" cy="1753870"/>
          </a:xfrm>
          <a:prstGeom prst="rect">
            <a:avLst/>
          </a:prstGeom>
        </p:spPr>
      </p:pic>
      <p:pic>
        <p:nvPicPr>
          <p:cNvPr id="30" name="图片 29" descr="0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45700" y="3661228"/>
            <a:ext cx="2787015" cy="1691005"/>
          </a:xfrm>
          <a:prstGeom prst="rect">
            <a:avLst/>
          </a:prstGeom>
        </p:spPr>
      </p:pic>
      <p:grpSp>
        <p:nvGrpSpPr>
          <p:cNvPr id="31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3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67030" y="5444490"/>
            <a:ext cx="8364220" cy="1076325"/>
          </a:xfrm>
          <a:prstGeom prst="rect">
            <a:avLst/>
          </a:prstGeom>
          <a:solidFill>
            <a:srgbClr val="FDEADA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我们把观察直接得到的信息称为事实，不观察，根据头脑想出来的叫“想象”。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47A646-5D93-4A78-A2F1-E3F3AE49E13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8" b="9637"/>
          <a:stretch/>
        </p:blipFill>
        <p:spPr>
          <a:xfrm rot="16200000">
            <a:off x="3886236" y="3406124"/>
            <a:ext cx="1592819" cy="22012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9ABEAF0-4C6D-4FFD-83AC-A74C3AB9A7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0407" y="3710320"/>
            <a:ext cx="2111258" cy="15761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9000" y="2225675"/>
            <a:ext cx="2997200" cy="329501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131840" y="404664"/>
            <a:ext cx="5762352" cy="163004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FF00"/>
                </a:solidFill>
              </a:rPr>
              <a:t>用五种感官实际观察物品，再次用词汇把我们的发现记录在活动手册</a:t>
            </a:r>
            <a:r>
              <a:rPr lang="en-US" altLang="zh-CN" sz="3200" b="1" dirty="0">
                <a:solidFill>
                  <a:srgbClr val="FFFF00"/>
                </a:solidFill>
              </a:rPr>
              <a:t>13</a:t>
            </a:r>
            <a:r>
              <a:rPr lang="zh-CN" altLang="en-US" sz="3200" b="1" dirty="0">
                <a:solidFill>
                  <a:srgbClr val="FFFF00"/>
                </a:solidFill>
              </a:rPr>
              <a:t>页表格右边栏。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774940" y="3055620"/>
            <a:ext cx="979170" cy="23069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27" name="图片 26" descr="0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8630" y="2053590"/>
            <a:ext cx="2750185" cy="1729740"/>
          </a:xfrm>
          <a:prstGeom prst="rect">
            <a:avLst/>
          </a:prstGeom>
        </p:spPr>
      </p:pic>
      <p:pic>
        <p:nvPicPr>
          <p:cNvPr id="28" name="图片 27" descr="0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280" y="2052955"/>
            <a:ext cx="2787015" cy="1730375"/>
          </a:xfrm>
          <a:prstGeom prst="rect">
            <a:avLst/>
          </a:prstGeom>
        </p:spPr>
      </p:pic>
      <p:pic>
        <p:nvPicPr>
          <p:cNvPr id="29" name="图片 28" descr="0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5625" y="4278630"/>
            <a:ext cx="2750185" cy="1753870"/>
          </a:xfrm>
          <a:prstGeom prst="rect">
            <a:avLst/>
          </a:prstGeom>
        </p:spPr>
      </p:pic>
      <p:pic>
        <p:nvPicPr>
          <p:cNvPr id="30" name="图片 29" descr="0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280" y="4349115"/>
            <a:ext cx="2787015" cy="1691005"/>
          </a:xfrm>
          <a:prstGeom prst="rect">
            <a:avLst/>
          </a:prstGeom>
        </p:spPr>
      </p:pic>
      <p:grpSp>
        <p:nvGrpSpPr>
          <p:cNvPr id="31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3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3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D2BB0E-9648-4CCA-A832-DABFDCF536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3811" y="4359968"/>
            <a:ext cx="2200847" cy="15911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E1FCF65-AD7E-4566-B78F-1B7ECDAC128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1" t="14300" r="17383" b="12037"/>
          <a:stretch/>
        </p:blipFill>
        <p:spPr>
          <a:xfrm rot="5400000">
            <a:off x="469181" y="4084246"/>
            <a:ext cx="1653266" cy="22177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研讨</a:t>
            </a:r>
            <a:endParaRPr lang="en-US" altLang="zh-CN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044" y="3988946"/>
            <a:ext cx="4292766" cy="2352927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2956560" y="310515"/>
            <a:ext cx="5822315" cy="15684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只用眼睛看和使用五种感官获得的信息有什么不同？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241</Words>
  <Application>Microsoft Office PowerPoint</Application>
  <PresentationFormat>全屏显示(4:3)</PresentationFormat>
  <Paragraphs>69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方正静蕾简体</vt:lpstr>
      <vt:lpstr>华文中宋</vt:lpstr>
      <vt:lpstr>楷体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zsq</cp:lastModifiedBy>
  <cp:revision>314</cp:revision>
  <dcterms:created xsi:type="dcterms:W3CDTF">2017-08-06T08:46:00Z</dcterms:created>
  <dcterms:modified xsi:type="dcterms:W3CDTF">2021-05-14T00:09:15Z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