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2CF32-AB84-4F2E-B548-8F48BC8A2040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12658-5D07-4FAE-8CF4-3594E5A525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112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61124" name="页脚占位符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 smtClean="0"/>
          </a:p>
        </p:txBody>
      </p:sp>
      <p:sp>
        <p:nvSpPr>
          <p:cNvPr id="261125" name="页眉占位符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D0E5A-2FBD-4058-A898-2D0A7E3D68BF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EADF8-4462-4C92-AECA-0CAD560925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D0E5A-2FBD-4058-A898-2D0A7E3D68BF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EADF8-4462-4C92-AECA-0CAD560925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D0E5A-2FBD-4058-A898-2D0A7E3D68BF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EADF8-4462-4C92-AECA-0CAD560925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D0E5A-2FBD-4058-A898-2D0A7E3D68BF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EADF8-4462-4C92-AECA-0CAD560925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D0E5A-2FBD-4058-A898-2D0A7E3D68BF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EADF8-4462-4C92-AECA-0CAD560925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D0E5A-2FBD-4058-A898-2D0A7E3D68BF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EADF8-4462-4C92-AECA-0CAD560925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D0E5A-2FBD-4058-A898-2D0A7E3D68BF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EADF8-4462-4C92-AECA-0CAD560925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D0E5A-2FBD-4058-A898-2D0A7E3D68BF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EADF8-4462-4C92-AECA-0CAD560925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D0E5A-2FBD-4058-A898-2D0A7E3D68BF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EADF8-4462-4C92-AECA-0CAD560925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D0E5A-2FBD-4058-A898-2D0A7E3D68BF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EADF8-4462-4C92-AECA-0CAD560925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D0E5A-2FBD-4058-A898-2D0A7E3D68BF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EADF8-4462-4C92-AECA-0CAD560925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D0E5A-2FBD-4058-A898-2D0A7E3D68BF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EADF8-4462-4C92-AECA-0CAD560925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16%20&#26417;&#24503;&#30340;&#25153;&#25285;&#65288;&#26391;&#35835;&#65289;.wmv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&#26417;&#24503;&#30340;&#25153;&#25285;%20&#21160;&#30011;&#25925;&#20107;.wmv" TargetMode="Externa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16%20&#26417;&#24503;&#30340;&#25153;&#25285;&#65288;&#31508;&#39034;&#65289;.wmv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副标题 2"/>
          <p:cNvSpPr txBox="1">
            <a:spLocks noChangeArrowheads="1"/>
          </p:cNvSpPr>
          <p:nvPr/>
        </p:nvSpPr>
        <p:spPr bwMode="auto">
          <a:xfrm>
            <a:off x="2259014" y="3236384"/>
            <a:ext cx="5381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R·</a:t>
            </a:r>
            <a:r>
              <a:rPr lang="zh-CN" altLang="en-US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二年级上册</a:t>
            </a:r>
          </a:p>
        </p:txBody>
      </p:sp>
      <p:sp>
        <p:nvSpPr>
          <p:cNvPr id="84995" name="标题 1"/>
          <p:cNvSpPr txBox="1">
            <a:spLocks noChangeArrowheads="1"/>
          </p:cNvSpPr>
          <p:nvPr/>
        </p:nvSpPr>
        <p:spPr bwMode="auto">
          <a:xfrm>
            <a:off x="2124076" y="1797053"/>
            <a:ext cx="5381625" cy="103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16 </a:t>
            </a:r>
            <a:r>
              <a:rPr lang="zh-CN" altLang="en-US" sz="4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朱德的扁担</a:t>
            </a:r>
            <a:endParaRPr lang="zh-CN" altLang="en-US" sz="4000" b="1" baseline="300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393952" y="2897717"/>
            <a:ext cx="5111749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3013076" y="2611967"/>
            <a:ext cx="157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9600" b="1">
                <a:solidFill>
                  <a:srgbClr val="0000FF"/>
                </a:solidFill>
                <a:latin typeface="Arial" panose="020B0604020202020204" pitchFamily="34" charset="0"/>
              </a:rPr>
              <a:t>疼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2735263" y="1496485"/>
            <a:ext cx="195580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buFontTx/>
              <a:buNone/>
              <a:defRPr/>
            </a:pPr>
            <a:r>
              <a:rPr lang="en-US" altLang="zh-CN" sz="5400" b="1" dirty="0" err="1">
                <a:solidFill>
                  <a:srgbClr val="FF0000"/>
                </a:solidFill>
                <a:latin typeface="+mn-ea"/>
                <a:sym typeface="+mn-ea"/>
              </a:rPr>
              <a:t>ténɡ</a:t>
            </a:r>
            <a:endParaRPr lang="zh-CN" altLang="en-US" sz="5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943100"/>
            <a:ext cx="2663826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1433514" y="2719917"/>
            <a:ext cx="157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9600" b="1">
                <a:solidFill>
                  <a:srgbClr val="0000FF"/>
                </a:solidFill>
                <a:latin typeface="Arial" panose="020B0604020202020204" pitchFamily="34" charset="0"/>
              </a:rPr>
              <a:t>料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006475" y="1604435"/>
            <a:ext cx="236696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buFontTx/>
              <a:buNone/>
              <a:defRPr/>
            </a:pPr>
            <a:r>
              <a:rPr lang="en-US" altLang="zh-CN" sz="5400" b="1" dirty="0" err="1">
                <a:solidFill>
                  <a:srgbClr val="FF0000"/>
                </a:solidFill>
                <a:latin typeface="+mn-ea"/>
                <a:sym typeface="+mn-ea"/>
              </a:rPr>
              <a:t>liào</a:t>
            </a:r>
            <a:endParaRPr lang="zh-CN" altLang="en-US" sz="5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19872" y="1604797"/>
            <a:ext cx="3744416" cy="3285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276351" y="2916767"/>
            <a:ext cx="157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9600" b="1">
                <a:solidFill>
                  <a:srgbClr val="0000FF"/>
                </a:solidFill>
                <a:latin typeface="Arial" panose="020B0604020202020204" pitchFamily="34" charset="0"/>
              </a:rPr>
              <a:t>敬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971551" y="1797052"/>
            <a:ext cx="195580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buFontTx/>
              <a:buNone/>
              <a:defRPr/>
            </a:pPr>
            <a:r>
              <a:rPr lang="en-US" altLang="zh-CN" sz="5400" b="1" dirty="0" err="1">
                <a:solidFill>
                  <a:srgbClr val="FF0000"/>
                </a:solidFill>
                <a:latin typeface="+mn-ea"/>
                <a:sym typeface="+mn-ea"/>
              </a:rPr>
              <a:t>jìnɡ</a:t>
            </a:r>
            <a:endParaRPr lang="zh-CN" altLang="en-US" sz="5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3" y="1892830"/>
            <a:ext cx="3810000" cy="3386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1"/>
          <p:cNvGrpSpPr/>
          <p:nvPr/>
        </p:nvGrpSpPr>
        <p:grpSpPr bwMode="auto">
          <a:xfrm>
            <a:off x="8088315" y="3553886"/>
            <a:ext cx="1112837" cy="3297767"/>
            <a:chOff x="498069" y="1779662"/>
            <a:chExt cx="1112838" cy="2472744"/>
          </a:xfrm>
        </p:grpSpPr>
        <p:grpSp>
          <p:nvGrpSpPr>
            <p:cNvPr id="3" name="Group 23"/>
            <p:cNvGrpSpPr/>
            <p:nvPr/>
          </p:nvGrpSpPr>
          <p:grpSpPr bwMode="auto">
            <a:xfrm>
              <a:off x="498069" y="1779662"/>
              <a:ext cx="1112838" cy="1171575"/>
              <a:chOff x="1247" y="2783"/>
              <a:chExt cx="701" cy="738"/>
            </a:xfrm>
          </p:grpSpPr>
          <p:sp>
            <p:nvSpPr>
              <p:cNvPr id="97355" name="Oval 25"/>
              <p:cNvSpPr>
                <a:spLocks noChangeArrowheads="1"/>
              </p:cNvSpPr>
              <p:nvPr/>
            </p:nvSpPr>
            <p:spPr bwMode="auto">
              <a:xfrm>
                <a:off x="1247" y="2783"/>
                <a:ext cx="531" cy="738"/>
              </a:xfrm>
              <a:prstGeom prst="ellipse">
                <a:avLst/>
              </a:prstGeom>
              <a:solidFill>
                <a:srgbClr val="FF00FF">
                  <a:alpha val="4901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97356" name="Text Box 27"/>
              <p:cNvSpPr txBox="1">
                <a:spLocks noChangeArrowheads="1"/>
              </p:cNvSpPr>
              <p:nvPr/>
            </p:nvSpPr>
            <p:spPr bwMode="auto">
              <a:xfrm>
                <a:off x="1268" y="2906"/>
                <a:ext cx="680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4400" b="1">
                    <a:latin typeface="Arial" panose="020B0604020202020204" pitchFamily="34" charset="0"/>
                  </a:rPr>
                  <a:t>志</a:t>
                </a:r>
              </a:p>
            </p:txBody>
          </p:sp>
        </p:grpSp>
        <p:sp>
          <p:nvSpPr>
            <p:cNvPr id="44" name="任意多边形 43"/>
            <p:cNvSpPr/>
            <p:nvPr/>
          </p:nvSpPr>
          <p:spPr>
            <a:xfrm>
              <a:off x="547281" y="2968420"/>
              <a:ext cx="338138" cy="1283986"/>
            </a:xfrm>
            <a:custGeom>
              <a:avLst/>
              <a:gdLst>
                <a:gd name="connsiteX0" fmla="*/ 342900 w 342900"/>
                <a:gd name="connsiteY0" fmla="*/ 0 h 1878806"/>
                <a:gd name="connsiteX1" fmla="*/ 171450 w 342900"/>
                <a:gd name="connsiteY1" fmla="*/ 614362 h 1878806"/>
                <a:gd name="connsiteX2" fmla="*/ 307181 w 342900"/>
                <a:gd name="connsiteY2" fmla="*/ 942975 h 1878806"/>
                <a:gd name="connsiteX3" fmla="*/ 157163 w 342900"/>
                <a:gd name="connsiteY3" fmla="*/ 1321594 h 1878806"/>
                <a:gd name="connsiteX4" fmla="*/ 135731 w 342900"/>
                <a:gd name="connsiteY4" fmla="*/ 1585912 h 1878806"/>
                <a:gd name="connsiteX5" fmla="*/ 71438 w 342900"/>
                <a:gd name="connsiteY5" fmla="*/ 1757362 h 1878806"/>
                <a:gd name="connsiteX6" fmla="*/ 0 w 342900"/>
                <a:gd name="connsiteY6" fmla="*/ 1878806 h 1878806"/>
                <a:gd name="connsiteX7" fmla="*/ 0 w 342900"/>
                <a:gd name="connsiteY7" fmla="*/ 1878806 h 187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1878806">
                  <a:moveTo>
                    <a:pt x="342900" y="0"/>
                  </a:moveTo>
                  <a:cubicBezTo>
                    <a:pt x="260151" y="228600"/>
                    <a:pt x="177403" y="457200"/>
                    <a:pt x="171450" y="614362"/>
                  </a:cubicBezTo>
                  <a:cubicBezTo>
                    <a:pt x="165497" y="771524"/>
                    <a:pt x="309562" y="825103"/>
                    <a:pt x="307181" y="942975"/>
                  </a:cubicBezTo>
                  <a:cubicBezTo>
                    <a:pt x="304800" y="1060847"/>
                    <a:pt x="185738" y="1214438"/>
                    <a:pt x="157163" y="1321594"/>
                  </a:cubicBezTo>
                  <a:cubicBezTo>
                    <a:pt x="128588" y="1428750"/>
                    <a:pt x="150018" y="1513284"/>
                    <a:pt x="135731" y="1585912"/>
                  </a:cubicBezTo>
                  <a:cubicBezTo>
                    <a:pt x="121443" y="1658540"/>
                    <a:pt x="94060" y="1708546"/>
                    <a:pt x="71438" y="1757362"/>
                  </a:cubicBezTo>
                  <a:cubicBezTo>
                    <a:pt x="48816" y="1806178"/>
                    <a:pt x="0" y="1878806"/>
                    <a:pt x="0" y="1878806"/>
                  </a:cubicBezTo>
                  <a:lnTo>
                    <a:pt x="0" y="1878806"/>
                  </a:lnTo>
                </a:path>
              </a:pathLst>
            </a:custGeom>
            <a:ln w="95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</p:grpSp>
      <p:grpSp>
        <p:nvGrpSpPr>
          <p:cNvPr id="4" name="组合 61"/>
          <p:cNvGrpSpPr/>
          <p:nvPr/>
        </p:nvGrpSpPr>
        <p:grpSpPr bwMode="auto">
          <a:xfrm>
            <a:off x="6710362" y="2743200"/>
            <a:ext cx="1206500" cy="4258733"/>
            <a:chOff x="403932" y="1779662"/>
            <a:chExt cx="1206975" cy="3194259"/>
          </a:xfrm>
        </p:grpSpPr>
        <p:grpSp>
          <p:nvGrpSpPr>
            <p:cNvPr id="5" name="Group 23"/>
            <p:cNvGrpSpPr/>
            <p:nvPr/>
          </p:nvGrpSpPr>
          <p:grpSpPr bwMode="auto">
            <a:xfrm>
              <a:off x="498069" y="1779662"/>
              <a:ext cx="1112838" cy="1171575"/>
              <a:chOff x="1247" y="2783"/>
              <a:chExt cx="701" cy="738"/>
            </a:xfrm>
          </p:grpSpPr>
          <p:sp>
            <p:nvSpPr>
              <p:cNvPr id="97351" name="Oval 25"/>
              <p:cNvSpPr>
                <a:spLocks noChangeArrowheads="1"/>
              </p:cNvSpPr>
              <p:nvPr/>
            </p:nvSpPr>
            <p:spPr bwMode="auto">
              <a:xfrm>
                <a:off x="1247" y="2783"/>
                <a:ext cx="531" cy="73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97352" name="Text Box 27"/>
              <p:cNvSpPr txBox="1">
                <a:spLocks noChangeArrowheads="1"/>
              </p:cNvSpPr>
              <p:nvPr/>
            </p:nvSpPr>
            <p:spPr bwMode="auto">
              <a:xfrm>
                <a:off x="1268" y="2906"/>
                <a:ext cx="680" cy="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4400" b="1">
                    <a:latin typeface="Arial" panose="020B0604020202020204" pitchFamily="34" charset="0"/>
                  </a:rPr>
                  <a:t>料</a:t>
                </a:r>
              </a:p>
            </p:txBody>
          </p:sp>
        </p:grpSp>
        <p:sp>
          <p:nvSpPr>
            <p:cNvPr id="64" name="任意多边形 63"/>
            <p:cNvSpPr/>
            <p:nvPr/>
          </p:nvSpPr>
          <p:spPr>
            <a:xfrm>
              <a:off x="403932" y="2968778"/>
              <a:ext cx="481201" cy="2005143"/>
            </a:xfrm>
            <a:custGeom>
              <a:avLst/>
              <a:gdLst>
                <a:gd name="connsiteX0" fmla="*/ 342900 w 342900"/>
                <a:gd name="connsiteY0" fmla="*/ 0 h 1878806"/>
                <a:gd name="connsiteX1" fmla="*/ 171450 w 342900"/>
                <a:gd name="connsiteY1" fmla="*/ 614362 h 1878806"/>
                <a:gd name="connsiteX2" fmla="*/ 307181 w 342900"/>
                <a:gd name="connsiteY2" fmla="*/ 942975 h 1878806"/>
                <a:gd name="connsiteX3" fmla="*/ 157163 w 342900"/>
                <a:gd name="connsiteY3" fmla="*/ 1321594 h 1878806"/>
                <a:gd name="connsiteX4" fmla="*/ 135731 w 342900"/>
                <a:gd name="connsiteY4" fmla="*/ 1585912 h 1878806"/>
                <a:gd name="connsiteX5" fmla="*/ 71438 w 342900"/>
                <a:gd name="connsiteY5" fmla="*/ 1757362 h 1878806"/>
                <a:gd name="connsiteX6" fmla="*/ 0 w 342900"/>
                <a:gd name="connsiteY6" fmla="*/ 1878806 h 1878806"/>
                <a:gd name="connsiteX7" fmla="*/ 0 w 342900"/>
                <a:gd name="connsiteY7" fmla="*/ 1878806 h 187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1878806">
                  <a:moveTo>
                    <a:pt x="342900" y="0"/>
                  </a:moveTo>
                  <a:cubicBezTo>
                    <a:pt x="260151" y="228600"/>
                    <a:pt x="177403" y="457200"/>
                    <a:pt x="171450" y="614362"/>
                  </a:cubicBezTo>
                  <a:cubicBezTo>
                    <a:pt x="165497" y="771524"/>
                    <a:pt x="309562" y="825103"/>
                    <a:pt x="307181" y="942975"/>
                  </a:cubicBezTo>
                  <a:cubicBezTo>
                    <a:pt x="304800" y="1060847"/>
                    <a:pt x="185738" y="1214438"/>
                    <a:pt x="157163" y="1321594"/>
                  </a:cubicBezTo>
                  <a:cubicBezTo>
                    <a:pt x="128588" y="1428750"/>
                    <a:pt x="150018" y="1513284"/>
                    <a:pt x="135731" y="1585912"/>
                  </a:cubicBezTo>
                  <a:cubicBezTo>
                    <a:pt x="121443" y="1658540"/>
                    <a:pt x="94060" y="1708546"/>
                    <a:pt x="71438" y="1757362"/>
                  </a:cubicBezTo>
                  <a:cubicBezTo>
                    <a:pt x="48816" y="1806178"/>
                    <a:pt x="0" y="1878806"/>
                    <a:pt x="0" y="1878806"/>
                  </a:cubicBezTo>
                  <a:lnTo>
                    <a:pt x="0" y="1878806"/>
                  </a:lnTo>
                </a:path>
              </a:pathLst>
            </a:custGeom>
            <a:ln w="95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</p:grpSp>
      <p:grpSp>
        <p:nvGrpSpPr>
          <p:cNvPr id="6" name="组合 56"/>
          <p:cNvGrpSpPr/>
          <p:nvPr/>
        </p:nvGrpSpPr>
        <p:grpSpPr bwMode="auto">
          <a:xfrm>
            <a:off x="5102227" y="1445686"/>
            <a:ext cx="1270000" cy="3752849"/>
            <a:chOff x="341166" y="1779662"/>
            <a:chExt cx="1269741" cy="2814487"/>
          </a:xfrm>
        </p:grpSpPr>
        <p:grpSp>
          <p:nvGrpSpPr>
            <p:cNvPr id="8" name="Group 23"/>
            <p:cNvGrpSpPr/>
            <p:nvPr/>
          </p:nvGrpSpPr>
          <p:grpSpPr bwMode="auto">
            <a:xfrm>
              <a:off x="498069" y="1779662"/>
              <a:ext cx="1112838" cy="1171575"/>
              <a:chOff x="1247" y="2783"/>
              <a:chExt cx="701" cy="738"/>
            </a:xfrm>
          </p:grpSpPr>
          <p:sp>
            <p:nvSpPr>
              <p:cNvPr id="97347" name="Oval 25"/>
              <p:cNvSpPr>
                <a:spLocks noChangeArrowheads="1"/>
              </p:cNvSpPr>
              <p:nvPr/>
            </p:nvSpPr>
            <p:spPr bwMode="auto">
              <a:xfrm>
                <a:off x="1247" y="2783"/>
                <a:ext cx="531" cy="738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97348" name="Text Box 27"/>
              <p:cNvSpPr txBox="1">
                <a:spLocks noChangeArrowheads="1"/>
              </p:cNvSpPr>
              <p:nvPr/>
            </p:nvSpPr>
            <p:spPr bwMode="auto">
              <a:xfrm>
                <a:off x="1268" y="2906"/>
                <a:ext cx="680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4400" b="1">
                    <a:latin typeface="Arial" panose="020B0604020202020204" pitchFamily="34" charset="0"/>
                  </a:rPr>
                  <a:t>仗</a:t>
                </a:r>
              </a:p>
            </p:txBody>
          </p:sp>
        </p:grpSp>
        <p:sp>
          <p:nvSpPr>
            <p:cNvPr id="59" name="任意多边形 58"/>
            <p:cNvSpPr/>
            <p:nvPr/>
          </p:nvSpPr>
          <p:spPr>
            <a:xfrm>
              <a:off x="341166" y="2951175"/>
              <a:ext cx="538053" cy="1642974"/>
            </a:xfrm>
            <a:custGeom>
              <a:avLst/>
              <a:gdLst>
                <a:gd name="connsiteX0" fmla="*/ 342900 w 342900"/>
                <a:gd name="connsiteY0" fmla="*/ 0 h 1878806"/>
                <a:gd name="connsiteX1" fmla="*/ 171450 w 342900"/>
                <a:gd name="connsiteY1" fmla="*/ 614362 h 1878806"/>
                <a:gd name="connsiteX2" fmla="*/ 307181 w 342900"/>
                <a:gd name="connsiteY2" fmla="*/ 942975 h 1878806"/>
                <a:gd name="connsiteX3" fmla="*/ 157163 w 342900"/>
                <a:gd name="connsiteY3" fmla="*/ 1321594 h 1878806"/>
                <a:gd name="connsiteX4" fmla="*/ 135731 w 342900"/>
                <a:gd name="connsiteY4" fmla="*/ 1585912 h 1878806"/>
                <a:gd name="connsiteX5" fmla="*/ 71438 w 342900"/>
                <a:gd name="connsiteY5" fmla="*/ 1757362 h 1878806"/>
                <a:gd name="connsiteX6" fmla="*/ 0 w 342900"/>
                <a:gd name="connsiteY6" fmla="*/ 1878806 h 1878806"/>
                <a:gd name="connsiteX7" fmla="*/ 0 w 342900"/>
                <a:gd name="connsiteY7" fmla="*/ 1878806 h 187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1878806">
                  <a:moveTo>
                    <a:pt x="342900" y="0"/>
                  </a:moveTo>
                  <a:cubicBezTo>
                    <a:pt x="260151" y="228600"/>
                    <a:pt x="177403" y="457200"/>
                    <a:pt x="171450" y="614362"/>
                  </a:cubicBezTo>
                  <a:cubicBezTo>
                    <a:pt x="165497" y="771524"/>
                    <a:pt x="309562" y="825103"/>
                    <a:pt x="307181" y="942975"/>
                  </a:cubicBezTo>
                  <a:cubicBezTo>
                    <a:pt x="304800" y="1060847"/>
                    <a:pt x="185738" y="1214438"/>
                    <a:pt x="157163" y="1321594"/>
                  </a:cubicBezTo>
                  <a:cubicBezTo>
                    <a:pt x="128588" y="1428750"/>
                    <a:pt x="150018" y="1513284"/>
                    <a:pt x="135731" y="1585912"/>
                  </a:cubicBezTo>
                  <a:cubicBezTo>
                    <a:pt x="121443" y="1658540"/>
                    <a:pt x="94060" y="1708546"/>
                    <a:pt x="71438" y="1757362"/>
                  </a:cubicBezTo>
                  <a:cubicBezTo>
                    <a:pt x="48816" y="1806178"/>
                    <a:pt x="0" y="1878806"/>
                    <a:pt x="0" y="1878806"/>
                  </a:cubicBezTo>
                  <a:lnTo>
                    <a:pt x="0" y="1878806"/>
                  </a:lnTo>
                </a:path>
              </a:pathLst>
            </a:custGeom>
            <a:ln w="952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</p:grpSp>
      <p:grpSp>
        <p:nvGrpSpPr>
          <p:cNvPr id="9" name="组合 68"/>
          <p:cNvGrpSpPr/>
          <p:nvPr/>
        </p:nvGrpSpPr>
        <p:grpSpPr bwMode="auto">
          <a:xfrm>
            <a:off x="1644651" y="3340101"/>
            <a:ext cx="1268412" cy="3752851"/>
            <a:chOff x="341166" y="1779662"/>
            <a:chExt cx="1269741" cy="2814487"/>
          </a:xfrm>
        </p:grpSpPr>
        <p:grpSp>
          <p:nvGrpSpPr>
            <p:cNvPr id="10" name="Group 23"/>
            <p:cNvGrpSpPr/>
            <p:nvPr/>
          </p:nvGrpSpPr>
          <p:grpSpPr bwMode="auto">
            <a:xfrm>
              <a:off x="498069" y="1779662"/>
              <a:ext cx="1112838" cy="1171575"/>
              <a:chOff x="1247" y="2783"/>
              <a:chExt cx="701" cy="738"/>
            </a:xfrm>
          </p:grpSpPr>
          <p:sp>
            <p:nvSpPr>
              <p:cNvPr id="72" name="Oval 25"/>
              <p:cNvSpPr>
                <a:spLocks noChangeArrowheads="1"/>
              </p:cNvSpPr>
              <p:nvPr/>
            </p:nvSpPr>
            <p:spPr bwMode="auto">
              <a:xfrm>
                <a:off x="1247" y="2783"/>
                <a:ext cx="531" cy="73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97344" name="Text Box 27"/>
              <p:cNvSpPr txBox="1">
                <a:spLocks noChangeArrowheads="1"/>
              </p:cNvSpPr>
              <p:nvPr/>
            </p:nvSpPr>
            <p:spPr bwMode="auto">
              <a:xfrm>
                <a:off x="1268" y="2906"/>
                <a:ext cx="680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4400" b="1">
                    <a:latin typeface="Arial" panose="020B0604020202020204" pitchFamily="34" charset="0"/>
                  </a:rPr>
                  <a:t>伍</a:t>
                </a:r>
              </a:p>
            </p:txBody>
          </p:sp>
        </p:grpSp>
        <p:sp>
          <p:nvSpPr>
            <p:cNvPr id="71" name="任意多边形 70"/>
            <p:cNvSpPr/>
            <p:nvPr/>
          </p:nvSpPr>
          <p:spPr>
            <a:xfrm>
              <a:off x="341166" y="2951174"/>
              <a:ext cx="538726" cy="1642975"/>
            </a:xfrm>
            <a:custGeom>
              <a:avLst/>
              <a:gdLst>
                <a:gd name="connsiteX0" fmla="*/ 342900 w 342900"/>
                <a:gd name="connsiteY0" fmla="*/ 0 h 1878806"/>
                <a:gd name="connsiteX1" fmla="*/ 171450 w 342900"/>
                <a:gd name="connsiteY1" fmla="*/ 614362 h 1878806"/>
                <a:gd name="connsiteX2" fmla="*/ 307181 w 342900"/>
                <a:gd name="connsiteY2" fmla="*/ 942975 h 1878806"/>
                <a:gd name="connsiteX3" fmla="*/ 157163 w 342900"/>
                <a:gd name="connsiteY3" fmla="*/ 1321594 h 1878806"/>
                <a:gd name="connsiteX4" fmla="*/ 135731 w 342900"/>
                <a:gd name="connsiteY4" fmla="*/ 1585912 h 1878806"/>
                <a:gd name="connsiteX5" fmla="*/ 71438 w 342900"/>
                <a:gd name="connsiteY5" fmla="*/ 1757362 h 1878806"/>
                <a:gd name="connsiteX6" fmla="*/ 0 w 342900"/>
                <a:gd name="connsiteY6" fmla="*/ 1878806 h 1878806"/>
                <a:gd name="connsiteX7" fmla="*/ 0 w 342900"/>
                <a:gd name="connsiteY7" fmla="*/ 1878806 h 187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1878806">
                  <a:moveTo>
                    <a:pt x="342900" y="0"/>
                  </a:moveTo>
                  <a:cubicBezTo>
                    <a:pt x="260151" y="228600"/>
                    <a:pt x="177403" y="457200"/>
                    <a:pt x="171450" y="614362"/>
                  </a:cubicBezTo>
                  <a:cubicBezTo>
                    <a:pt x="165497" y="771524"/>
                    <a:pt x="309562" y="825103"/>
                    <a:pt x="307181" y="942975"/>
                  </a:cubicBezTo>
                  <a:cubicBezTo>
                    <a:pt x="304800" y="1060847"/>
                    <a:pt x="185738" y="1214438"/>
                    <a:pt x="157163" y="1321594"/>
                  </a:cubicBezTo>
                  <a:cubicBezTo>
                    <a:pt x="128588" y="1428750"/>
                    <a:pt x="150018" y="1513284"/>
                    <a:pt x="135731" y="1585912"/>
                  </a:cubicBezTo>
                  <a:cubicBezTo>
                    <a:pt x="121443" y="1658540"/>
                    <a:pt x="94060" y="1708546"/>
                    <a:pt x="71438" y="1757362"/>
                  </a:cubicBezTo>
                  <a:cubicBezTo>
                    <a:pt x="48816" y="1806178"/>
                    <a:pt x="0" y="1878806"/>
                    <a:pt x="0" y="1878806"/>
                  </a:cubicBezTo>
                  <a:lnTo>
                    <a:pt x="0" y="1878806"/>
                  </a:lnTo>
                </a:path>
              </a:pathLst>
            </a:custGeom>
            <a:ln w="9525">
              <a:solidFill>
                <a:srgbClr val="66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</p:grpSp>
      <p:grpSp>
        <p:nvGrpSpPr>
          <p:cNvPr id="11" name="组合 118"/>
          <p:cNvGrpSpPr/>
          <p:nvPr/>
        </p:nvGrpSpPr>
        <p:grpSpPr bwMode="auto">
          <a:xfrm>
            <a:off x="317501" y="3826933"/>
            <a:ext cx="1270000" cy="3752851"/>
            <a:chOff x="341166" y="1779662"/>
            <a:chExt cx="1269741" cy="2814487"/>
          </a:xfrm>
        </p:grpSpPr>
        <p:grpSp>
          <p:nvGrpSpPr>
            <p:cNvPr id="12" name="Group 23"/>
            <p:cNvGrpSpPr/>
            <p:nvPr/>
          </p:nvGrpSpPr>
          <p:grpSpPr bwMode="auto">
            <a:xfrm>
              <a:off x="498069" y="1779662"/>
              <a:ext cx="1112838" cy="1171575"/>
              <a:chOff x="1247" y="2783"/>
              <a:chExt cx="701" cy="738"/>
            </a:xfrm>
          </p:grpSpPr>
          <p:sp>
            <p:nvSpPr>
              <p:cNvPr id="97339" name="Oval 25"/>
              <p:cNvSpPr>
                <a:spLocks noChangeArrowheads="1"/>
              </p:cNvSpPr>
              <p:nvPr/>
            </p:nvSpPr>
            <p:spPr bwMode="auto">
              <a:xfrm>
                <a:off x="1247" y="2783"/>
                <a:ext cx="531" cy="738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97340" name="Text Box 27"/>
              <p:cNvSpPr txBox="1">
                <a:spLocks noChangeArrowheads="1"/>
              </p:cNvSpPr>
              <p:nvPr/>
            </p:nvSpPr>
            <p:spPr bwMode="auto">
              <a:xfrm>
                <a:off x="1268" y="2906"/>
                <a:ext cx="680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4400" b="1">
                    <a:latin typeface="Arial" panose="020B0604020202020204" pitchFamily="34" charset="0"/>
                  </a:rPr>
                  <a:t>扁</a:t>
                </a:r>
              </a:p>
            </p:txBody>
          </p:sp>
        </p:grpSp>
        <p:sp>
          <p:nvSpPr>
            <p:cNvPr id="121" name="任意多边形 120"/>
            <p:cNvSpPr/>
            <p:nvPr/>
          </p:nvSpPr>
          <p:spPr>
            <a:xfrm>
              <a:off x="341166" y="2951174"/>
              <a:ext cx="538053" cy="1642975"/>
            </a:xfrm>
            <a:custGeom>
              <a:avLst/>
              <a:gdLst>
                <a:gd name="connsiteX0" fmla="*/ 342900 w 342900"/>
                <a:gd name="connsiteY0" fmla="*/ 0 h 1878806"/>
                <a:gd name="connsiteX1" fmla="*/ 171450 w 342900"/>
                <a:gd name="connsiteY1" fmla="*/ 614362 h 1878806"/>
                <a:gd name="connsiteX2" fmla="*/ 307181 w 342900"/>
                <a:gd name="connsiteY2" fmla="*/ 942975 h 1878806"/>
                <a:gd name="connsiteX3" fmla="*/ 157163 w 342900"/>
                <a:gd name="connsiteY3" fmla="*/ 1321594 h 1878806"/>
                <a:gd name="connsiteX4" fmla="*/ 135731 w 342900"/>
                <a:gd name="connsiteY4" fmla="*/ 1585912 h 1878806"/>
                <a:gd name="connsiteX5" fmla="*/ 71438 w 342900"/>
                <a:gd name="connsiteY5" fmla="*/ 1757362 h 1878806"/>
                <a:gd name="connsiteX6" fmla="*/ 0 w 342900"/>
                <a:gd name="connsiteY6" fmla="*/ 1878806 h 1878806"/>
                <a:gd name="connsiteX7" fmla="*/ 0 w 342900"/>
                <a:gd name="connsiteY7" fmla="*/ 1878806 h 187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1878806">
                  <a:moveTo>
                    <a:pt x="342900" y="0"/>
                  </a:moveTo>
                  <a:cubicBezTo>
                    <a:pt x="260151" y="228600"/>
                    <a:pt x="177403" y="457200"/>
                    <a:pt x="171450" y="614362"/>
                  </a:cubicBezTo>
                  <a:cubicBezTo>
                    <a:pt x="165497" y="771524"/>
                    <a:pt x="309562" y="825103"/>
                    <a:pt x="307181" y="942975"/>
                  </a:cubicBezTo>
                  <a:cubicBezTo>
                    <a:pt x="304800" y="1060847"/>
                    <a:pt x="185738" y="1214438"/>
                    <a:pt x="157163" y="1321594"/>
                  </a:cubicBezTo>
                  <a:cubicBezTo>
                    <a:pt x="128588" y="1428750"/>
                    <a:pt x="150018" y="1513284"/>
                    <a:pt x="135731" y="1585912"/>
                  </a:cubicBezTo>
                  <a:cubicBezTo>
                    <a:pt x="121443" y="1658540"/>
                    <a:pt x="94060" y="1708546"/>
                    <a:pt x="71438" y="1757362"/>
                  </a:cubicBezTo>
                  <a:cubicBezTo>
                    <a:pt x="48816" y="1806178"/>
                    <a:pt x="0" y="1878806"/>
                    <a:pt x="0" y="1878806"/>
                  </a:cubicBezTo>
                  <a:lnTo>
                    <a:pt x="0" y="1878806"/>
                  </a:lnTo>
                </a:path>
              </a:pathLst>
            </a:custGeom>
            <a:ln w="952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</p:grpSp>
      <p:grpSp>
        <p:nvGrpSpPr>
          <p:cNvPr id="13" name="组合 123"/>
          <p:cNvGrpSpPr/>
          <p:nvPr/>
        </p:nvGrpSpPr>
        <p:grpSpPr bwMode="auto">
          <a:xfrm>
            <a:off x="3402013" y="3524253"/>
            <a:ext cx="1358900" cy="4635500"/>
            <a:chOff x="249657" y="1779662"/>
            <a:chExt cx="1361250" cy="3475844"/>
          </a:xfrm>
        </p:grpSpPr>
        <p:grpSp>
          <p:nvGrpSpPr>
            <p:cNvPr id="14" name="Group 23"/>
            <p:cNvGrpSpPr/>
            <p:nvPr/>
          </p:nvGrpSpPr>
          <p:grpSpPr bwMode="auto">
            <a:xfrm>
              <a:off x="498069" y="1779662"/>
              <a:ext cx="1112838" cy="1171575"/>
              <a:chOff x="1247" y="2783"/>
              <a:chExt cx="701" cy="738"/>
            </a:xfrm>
          </p:grpSpPr>
          <p:sp>
            <p:nvSpPr>
              <p:cNvPr id="97335" name="Oval 25"/>
              <p:cNvSpPr>
                <a:spLocks noChangeArrowheads="1"/>
              </p:cNvSpPr>
              <p:nvPr/>
            </p:nvSpPr>
            <p:spPr bwMode="auto">
              <a:xfrm>
                <a:off x="1247" y="2783"/>
                <a:ext cx="531" cy="738"/>
              </a:xfrm>
              <a:prstGeom prst="ellipse">
                <a:avLst/>
              </a:prstGeom>
              <a:solidFill>
                <a:srgbClr val="FF00FF">
                  <a:alpha val="4901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97336" name="Text Box 27"/>
              <p:cNvSpPr txBox="1">
                <a:spLocks noChangeArrowheads="1"/>
              </p:cNvSpPr>
              <p:nvPr/>
            </p:nvSpPr>
            <p:spPr bwMode="auto">
              <a:xfrm>
                <a:off x="1268" y="2906"/>
                <a:ext cx="680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4400" b="1">
                    <a:latin typeface="Arial" panose="020B0604020202020204" pitchFamily="34" charset="0"/>
                  </a:rPr>
                  <a:t>陡</a:t>
                </a:r>
              </a:p>
            </p:txBody>
          </p:sp>
        </p:grpSp>
        <p:sp>
          <p:nvSpPr>
            <p:cNvPr id="126" name="任意多边形 125"/>
            <p:cNvSpPr/>
            <p:nvPr/>
          </p:nvSpPr>
          <p:spPr>
            <a:xfrm>
              <a:off x="249657" y="2968432"/>
              <a:ext cx="636098" cy="2287074"/>
            </a:xfrm>
            <a:custGeom>
              <a:avLst/>
              <a:gdLst>
                <a:gd name="connsiteX0" fmla="*/ 342900 w 342900"/>
                <a:gd name="connsiteY0" fmla="*/ 0 h 1878806"/>
                <a:gd name="connsiteX1" fmla="*/ 171450 w 342900"/>
                <a:gd name="connsiteY1" fmla="*/ 614362 h 1878806"/>
                <a:gd name="connsiteX2" fmla="*/ 307181 w 342900"/>
                <a:gd name="connsiteY2" fmla="*/ 942975 h 1878806"/>
                <a:gd name="connsiteX3" fmla="*/ 157163 w 342900"/>
                <a:gd name="connsiteY3" fmla="*/ 1321594 h 1878806"/>
                <a:gd name="connsiteX4" fmla="*/ 135731 w 342900"/>
                <a:gd name="connsiteY4" fmla="*/ 1585912 h 1878806"/>
                <a:gd name="connsiteX5" fmla="*/ 71438 w 342900"/>
                <a:gd name="connsiteY5" fmla="*/ 1757362 h 1878806"/>
                <a:gd name="connsiteX6" fmla="*/ 0 w 342900"/>
                <a:gd name="connsiteY6" fmla="*/ 1878806 h 1878806"/>
                <a:gd name="connsiteX7" fmla="*/ 0 w 342900"/>
                <a:gd name="connsiteY7" fmla="*/ 1878806 h 187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1878806">
                  <a:moveTo>
                    <a:pt x="342900" y="0"/>
                  </a:moveTo>
                  <a:cubicBezTo>
                    <a:pt x="260151" y="228600"/>
                    <a:pt x="177403" y="457200"/>
                    <a:pt x="171450" y="614362"/>
                  </a:cubicBezTo>
                  <a:cubicBezTo>
                    <a:pt x="165497" y="771524"/>
                    <a:pt x="309562" y="825103"/>
                    <a:pt x="307181" y="942975"/>
                  </a:cubicBezTo>
                  <a:cubicBezTo>
                    <a:pt x="304800" y="1060847"/>
                    <a:pt x="185738" y="1214438"/>
                    <a:pt x="157163" y="1321594"/>
                  </a:cubicBezTo>
                  <a:cubicBezTo>
                    <a:pt x="128588" y="1428750"/>
                    <a:pt x="150018" y="1513284"/>
                    <a:pt x="135731" y="1585912"/>
                  </a:cubicBezTo>
                  <a:cubicBezTo>
                    <a:pt x="121443" y="1658540"/>
                    <a:pt x="94060" y="1708546"/>
                    <a:pt x="71438" y="1757362"/>
                  </a:cubicBezTo>
                  <a:cubicBezTo>
                    <a:pt x="48816" y="1806178"/>
                    <a:pt x="0" y="1878806"/>
                    <a:pt x="0" y="1878806"/>
                  </a:cubicBezTo>
                  <a:lnTo>
                    <a:pt x="0" y="1878806"/>
                  </a:lnTo>
                </a:path>
              </a:pathLst>
            </a:custGeom>
            <a:ln w="95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</p:grpSp>
      <p:grpSp>
        <p:nvGrpSpPr>
          <p:cNvPr id="15" name="组合 128"/>
          <p:cNvGrpSpPr/>
          <p:nvPr/>
        </p:nvGrpSpPr>
        <p:grpSpPr bwMode="auto">
          <a:xfrm>
            <a:off x="7529515" y="1494369"/>
            <a:ext cx="1112837" cy="3297767"/>
            <a:chOff x="498069" y="1779662"/>
            <a:chExt cx="1112838" cy="2472744"/>
          </a:xfrm>
        </p:grpSpPr>
        <p:grpSp>
          <p:nvGrpSpPr>
            <p:cNvPr id="16" name="Group 23"/>
            <p:cNvGrpSpPr/>
            <p:nvPr/>
          </p:nvGrpSpPr>
          <p:grpSpPr bwMode="auto">
            <a:xfrm>
              <a:off x="498069" y="1779662"/>
              <a:ext cx="1112838" cy="1171575"/>
              <a:chOff x="1247" y="2783"/>
              <a:chExt cx="701" cy="738"/>
            </a:xfrm>
          </p:grpSpPr>
          <p:sp>
            <p:nvSpPr>
              <p:cNvPr id="97331" name="Oval 25"/>
              <p:cNvSpPr>
                <a:spLocks noChangeArrowheads="1"/>
              </p:cNvSpPr>
              <p:nvPr/>
            </p:nvSpPr>
            <p:spPr bwMode="auto">
              <a:xfrm>
                <a:off x="1247" y="2783"/>
                <a:ext cx="531" cy="738"/>
              </a:xfrm>
              <a:prstGeom prst="ellipse">
                <a:avLst/>
              </a:prstGeom>
              <a:solidFill>
                <a:srgbClr val="00B050">
                  <a:alpha val="4901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97332" name="Text Box 27"/>
              <p:cNvSpPr txBox="1">
                <a:spLocks noChangeArrowheads="1"/>
              </p:cNvSpPr>
              <p:nvPr/>
            </p:nvSpPr>
            <p:spPr bwMode="auto">
              <a:xfrm>
                <a:off x="1268" y="2906"/>
                <a:ext cx="680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4400" b="1">
                    <a:latin typeface="Arial" panose="020B0604020202020204" pitchFamily="34" charset="0"/>
                  </a:rPr>
                  <a:t>敬</a:t>
                </a:r>
              </a:p>
            </p:txBody>
          </p:sp>
        </p:grpSp>
        <p:sp>
          <p:nvSpPr>
            <p:cNvPr id="131" name="任意多边形 130"/>
            <p:cNvSpPr/>
            <p:nvPr/>
          </p:nvSpPr>
          <p:spPr>
            <a:xfrm>
              <a:off x="547281" y="2968421"/>
              <a:ext cx="338138" cy="1283985"/>
            </a:xfrm>
            <a:custGeom>
              <a:avLst/>
              <a:gdLst>
                <a:gd name="connsiteX0" fmla="*/ 342900 w 342900"/>
                <a:gd name="connsiteY0" fmla="*/ 0 h 1878806"/>
                <a:gd name="connsiteX1" fmla="*/ 171450 w 342900"/>
                <a:gd name="connsiteY1" fmla="*/ 614362 h 1878806"/>
                <a:gd name="connsiteX2" fmla="*/ 307181 w 342900"/>
                <a:gd name="connsiteY2" fmla="*/ 942975 h 1878806"/>
                <a:gd name="connsiteX3" fmla="*/ 157163 w 342900"/>
                <a:gd name="connsiteY3" fmla="*/ 1321594 h 1878806"/>
                <a:gd name="connsiteX4" fmla="*/ 135731 w 342900"/>
                <a:gd name="connsiteY4" fmla="*/ 1585912 h 1878806"/>
                <a:gd name="connsiteX5" fmla="*/ 71438 w 342900"/>
                <a:gd name="connsiteY5" fmla="*/ 1757362 h 1878806"/>
                <a:gd name="connsiteX6" fmla="*/ 0 w 342900"/>
                <a:gd name="connsiteY6" fmla="*/ 1878806 h 1878806"/>
                <a:gd name="connsiteX7" fmla="*/ 0 w 342900"/>
                <a:gd name="connsiteY7" fmla="*/ 1878806 h 187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1878806">
                  <a:moveTo>
                    <a:pt x="342900" y="0"/>
                  </a:moveTo>
                  <a:cubicBezTo>
                    <a:pt x="260151" y="228600"/>
                    <a:pt x="177403" y="457200"/>
                    <a:pt x="171450" y="614362"/>
                  </a:cubicBezTo>
                  <a:cubicBezTo>
                    <a:pt x="165497" y="771524"/>
                    <a:pt x="309562" y="825103"/>
                    <a:pt x="307181" y="942975"/>
                  </a:cubicBezTo>
                  <a:cubicBezTo>
                    <a:pt x="304800" y="1060847"/>
                    <a:pt x="185738" y="1214438"/>
                    <a:pt x="157163" y="1321594"/>
                  </a:cubicBezTo>
                  <a:cubicBezTo>
                    <a:pt x="128588" y="1428750"/>
                    <a:pt x="150018" y="1513284"/>
                    <a:pt x="135731" y="1585912"/>
                  </a:cubicBezTo>
                  <a:cubicBezTo>
                    <a:pt x="121443" y="1658540"/>
                    <a:pt x="94060" y="1708546"/>
                    <a:pt x="71438" y="1757362"/>
                  </a:cubicBezTo>
                  <a:cubicBezTo>
                    <a:pt x="48816" y="1806178"/>
                    <a:pt x="0" y="1878806"/>
                    <a:pt x="0" y="1878806"/>
                  </a:cubicBezTo>
                  <a:lnTo>
                    <a:pt x="0" y="1878806"/>
                  </a:lnTo>
                </a:path>
              </a:pathLst>
            </a:custGeom>
            <a:ln w="95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</p:grpSp>
      <p:grpSp>
        <p:nvGrpSpPr>
          <p:cNvPr id="17" name="组合 7"/>
          <p:cNvGrpSpPr/>
          <p:nvPr/>
        </p:nvGrpSpPr>
        <p:grpSpPr bwMode="auto">
          <a:xfrm>
            <a:off x="65089" y="1428751"/>
            <a:ext cx="1112837" cy="4089400"/>
            <a:chOff x="498069" y="1779662"/>
            <a:chExt cx="1112838" cy="3067768"/>
          </a:xfrm>
        </p:grpSpPr>
        <p:grpSp>
          <p:nvGrpSpPr>
            <p:cNvPr id="18" name="Group 23"/>
            <p:cNvGrpSpPr/>
            <p:nvPr/>
          </p:nvGrpSpPr>
          <p:grpSpPr bwMode="auto">
            <a:xfrm>
              <a:off x="498069" y="1779662"/>
              <a:ext cx="1112838" cy="1171575"/>
              <a:chOff x="1247" y="2783"/>
              <a:chExt cx="701" cy="738"/>
            </a:xfrm>
          </p:grpSpPr>
          <p:sp>
            <p:nvSpPr>
              <p:cNvPr id="97327" name="Oval 25"/>
              <p:cNvSpPr>
                <a:spLocks noChangeArrowheads="1"/>
              </p:cNvSpPr>
              <p:nvPr/>
            </p:nvSpPr>
            <p:spPr bwMode="auto">
              <a:xfrm>
                <a:off x="1247" y="2783"/>
                <a:ext cx="531" cy="73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97328" name="Text Box 27"/>
              <p:cNvSpPr txBox="1">
                <a:spLocks noChangeArrowheads="1"/>
              </p:cNvSpPr>
              <p:nvPr/>
            </p:nvSpPr>
            <p:spPr bwMode="auto">
              <a:xfrm>
                <a:off x="1268" y="2906"/>
                <a:ext cx="680" cy="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4400" b="1">
                    <a:latin typeface="Arial" panose="020B0604020202020204" pitchFamily="34" charset="0"/>
                  </a:rPr>
                  <a:t>朱</a:t>
                </a:r>
              </a:p>
            </p:txBody>
          </p:sp>
        </p:grpSp>
        <p:sp>
          <p:nvSpPr>
            <p:cNvPr id="7" name="任意多边形 6"/>
            <p:cNvSpPr/>
            <p:nvPr/>
          </p:nvSpPr>
          <p:spPr>
            <a:xfrm>
              <a:off x="542519" y="2968977"/>
              <a:ext cx="342900" cy="1878453"/>
            </a:xfrm>
            <a:custGeom>
              <a:avLst/>
              <a:gdLst>
                <a:gd name="connsiteX0" fmla="*/ 342900 w 342900"/>
                <a:gd name="connsiteY0" fmla="*/ 0 h 1878806"/>
                <a:gd name="connsiteX1" fmla="*/ 171450 w 342900"/>
                <a:gd name="connsiteY1" fmla="*/ 614362 h 1878806"/>
                <a:gd name="connsiteX2" fmla="*/ 307181 w 342900"/>
                <a:gd name="connsiteY2" fmla="*/ 942975 h 1878806"/>
                <a:gd name="connsiteX3" fmla="*/ 157163 w 342900"/>
                <a:gd name="connsiteY3" fmla="*/ 1321594 h 1878806"/>
                <a:gd name="connsiteX4" fmla="*/ 135731 w 342900"/>
                <a:gd name="connsiteY4" fmla="*/ 1585912 h 1878806"/>
                <a:gd name="connsiteX5" fmla="*/ 71438 w 342900"/>
                <a:gd name="connsiteY5" fmla="*/ 1757362 h 1878806"/>
                <a:gd name="connsiteX6" fmla="*/ 0 w 342900"/>
                <a:gd name="connsiteY6" fmla="*/ 1878806 h 1878806"/>
                <a:gd name="connsiteX7" fmla="*/ 0 w 342900"/>
                <a:gd name="connsiteY7" fmla="*/ 1878806 h 187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1878806">
                  <a:moveTo>
                    <a:pt x="342900" y="0"/>
                  </a:moveTo>
                  <a:cubicBezTo>
                    <a:pt x="260151" y="228600"/>
                    <a:pt x="177403" y="457200"/>
                    <a:pt x="171450" y="614362"/>
                  </a:cubicBezTo>
                  <a:cubicBezTo>
                    <a:pt x="165497" y="771524"/>
                    <a:pt x="309562" y="825103"/>
                    <a:pt x="307181" y="942975"/>
                  </a:cubicBezTo>
                  <a:cubicBezTo>
                    <a:pt x="304800" y="1060847"/>
                    <a:pt x="185738" y="1214438"/>
                    <a:pt x="157163" y="1321594"/>
                  </a:cubicBezTo>
                  <a:cubicBezTo>
                    <a:pt x="128588" y="1428750"/>
                    <a:pt x="150018" y="1513284"/>
                    <a:pt x="135731" y="1585912"/>
                  </a:cubicBezTo>
                  <a:cubicBezTo>
                    <a:pt x="121443" y="1658540"/>
                    <a:pt x="94060" y="1708546"/>
                    <a:pt x="71438" y="1757362"/>
                  </a:cubicBezTo>
                  <a:cubicBezTo>
                    <a:pt x="48816" y="1806178"/>
                    <a:pt x="0" y="1878806"/>
                    <a:pt x="0" y="1878806"/>
                  </a:cubicBezTo>
                  <a:lnTo>
                    <a:pt x="0" y="1878806"/>
                  </a:lnTo>
                </a:path>
              </a:pathLst>
            </a:custGeom>
            <a:ln w="95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</p:grpSp>
      <p:grpSp>
        <p:nvGrpSpPr>
          <p:cNvPr id="19" name="组合 133"/>
          <p:cNvGrpSpPr/>
          <p:nvPr/>
        </p:nvGrpSpPr>
        <p:grpSpPr bwMode="auto">
          <a:xfrm>
            <a:off x="989015" y="1693335"/>
            <a:ext cx="1368425" cy="3606800"/>
            <a:chOff x="243129" y="1779662"/>
            <a:chExt cx="1367778" cy="2705241"/>
          </a:xfrm>
        </p:grpSpPr>
        <p:grpSp>
          <p:nvGrpSpPr>
            <p:cNvPr id="20" name="Group 23"/>
            <p:cNvGrpSpPr/>
            <p:nvPr/>
          </p:nvGrpSpPr>
          <p:grpSpPr bwMode="auto">
            <a:xfrm>
              <a:off x="498069" y="1779662"/>
              <a:ext cx="1112838" cy="1171575"/>
              <a:chOff x="1247" y="2783"/>
              <a:chExt cx="701" cy="738"/>
            </a:xfrm>
          </p:grpSpPr>
          <p:sp>
            <p:nvSpPr>
              <p:cNvPr id="97323" name="Oval 25"/>
              <p:cNvSpPr>
                <a:spLocks noChangeArrowheads="1"/>
              </p:cNvSpPr>
              <p:nvPr/>
            </p:nvSpPr>
            <p:spPr bwMode="auto">
              <a:xfrm>
                <a:off x="1247" y="2783"/>
                <a:ext cx="531" cy="738"/>
              </a:xfrm>
              <a:prstGeom prst="ellipse">
                <a:avLst/>
              </a:prstGeom>
              <a:solidFill>
                <a:srgbClr val="99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97324" name="Text Box 27"/>
              <p:cNvSpPr txBox="1">
                <a:spLocks noChangeArrowheads="1"/>
              </p:cNvSpPr>
              <p:nvPr/>
            </p:nvSpPr>
            <p:spPr bwMode="auto">
              <a:xfrm>
                <a:off x="1268" y="2906"/>
                <a:ext cx="680" cy="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4400" b="1">
                    <a:latin typeface="Arial" panose="020B0604020202020204" pitchFamily="34" charset="0"/>
                  </a:rPr>
                  <a:t>德</a:t>
                </a:r>
              </a:p>
            </p:txBody>
          </p:sp>
        </p:grpSp>
        <p:sp>
          <p:nvSpPr>
            <p:cNvPr id="136" name="任意多边形 135"/>
            <p:cNvSpPr/>
            <p:nvPr/>
          </p:nvSpPr>
          <p:spPr>
            <a:xfrm>
              <a:off x="243129" y="2951298"/>
              <a:ext cx="636286" cy="1533605"/>
            </a:xfrm>
            <a:custGeom>
              <a:avLst/>
              <a:gdLst>
                <a:gd name="connsiteX0" fmla="*/ 342900 w 342900"/>
                <a:gd name="connsiteY0" fmla="*/ 0 h 1878806"/>
                <a:gd name="connsiteX1" fmla="*/ 171450 w 342900"/>
                <a:gd name="connsiteY1" fmla="*/ 614362 h 1878806"/>
                <a:gd name="connsiteX2" fmla="*/ 307181 w 342900"/>
                <a:gd name="connsiteY2" fmla="*/ 942975 h 1878806"/>
                <a:gd name="connsiteX3" fmla="*/ 157163 w 342900"/>
                <a:gd name="connsiteY3" fmla="*/ 1321594 h 1878806"/>
                <a:gd name="connsiteX4" fmla="*/ 135731 w 342900"/>
                <a:gd name="connsiteY4" fmla="*/ 1585912 h 1878806"/>
                <a:gd name="connsiteX5" fmla="*/ 71438 w 342900"/>
                <a:gd name="connsiteY5" fmla="*/ 1757362 h 1878806"/>
                <a:gd name="connsiteX6" fmla="*/ 0 w 342900"/>
                <a:gd name="connsiteY6" fmla="*/ 1878806 h 1878806"/>
                <a:gd name="connsiteX7" fmla="*/ 0 w 342900"/>
                <a:gd name="connsiteY7" fmla="*/ 1878806 h 187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1878806">
                  <a:moveTo>
                    <a:pt x="342900" y="0"/>
                  </a:moveTo>
                  <a:cubicBezTo>
                    <a:pt x="260151" y="228600"/>
                    <a:pt x="177403" y="457200"/>
                    <a:pt x="171450" y="614362"/>
                  </a:cubicBezTo>
                  <a:cubicBezTo>
                    <a:pt x="165497" y="771524"/>
                    <a:pt x="309562" y="825103"/>
                    <a:pt x="307181" y="942975"/>
                  </a:cubicBezTo>
                  <a:cubicBezTo>
                    <a:pt x="304800" y="1060847"/>
                    <a:pt x="185738" y="1214438"/>
                    <a:pt x="157163" y="1321594"/>
                  </a:cubicBezTo>
                  <a:cubicBezTo>
                    <a:pt x="128588" y="1428750"/>
                    <a:pt x="150018" y="1513284"/>
                    <a:pt x="135731" y="1585912"/>
                  </a:cubicBezTo>
                  <a:cubicBezTo>
                    <a:pt x="121443" y="1658540"/>
                    <a:pt x="94060" y="1708546"/>
                    <a:pt x="71438" y="1757362"/>
                  </a:cubicBezTo>
                  <a:cubicBezTo>
                    <a:pt x="48816" y="1806178"/>
                    <a:pt x="0" y="1878806"/>
                    <a:pt x="0" y="1878806"/>
                  </a:cubicBezTo>
                  <a:lnTo>
                    <a:pt x="0" y="1878806"/>
                  </a:lnTo>
                </a:path>
              </a:pathLst>
            </a:custGeom>
            <a:ln w="9525">
              <a:solidFill>
                <a:srgbClr val="66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</p:grpSp>
      <p:grpSp>
        <p:nvGrpSpPr>
          <p:cNvPr id="21" name="组合 153"/>
          <p:cNvGrpSpPr/>
          <p:nvPr/>
        </p:nvGrpSpPr>
        <p:grpSpPr bwMode="auto">
          <a:xfrm>
            <a:off x="2576514" y="2283884"/>
            <a:ext cx="1206500" cy="4258733"/>
            <a:chOff x="403932" y="1779662"/>
            <a:chExt cx="1206975" cy="3194259"/>
          </a:xfrm>
        </p:grpSpPr>
        <p:grpSp>
          <p:nvGrpSpPr>
            <p:cNvPr id="22" name="Group 23"/>
            <p:cNvGrpSpPr/>
            <p:nvPr/>
          </p:nvGrpSpPr>
          <p:grpSpPr bwMode="auto">
            <a:xfrm>
              <a:off x="498069" y="1779662"/>
              <a:ext cx="1112838" cy="1171575"/>
              <a:chOff x="1247" y="2783"/>
              <a:chExt cx="701" cy="738"/>
            </a:xfrm>
          </p:grpSpPr>
          <p:sp>
            <p:nvSpPr>
              <p:cNvPr id="97319" name="Oval 25"/>
              <p:cNvSpPr>
                <a:spLocks noChangeArrowheads="1"/>
              </p:cNvSpPr>
              <p:nvPr/>
            </p:nvSpPr>
            <p:spPr bwMode="auto">
              <a:xfrm>
                <a:off x="1247" y="2783"/>
                <a:ext cx="531" cy="73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97320" name="Text Box 27"/>
              <p:cNvSpPr txBox="1">
                <a:spLocks noChangeArrowheads="1"/>
              </p:cNvSpPr>
              <p:nvPr/>
            </p:nvSpPr>
            <p:spPr bwMode="auto">
              <a:xfrm>
                <a:off x="1268" y="2906"/>
                <a:ext cx="680" cy="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4400" b="1">
                    <a:latin typeface="Arial" panose="020B0604020202020204" pitchFamily="34" charset="0"/>
                  </a:rPr>
                  <a:t>敌</a:t>
                </a:r>
              </a:p>
            </p:txBody>
          </p:sp>
        </p:grpSp>
        <p:sp>
          <p:nvSpPr>
            <p:cNvPr id="156" name="任意多边形 155"/>
            <p:cNvSpPr/>
            <p:nvPr/>
          </p:nvSpPr>
          <p:spPr>
            <a:xfrm>
              <a:off x="403932" y="2968777"/>
              <a:ext cx="481201" cy="2005144"/>
            </a:xfrm>
            <a:custGeom>
              <a:avLst/>
              <a:gdLst>
                <a:gd name="connsiteX0" fmla="*/ 342900 w 342900"/>
                <a:gd name="connsiteY0" fmla="*/ 0 h 1878806"/>
                <a:gd name="connsiteX1" fmla="*/ 171450 w 342900"/>
                <a:gd name="connsiteY1" fmla="*/ 614362 h 1878806"/>
                <a:gd name="connsiteX2" fmla="*/ 307181 w 342900"/>
                <a:gd name="connsiteY2" fmla="*/ 942975 h 1878806"/>
                <a:gd name="connsiteX3" fmla="*/ 157163 w 342900"/>
                <a:gd name="connsiteY3" fmla="*/ 1321594 h 1878806"/>
                <a:gd name="connsiteX4" fmla="*/ 135731 w 342900"/>
                <a:gd name="connsiteY4" fmla="*/ 1585912 h 1878806"/>
                <a:gd name="connsiteX5" fmla="*/ 71438 w 342900"/>
                <a:gd name="connsiteY5" fmla="*/ 1757362 h 1878806"/>
                <a:gd name="connsiteX6" fmla="*/ 0 w 342900"/>
                <a:gd name="connsiteY6" fmla="*/ 1878806 h 1878806"/>
                <a:gd name="connsiteX7" fmla="*/ 0 w 342900"/>
                <a:gd name="connsiteY7" fmla="*/ 1878806 h 187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1878806">
                  <a:moveTo>
                    <a:pt x="342900" y="0"/>
                  </a:moveTo>
                  <a:cubicBezTo>
                    <a:pt x="260151" y="228600"/>
                    <a:pt x="177403" y="457200"/>
                    <a:pt x="171450" y="614362"/>
                  </a:cubicBezTo>
                  <a:cubicBezTo>
                    <a:pt x="165497" y="771524"/>
                    <a:pt x="309562" y="825103"/>
                    <a:pt x="307181" y="942975"/>
                  </a:cubicBezTo>
                  <a:cubicBezTo>
                    <a:pt x="304800" y="1060847"/>
                    <a:pt x="185738" y="1214438"/>
                    <a:pt x="157163" y="1321594"/>
                  </a:cubicBezTo>
                  <a:cubicBezTo>
                    <a:pt x="128588" y="1428750"/>
                    <a:pt x="150018" y="1513284"/>
                    <a:pt x="135731" y="1585912"/>
                  </a:cubicBezTo>
                  <a:cubicBezTo>
                    <a:pt x="121443" y="1658540"/>
                    <a:pt x="94060" y="1708546"/>
                    <a:pt x="71438" y="1757362"/>
                  </a:cubicBezTo>
                  <a:cubicBezTo>
                    <a:pt x="48816" y="1806178"/>
                    <a:pt x="0" y="1878806"/>
                    <a:pt x="0" y="1878806"/>
                  </a:cubicBezTo>
                  <a:lnTo>
                    <a:pt x="0" y="1878806"/>
                  </a:lnTo>
                </a:path>
              </a:pathLst>
            </a:custGeom>
            <a:ln w="95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</p:grpSp>
      <p:grpSp>
        <p:nvGrpSpPr>
          <p:cNvPr id="23" name="组合 64"/>
          <p:cNvGrpSpPr/>
          <p:nvPr/>
        </p:nvGrpSpPr>
        <p:grpSpPr bwMode="auto">
          <a:xfrm>
            <a:off x="6203952" y="1132419"/>
            <a:ext cx="1112837" cy="3297767"/>
            <a:chOff x="498069" y="1779662"/>
            <a:chExt cx="1112838" cy="2472744"/>
          </a:xfrm>
        </p:grpSpPr>
        <p:grpSp>
          <p:nvGrpSpPr>
            <p:cNvPr id="24" name="Group 23"/>
            <p:cNvGrpSpPr/>
            <p:nvPr/>
          </p:nvGrpSpPr>
          <p:grpSpPr bwMode="auto">
            <a:xfrm>
              <a:off x="498069" y="1779662"/>
              <a:ext cx="1112838" cy="1171575"/>
              <a:chOff x="1247" y="2783"/>
              <a:chExt cx="701" cy="738"/>
            </a:xfrm>
          </p:grpSpPr>
          <p:sp>
            <p:nvSpPr>
              <p:cNvPr id="97315" name="Oval 25"/>
              <p:cNvSpPr>
                <a:spLocks noChangeArrowheads="1"/>
              </p:cNvSpPr>
              <p:nvPr/>
            </p:nvSpPr>
            <p:spPr bwMode="auto">
              <a:xfrm>
                <a:off x="1247" y="2783"/>
                <a:ext cx="531" cy="738"/>
              </a:xfrm>
              <a:prstGeom prst="ellipse">
                <a:avLst/>
              </a:prstGeom>
              <a:solidFill>
                <a:srgbClr val="FF00FF">
                  <a:alpha val="4901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97316" name="Text Box 27"/>
              <p:cNvSpPr txBox="1">
                <a:spLocks noChangeArrowheads="1"/>
              </p:cNvSpPr>
              <p:nvPr/>
            </p:nvSpPr>
            <p:spPr bwMode="auto">
              <a:xfrm>
                <a:off x="1268" y="2906"/>
                <a:ext cx="680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4400" b="1">
                    <a:latin typeface="Arial" panose="020B0604020202020204" pitchFamily="34" charset="0"/>
                  </a:rPr>
                  <a:t>疼</a:t>
                </a:r>
              </a:p>
            </p:txBody>
          </p:sp>
        </p:grpSp>
        <p:sp>
          <p:nvSpPr>
            <p:cNvPr id="67" name="任意多边形 66"/>
            <p:cNvSpPr/>
            <p:nvPr/>
          </p:nvSpPr>
          <p:spPr>
            <a:xfrm>
              <a:off x="547282" y="2968420"/>
              <a:ext cx="338137" cy="1283986"/>
            </a:xfrm>
            <a:custGeom>
              <a:avLst/>
              <a:gdLst>
                <a:gd name="connsiteX0" fmla="*/ 342900 w 342900"/>
                <a:gd name="connsiteY0" fmla="*/ 0 h 1878806"/>
                <a:gd name="connsiteX1" fmla="*/ 171450 w 342900"/>
                <a:gd name="connsiteY1" fmla="*/ 614362 h 1878806"/>
                <a:gd name="connsiteX2" fmla="*/ 307181 w 342900"/>
                <a:gd name="connsiteY2" fmla="*/ 942975 h 1878806"/>
                <a:gd name="connsiteX3" fmla="*/ 157163 w 342900"/>
                <a:gd name="connsiteY3" fmla="*/ 1321594 h 1878806"/>
                <a:gd name="connsiteX4" fmla="*/ 135731 w 342900"/>
                <a:gd name="connsiteY4" fmla="*/ 1585912 h 1878806"/>
                <a:gd name="connsiteX5" fmla="*/ 71438 w 342900"/>
                <a:gd name="connsiteY5" fmla="*/ 1757362 h 1878806"/>
                <a:gd name="connsiteX6" fmla="*/ 0 w 342900"/>
                <a:gd name="connsiteY6" fmla="*/ 1878806 h 1878806"/>
                <a:gd name="connsiteX7" fmla="*/ 0 w 342900"/>
                <a:gd name="connsiteY7" fmla="*/ 1878806 h 187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1878806">
                  <a:moveTo>
                    <a:pt x="342900" y="0"/>
                  </a:moveTo>
                  <a:cubicBezTo>
                    <a:pt x="260151" y="228600"/>
                    <a:pt x="177403" y="457200"/>
                    <a:pt x="171450" y="614362"/>
                  </a:cubicBezTo>
                  <a:cubicBezTo>
                    <a:pt x="165497" y="771524"/>
                    <a:pt x="309562" y="825103"/>
                    <a:pt x="307181" y="942975"/>
                  </a:cubicBezTo>
                  <a:cubicBezTo>
                    <a:pt x="304800" y="1060847"/>
                    <a:pt x="185738" y="1214438"/>
                    <a:pt x="157163" y="1321594"/>
                  </a:cubicBezTo>
                  <a:cubicBezTo>
                    <a:pt x="128588" y="1428750"/>
                    <a:pt x="150018" y="1513284"/>
                    <a:pt x="135731" y="1585912"/>
                  </a:cubicBezTo>
                  <a:cubicBezTo>
                    <a:pt x="121443" y="1658540"/>
                    <a:pt x="94060" y="1708546"/>
                    <a:pt x="71438" y="1757362"/>
                  </a:cubicBezTo>
                  <a:cubicBezTo>
                    <a:pt x="48816" y="1806178"/>
                    <a:pt x="0" y="1878806"/>
                    <a:pt x="0" y="1878806"/>
                  </a:cubicBezTo>
                  <a:lnTo>
                    <a:pt x="0" y="1878806"/>
                  </a:lnTo>
                </a:path>
              </a:pathLst>
            </a:custGeom>
            <a:ln w="95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</p:grpSp>
      <p:grpSp>
        <p:nvGrpSpPr>
          <p:cNvPr id="25" name="组合 51"/>
          <p:cNvGrpSpPr/>
          <p:nvPr/>
        </p:nvGrpSpPr>
        <p:grpSpPr bwMode="auto">
          <a:xfrm>
            <a:off x="2335213" y="484720"/>
            <a:ext cx="1268412" cy="3752849"/>
            <a:chOff x="341166" y="1779662"/>
            <a:chExt cx="1269741" cy="2814487"/>
          </a:xfrm>
        </p:grpSpPr>
        <p:grpSp>
          <p:nvGrpSpPr>
            <p:cNvPr id="26" name="Group 23"/>
            <p:cNvGrpSpPr/>
            <p:nvPr/>
          </p:nvGrpSpPr>
          <p:grpSpPr bwMode="auto">
            <a:xfrm>
              <a:off x="498069" y="1779662"/>
              <a:ext cx="1112838" cy="1171575"/>
              <a:chOff x="1247" y="2783"/>
              <a:chExt cx="701" cy="738"/>
            </a:xfrm>
          </p:grpSpPr>
          <p:sp>
            <p:nvSpPr>
              <p:cNvPr id="55" name="Oval 25"/>
              <p:cNvSpPr>
                <a:spLocks noChangeArrowheads="1"/>
              </p:cNvSpPr>
              <p:nvPr/>
            </p:nvSpPr>
            <p:spPr bwMode="auto">
              <a:xfrm>
                <a:off x="1247" y="2783"/>
                <a:ext cx="531" cy="73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97312" name="Text Box 27"/>
              <p:cNvSpPr txBox="1">
                <a:spLocks noChangeArrowheads="1"/>
              </p:cNvSpPr>
              <p:nvPr/>
            </p:nvSpPr>
            <p:spPr bwMode="auto">
              <a:xfrm>
                <a:off x="1268" y="2906"/>
                <a:ext cx="680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4400" b="1">
                    <a:latin typeface="Arial" panose="020B0604020202020204" pitchFamily="34" charset="0"/>
                  </a:rPr>
                  <a:t>担</a:t>
                </a:r>
              </a:p>
            </p:txBody>
          </p:sp>
        </p:grpSp>
        <p:sp>
          <p:nvSpPr>
            <p:cNvPr id="54" name="任意多边形 53"/>
            <p:cNvSpPr/>
            <p:nvPr/>
          </p:nvSpPr>
          <p:spPr>
            <a:xfrm>
              <a:off x="341166" y="2951175"/>
              <a:ext cx="538726" cy="1642974"/>
            </a:xfrm>
            <a:custGeom>
              <a:avLst/>
              <a:gdLst>
                <a:gd name="connsiteX0" fmla="*/ 342900 w 342900"/>
                <a:gd name="connsiteY0" fmla="*/ 0 h 1878806"/>
                <a:gd name="connsiteX1" fmla="*/ 171450 w 342900"/>
                <a:gd name="connsiteY1" fmla="*/ 614362 h 1878806"/>
                <a:gd name="connsiteX2" fmla="*/ 307181 w 342900"/>
                <a:gd name="connsiteY2" fmla="*/ 942975 h 1878806"/>
                <a:gd name="connsiteX3" fmla="*/ 157163 w 342900"/>
                <a:gd name="connsiteY3" fmla="*/ 1321594 h 1878806"/>
                <a:gd name="connsiteX4" fmla="*/ 135731 w 342900"/>
                <a:gd name="connsiteY4" fmla="*/ 1585912 h 1878806"/>
                <a:gd name="connsiteX5" fmla="*/ 71438 w 342900"/>
                <a:gd name="connsiteY5" fmla="*/ 1757362 h 1878806"/>
                <a:gd name="connsiteX6" fmla="*/ 0 w 342900"/>
                <a:gd name="connsiteY6" fmla="*/ 1878806 h 1878806"/>
                <a:gd name="connsiteX7" fmla="*/ 0 w 342900"/>
                <a:gd name="connsiteY7" fmla="*/ 1878806 h 187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1878806">
                  <a:moveTo>
                    <a:pt x="342900" y="0"/>
                  </a:moveTo>
                  <a:cubicBezTo>
                    <a:pt x="260151" y="228600"/>
                    <a:pt x="177403" y="457200"/>
                    <a:pt x="171450" y="614362"/>
                  </a:cubicBezTo>
                  <a:cubicBezTo>
                    <a:pt x="165497" y="771524"/>
                    <a:pt x="309562" y="825103"/>
                    <a:pt x="307181" y="942975"/>
                  </a:cubicBezTo>
                  <a:cubicBezTo>
                    <a:pt x="304800" y="1060847"/>
                    <a:pt x="185738" y="1214438"/>
                    <a:pt x="157163" y="1321594"/>
                  </a:cubicBezTo>
                  <a:cubicBezTo>
                    <a:pt x="128588" y="1428750"/>
                    <a:pt x="150018" y="1513284"/>
                    <a:pt x="135731" y="1585912"/>
                  </a:cubicBezTo>
                  <a:cubicBezTo>
                    <a:pt x="121443" y="1658540"/>
                    <a:pt x="94060" y="1708546"/>
                    <a:pt x="71438" y="1757362"/>
                  </a:cubicBezTo>
                  <a:cubicBezTo>
                    <a:pt x="48816" y="1806178"/>
                    <a:pt x="0" y="1878806"/>
                    <a:pt x="0" y="1878806"/>
                  </a:cubicBezTo>
                  <a:lnTo>
                    <a:pt x="0" y="1878806"/>
                  </a:lnTo>
                </a:path>
              </a:pathLst>
            </a:custGeom>
            <a:ln w="9525">
              <a:solidFill>
                <a:srgbClr val="66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</p:grpSp>
      <p:grpSp>
        <p:nvGrpSpPr>
          <p:cNvPr id="27" name="组合 72"/>
          <p:cNvGrpSpPr/>
          <p:nvPr/>
        </p:nvGrpSpPr>
        <p:grpSpPr bwMode="auto">
          <a:xfrm>
            <a:off x="3384550" y="1136653"/>
            <a:ext cx="1270000" cy="3752849"/>
            <a:chOff x="341166" y="1779662"/>
            <a:chExt cx="1269741" cy="2814487"/>
          </a:xfrm>
        </p:grpSpPr>
        <p:grpSp>
          <p:nvGrpSpPr>
            <p:cNvPr id="28" name="Group 23"/>
            <p:cNvGrpSpPr/>
            <p:nvPr/>
          </p:nvGrpSpPr>
          <p:grpSpPr bwMode="auto">
            <a:xfrm>
              <a:off x="498069" y="1779662"/>
              <a:ext cx="1112838" cy="1171575"/>
              <a:chOff x="1247" y="2783"/>
              <a:chExt cx="701" cy="738"/>
            </a:xfrm>
          </p:grpSpPr>
          <p:sp>
            <p:nvSpPr>
              <p:cNvPr id="97307" name="Oval 25"/>
              <p:cNvSpPr>
                <a:spLocks noChangeArrowheads="1"/>
              </p:cNvSpPr>
              <p:nvPr/>
            </p:nvSpPr>
            <p:spPr bwMode="auto">
              <a:xfrm>
                <a:off x="1247" y="2783"/>
                <a:ext cx="531" cy="738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97308" name="Text Box 27"/>
              <p:cNvSpPr txBox="1">
                <a:spLocks noChangeArrowheads="1"/>
              </p:cNvSpPr>
              <p:nvPr/>
            </p:nvSpPr>
            <p:spPr bwMode="auto">
              <a:xfrm>
                <a:off x="1268" y="2906"/>
                <a:ext cx="680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4400" b="1">
                    <a:latin typeface="Arial" panose="020B0604020202020204" pitchFamily="34" charset="0"/>
                  </a:rPr>
                  <a:t>抽</a:t>
                </a:r>
              </a:p>
            </p:txBody>
          </p:sp>
        </p:grpSp>
        <p:sp>
          <p:nvSpPr>
            <p:cNvPr id="75" name="任意多边形 58"/>
            <p:cNvSpPr/>
            <p:nvPr/>
          </p:nvSpPr>
          <p:spPr>
            <a:xfrm>
              <a:off x="341166" y="2951175"/>
              <a:ext cx="538053" cy="1642974"/>
            </a:xfrm>
            <a:custGeom>
              <a:avLst/>
              <a:gdLst>
                <a:gd name="connsiteX0" fmla="*/ 342900 w 342900"/>
                <a:gd name="connsiteY0" fmla="*/ 0 h 1878806"/>
                <a:gd name="connsiteX1" fmla="*/ 171450 w 342900"/>
                <a:gd name="connsiteY1" fmla="*/ 614362 h 1878806"/>
                <a:gd name="connsiteX2" fmla="*/ 307181 w 342900"/>
                <a:gd name="connsiteY2" fmla="*/ 942975 h 1878806"/>
                <a:gd name="connsiteX3" fmla="*/ 157163 w 342900"/>
                <a:gd name="connsiteY3" fmla="*/ 1321594 h 1878806"/>
                <a:gd name="connsiteX4" fmla="*/ 135731 w 342900"/>
                <a:gd name="connsiteY4" fmla="*/ 1585912 h 1878806"/>
                <a:gd name="connsiteX5" fmla="*/ 71438 w 342900"/>
                <a:gd name="connsiteY5" fmla="*/ 1757362 h 1878806"/>
                <a:gd name="connsiteX6" fmla="*/ 0 w 342900"/>
                <a:gd name="connsiteY6" fmla="*/ 1878806 h 1878806"/>
                <a:gd name="connsiteX7" fmla="*/ 0 w 342900"/>
                <a:gd name="connsiteY7" fmla="*/ 1878806 h 187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1878806">
                  <a:moveTo>
                    <a:pt x="342900" y="0"/>
                  </a:moveTo>
                  <a:cubicBezTo>
                    <a:pt x="260151" y="228600"/>
                    <a:pt x="177403" y="457200"/>
                    <a:pt x="171450" y="614362"/>
                  </a:cubicBezTo>
                  <a:cubicBezTo>
                    <a:pt x="165497" y="771524"/>
                    <a:pt x="309562" y="825103"/>
                    <a:pt x="307181" y="942975"/>
                  </a:cubicBezTo>
                  <a:cubicBezTo>
                    <a:pt x="304800" y="1060847"/>
                    <a:pt x="185738" y="1214438"/>
                    <a:pt x="157163" y="1321594"/>
                  </a:cubicBezTo>
                  <a:cubicBezTo>
                    <a:pt x="128588" y="1428750"/>
                    <a:pt x="150018" y="1513284"/>
                    <a:pt x="135731" y="1585912"/>
                  </a:cubicBezTo>
                  <a:cubicBezTo>
                    <a:pt x="121443" y="1658540"/>
                    <a:pt x="94060" y="1708546"/>
                    <a:pt x="71438" y="1757362"/>
                  </a:cubicBezTo>
                  <a:cubicBezTo>
                    <a:pt x="48816" y="1806178"/>
                    <a:pt x="0" y="1878806"/>
                    <a:pt x="0" y="1878806"/>
                  </a:cubicBezTo>
                  <a:lnTo>
                    <a:pt x="0" y="1878806"/>
                  </a:lnTo>
                </a:path>
              </a:pathLst>
            </a:custGeom>
            <a:ln w="952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</p:grpSp>
      <p:grpSp>
        <p:nvGrpSpPr>
          <p:cNvPr id="29" name="组合 77"/>
          <p:cNvGrpSpPr/>
          <p:nvPr/>
        </p:nvGrpSpPr>
        <p:grpSpPr bwMode="auto">
          <a:xfrm>
            <a:off x="4362452" y="2368553"/>
            <a:ext cx="1112837" cy="3297767"/>
            <a:chOff x="498069" y="1779662"/>
            <a:chExt cx="1112838" cy="2472744"/>
          </a:xfrm>
        </p:grpSpPr>
        <p:grpSp>
          <p:nvGrpSpPr>
            <p:cNvPr id="30" name="Group 23"/>
            <p:cNvGrpSpPr/>
            <p:nvPr/>
          </p:nvGrpSpPr>
          <p:grpSpPr bwMode="auto">
            <a:xfrm>
              <a:off x="498069" y="1779662"/>
              <a:ext cx="1112838" cy="1171575"/>
              <a:chOff x="1247" y="2783"/>
              <a:chExt cx="701" cy="738"/>
            </a:xfrm>
          </p:grpSpPr>
          <p:sp>
            <p:nvSpPr>
              <p:cNvPr id="97303" name="Oval 25"/>
              <p:cNvSpPr>
                <a:spLocks noChangeArrowheads="1"/>
              </p:cNvSpPr>
              <p:nvPr/>
            </p:nvSpPr>
            <p:spPr bwMode="auto">
              <a:xfrm>
                <a:off x="1247" y="2783"/>
                <a:ext cx="531" cy="738"/>
              </a:xfrm>
              <a:prstGeom prst="ellipse">
                <a:avLst/>
              </a:prstGeom>
              <a:solidFill>
                <a:srgbClr val="00B050">
                  <a:alpha val="4901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97304" name="Text Box 27"/>
              <p:cNvSpPr txBox="1">
                <a:spLocks noChangeArrowheads="1"/>
              </p:cNvSpPr>
              <p:nvPr/>
            </p:nvSpPr>
            <p:spPr bwMode="auto">
              <a:xfrm>
                <a:off x="1268" y="2906"/>
                <a:ext cx="680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4400" b="1">
                    <a:latin typeface="Arial" panose="020B0604020202020204" pitchFamily="34" charset="0"/>
                  </a:rPr>
                  <a:t>难</a:t>
                </a:r>
              </a:p>
            </p:txBody>
          </p:sp>
        </p:grpSp>
        <p:sp>
          <p:nvSpPr>
            <p:cNvPr id="80" name="任意多边形 130"/>
            <p:cNvSpPr/>
            <p:nvPr/>
          </p:nvSpPr>
          <p:spPr>
            <a:xfrm>
              <a:off x="547282" y="2968420"/>
              <a:ext cx="338137" cy="1283986"/>
            </a:xfrm>
            <a:custGeom>
              <a:avLst/>
              <a:gdLst>
                <a:gd name="connsiteX0" fmla="*/ 342900 w 342900"/>
                <a:gd name="connsiteY0" fmla="*/ 0 h 1878806"/>
                <a:gd name="connsiteX1" fmla="*/ 171450 w 342900"/>
                <a:gd name="connsiteY1" fmla="*/ 614362 h 1878806"/>
                <a:gd name="connsiteX2" fmla="*/ 307181 w 342900"/>
                <a:gd name="connsiteY2" fmla="*/ 942975 h 1878806"/>
                <a:gd name="connsiteX3" fmla="*/ 157163 w 342900"/>
                <a:gd name="connsiteY3" fmla="*/ 1321594 h 1878806"/>
                <a:gd name="connsiteX4" fmla="*/ 135731 w 342900"/>
                <a:gd name="connsiteY4" fmla="*/ 1585912 h 1878806"/>
                <a:gd name="connsiteX5" fmla="*/ 71438 w 342900"/>
                <a:gd name="connsiteY5" fmla="*/ 1757362 h 1878806"/>
                <a:gd name="connsiteX6" fmla="*/ 0 w 342900"/>
                <a:gd name="connsiteY6" fmla="*/ 1878806 h 1878806"/>
                <a:gd name="connsiteX7" fmla="*/ 0 w 342900"/>
                <a:gd name="connsiteY7" fmla="*/ 1878806 h 187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1878806">
                  <a:moveTo>
                    <a:pt x="342900" y="0"/>
                  </a:moveTo>
                  <a:cubicBezTo>
                    <a:pt x="260151" y="228600"/>
                    <a:pt x="177403" y="457200"/>
                    <a:pt x="171450" y="614362"/>
                  </a:cubicBezTo>
                  <a:cubicBezTo>
                    <a:pt x="165497" y="771524"/>
                    <a:pt x="309562" y="825103"/>
                    <a:pt x="307181" y="942975"/>
                  </a:cubicBezTo>
                  <a:cubicBezTo>
                    <a:pt x="304800" y="1060847"/>
                    <a:pt x="185738" y="1214438"/>
                    <a:pt x="157163" y="1321594"/>
                  </a:cubicBezTo>
                  <a:cubicBezTo>
                    <a:pt x="128588" y="1428750"/>
                    <a:pt x="150018" y="1513284"/>
                    <a:pt x="135731" y="1585912"/>
                  </a:cubicBezTo>
                  <a:cubicBezTo>
                    <a:pt x="121443" y="1658540"/>
                    <a:pt x="94060" y="1708546"/>
                    <a:pt x="71438" y="1757362"/>
                  </a:cubicBezTo>
                  <a:cubicBezTo>
                    <a:pt x="48816" y="1806178"/>
                    <a:pt x="0" y="1878806"/>
                    <a:pt x="0" y="1878806"/>
                  </a:cubicBezTo>
                  <a:lnTo>
                    <a:pt x="0" y="1878806"/>
                  </a:lnTo>
                </a:path>
              </a:pathLst>
            </a:custGeom>
            <a:ln w="95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</p:grpSp>
      <p:grpSp>
        <p:nvGrpSpPr>
          <p:cNvPr id="31" name="组合 81"/>
          <p:cNvGrpSpPr/>
          <p:nvPr/>
        </p:nvGrpSpPr>
        <p:grpSpPr bwMode="auto">
          <a:xfrm>
            <a:off x="5421312" y="2914653"/>
            <a:ext cx="1268412" cy="3752849"/>
            <a:chOff x="341166" y="1779662"/>
            <a:chExt cx="1269741" cy="2814487"/>
          </a:xfrm>
        </p:grpSpPr>
        <p:grpSp>
          <p:nvGrpSpPr>
            <p:cNvPr id="32" name="Group 23"/>
            <p:cNvGrpSpPr/>
            <p:nvPr/>
          </p:nvGrpSpPr>
          <p:grpSpPr bwMode="auto">
            <a:xfrm>
              <a:off x="498069" y="1779662"/>
              <a:ext cx="1112838" cy="1171575"/>
              <a:chOff x="1247" y="2783"/>
              <a:chExt cx="701" cy="738"/>
            </a:xfrm>
          </p:grpSpPr>
          <p:sp>
            <p:nvSpPr>
              <p:cNvPr id="85" name="Oval 25"/>
              <p:cNvSpPr>
                <a:spLocks noChangeArrowheads="1"/>
              </p:cNvSpPr>
              <p:nvPr/>
            </p:nvSpPr>
            <p:spPr bwMode="auto">
              <a:xfrm>
                <a:off x="1247" y="2783"/>
                <a:ext cx="531" cy="73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97300" name="Text Box 27"/>
              <p:cNvSpPr txBox="1">
                <a:spLocks noChangeArrowheads="1"/>
              </p:cNvSpPr>
              <p:nvPr/>
            </p:nvSpPr>
            <p:spPr bwMode="auto">
              <a:xfrm>
                <a:off x="1268" y="2906"/>
                <a:ext cx="680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4400" b="1">
                    <a:latin typeface="Arial" panose="020B0604020202020204" pitchFamily="34" charset="0"/>
                  </a:rPr>
                  <a:t>泽</a:t>
                </a:r>
              </a:p>
            </p:txBody>
          </p:sp>
        </p:grpSp>
        <p:sp>
          <p:nvSpPr>
            <p:cNvPr id="84" name="任意多边形 83"/>
            <p:cNvSpPr/>
            <p:nvPr/>
          </p:nvSpPr>
          <p:spPr>
            <a:xfrm>
              <a:off x="341166" y="2951175"/>
              <a:ext cx="538726" cy="1642974"/>
            </a:xfrm>
            <a:custGeom>
              <a:avLst/>
              <a:gdLst>
                <a:gd name="connsiteX0" fmla="*/ 342900 w 342900"/>
                <a:gd name="connsiteY0" fmla="*/ 0 h 1878806"/>
                <a:gd name="connsiteX1" fmla="*/ 171450 w 342900"/>
                <a:gd name="connsiteY1" fmla="*/ 614362 h 1878806"/>
                <a:gd name="connsiteX2" fmla="*/ 307181 w 342900"/>
                <a:gd name="connsiteY2" fmla="*/ 942975 h 1878806"/>
                <a:gd name="connsiteX3" fmla="*/ 157163 w 342900"/>
                <a:gd name="connsiteY3" fmla="*/ 1321594 h 1878806"/>
                <a:gd name="connsiteX4" fmla="*/ 135731 w 342900"/>
                <a:gd name="connsiteY4" fmla="*/ 1585912 h 1878806"/>
                <a:gd name="connsiteX5" fmla="*/ 71438 w 342900"/>
                <a:gd name="connsiteY5" fmla="*/ 1757362 h 1878806"/>
                <a:gd name="connsiteX6" fmla="*/ 0 w 342900"/>
                <a:gd name="connsiteY6" fmla="*/ 1878806 h 1878806"/>
                <a:gd name="connsiteX7" fmla="*/ 0 w 342900"/>
                <a:gd name="connsiteY7" fmla="*/ 1878806 h 187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1878806">
                  <a:moveTo>
                    <a:pt x="342900" y="0"/>
                  </a:moveTo>
                  <a:cubicBezTo>
                    <a:pt x="260151" y="228600"/>
                    <a:pt x="177403" y="457200"/>
                    <a:pt x="171450" y="614362"/>
                  </a:cubicBezTo>
                  <a:cubicBezTo>
                    <a:pt x="165497" y="771524"/>
                    <a:pt x="309562" y="825103"/>
                    <a:pt x="307181" y="942975"/>
                  </a:cubicBezTo>
                  <a:cubicBezTo>
                    <a:pt x="304800" y="1060847"/>
                    <a:pt x="185738" y="1214438"/>
                    <a:pt x="157163" y="1321594"/>
                  </a:cubicBezTo>
                  <a:cubicBezTo>
                    <a:pt x="128588" y="1428750"/>
                    <a:pt x="150018" y="1513284"/>
                    <a:pt x="135731" y="1585912"/>
                  </a:cubicBezTo>
                  <a:cubicBezTo>
                    <a:pt x="121443" y="1658540"/>
                    <a:pt x="94060" y="1708546"/>
                    <a:pt x="71438" y="1757362"/>
                  </a:cubicBezTo>
                  <a:cubicBezTo>
                    <a:pt x="48816" y="1806178"/>
                    <a:pt x="0" y="1878806"/>
                    <a:pt x="0" y="1878806"/>
                  </a:cubicBezTo>
                  <a:lnTo>
                    <a:pt x="0" y="1878806"/>
                  </a:lnTo>
                </a:path>
              </a:pathLst>
            </a:custGeom>
            <a:ln w="9525">
              <a:solidFill>
                <a:srgbClr val="66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0.04306 -0.3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-1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02986 -0.460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-2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9.87654E-7 L 0.05677 -0.314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-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0.00052 -0.3064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45679E-6 L 0.02986 -0.4012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-2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L 0.05729 -0.4404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-2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46914E-7 L 0.00052 -0.3064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247 L -0.00035 -0.3038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19753E-6 L 0.00591 -0.3441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45679E-6 L 0.05278 -0.3324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" y="-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93827E-6 L -0.00052 -0.2725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82716E-6 L 0.00382 -0.4077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2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6914E-6 L 0.03924 -0.289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0525 L -0.01597 -0.4163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-2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19753E-6 L 0.00591 -0.3441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Box 28"/>
          <p:cNvSpPr txBox="1">
            <a:spLocks noChangeArrowheads="1"/>
          </p:cNvSpPr>
          <p:nvPr/>
        </p:nvSpPr>
        <p:spPr bwMode="auto">
          <a:xfrm>
            <a:off x="250826" y="357717"/>
            <a:ext cx="19446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读一读</a:t>
            </a:r>
          </a:p>
        </p:txBody>
      </p:sp>
      <p:grpSp>
        <p:nvGrpSpPr>
          <p:cNvPr id="2" name="组合 3"/>
          <p:cNvGrpSpPr/>
          <p:nvPr/>
        </p:nvGrpSpPr>
        <p:grpSpPr bwMode="auto">
          <a:xfrm>
            <a:off x="1187451" y="933451"/>
            <a:ext cx="6723063" cy="5664201"/>
            <a:chOff x="1187624" y="699543"/>
            <a:chExt cx="6722370" cy="4248473"/>
          </a:xfrm>
        </p:grpSpPr>
        <p:pic>
          <p:nvPicPr>
            <p:cNvPr id="98308" name="图片 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5400000">
              <a:off x="2424572" y="-537405"/>
              <a:ext cx="4248473" cy="6722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7" name="TextBox 28"/>
            <p:cNvSpPr txBox="1">
              <a:spLocks noChangeArrowheads="1"/>
            </p:cNvSpPr>
            <p:nvPr/>
          </p:nvSpPr>
          <p:spPr bwMode="auto">
            <a:xfrm>
              <a:off x="1863831" y="1685455"/>
              <a:ext cx="5355674" cy="22854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  <a:buFontTx/>
                <a:buNone/>
                <a:defRPr/>
              </a:pP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扁担   同志   队伍   敌人</a:t>
              </a:r>
              <a:endPara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  <a:p>
              <a:pPr algn="ctr">
                <a:lnSpc>
                  <a:spcPct val="150000"/>
                </a:lnSpc>
                <a:buFontTx/>
                <a:buNone/>
                <a:defRPr/>
              </a:pP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抽空   陡峭   难走   斗笠</a:t>
              </a:r>
              <a:endPara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  <a:p>
              <a:pPr algn="ctr">
                <a:lnSpc>
                  <a:spcPct val="150000"/>
                </a:lnSpc>
                <a:buFontTx/>
                <a:buNone/>
                <a:defRPr/>
              </a:pP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打仗</a:t>
              </a:r>
              <a:r>
                <a:rPr lang="en-US" altLang="zh-CN" sz="3200" b="1" dirty="0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   </a:t>
              </a: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心疼</a:t>
              </a:r>
              <a:r>
                <a:rPr lang="en-US" altLang="zh-CN" sz="3200" b="1" dirty="0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   </a:t>
              </a: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一根   不料</a:t>
              </a:r>
              <a:endPara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  <a:p>
              <a:pPr>
                <a:lnSpc>
                  <a:spcPct val="150000"/>
                </a:lnSpc>
                <a:buFontTx/>
                <a:buNone/>
                <a:defRPr/>
              </a:pP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敬爱</a:t>
              </a:r>
              <a:r>
                <a:rPr lang="en-US" altLang="zh-CN" sz="3200" b="1" dirty="0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   </a:t>
              </a: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红军</a:t>
              </a:r>
              <a:r>
                <a:rPr lang="en-US" altLang="zh-CN" sz="3200" b="1" dirty="0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   </a:t>
              </a: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战士</a:t>
              </a:r>
              <a:endPara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936627" y="1940984"/>
            <a:ext cx="7993063" cy="314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ts val="1800"/>
              </a:spcBef>
              <a:buFontTx/>
              <a:buNone/>
              <a:defRPr/>
            </a:pPr>
            <a:r>
              <a:rPr lang="en-US" altLang="zh-CN" sz="3200" b="1" dirty="0">
                <a:latin typeface="+mn-ea"/>
                <a:ea typeface="+mn-ea"/>
                <a:sym typeface="+mn-ea"/>
              </a:rPr>
              <a:t>1</a:t>
            </a:r>
            <a:r>
              <a:rPr lang="zh-CN" altLang="en-US" sz="3200" b="1" dirty="0">
                <a:latin typeface="+mn-ea"/>
                <a:ea typeface="+mn-ea"/>
                <a:sym typeface="+mn-ea"/>
              </a:rPr>
              <a:t>、事情发生在什么时候？什么地方？</a:t>
            </a:r>
            <a:endParaRPr lang="en-US" altLang="zh-CN" sz="3200" b="1" dirty="0">
              <a:latin typeface="+mn-ea"/>
              <a:ea typeface="+mn-ea"/>
              <a:sym typeface="+mn-ea"/>
            </a:endParaRPr>
          </a:p>
          <a:p>
            <a:pPr>
              <a:lnSpc>
                <a:spcPct val="120000"/>
              </a:lnSpc>
              <a:spcBef>
                <a:spcPts val="1800"/>
              </a:spcBef>
              <a:buFontTx/>
              <a:buNone/>
              <a:defRPr/>
            </a:pPr>
            <a:r>
              <a:rPr lang="en-US" altLang="zh-CN" sz="3200" b="1" dirty="0">
                <a:latin typeface="+mn-ea"/>
                <a:ea typeface="+mn-ea"/>
                <a:sym typeface="+mn-ea"/>
              </a:rPr>
              <a:t>2</a:t>
            </a:r>
            <a:r>
              <a:rPr lang="zh-CN" altLang="en-US" sz="3200" b="1" dirty="0">
                <a:latin typeface="+mn-ea"/>
                <a:ea typeface="+mn-ea"/>
                <a:sym typeface="+mn-ea"/>
              </a:rPr>
              <a:t>、为什么要下山挑粮？</a:t>
            </a:r>
            <a:endParaRPr lang="en-US" altLang="zh-CN" sz="3200" b="1" dirty="0">
              <a:latin typeface="+mn-ea"/>
              <a:ea typeface="+mn-ea"/>
              <a:sym typeface="+mn-ea"/>
            </a:endParaRPr>
          </a:p>
          <a:p>
            <a:pPr>
              <a:lnSpc>
                <a:spcPct val="120000"/>
              </a:lnSpc>
              <a:spcBef>
                <a:spcPts val="1800"/>
              </a:spcBef>
              <a:buFontTx/>
              <a:buNone/>
              <a:defRPr/>
            </a:pPr>
            <a:r>
              <a:rPr lang="en-US" altLang="zh-CN" sz="3200" b="1" dirty="0">
                <a:latin typeface="+mn-ea"/>
                <a:ea typeface="+mn-ea"/>
                <a:sym typeface="+mn-ea"/>
              </a:rPr>
              <a:t>3</a:t>
            </a:r>
            <a:r>
              <a:rPr lang="zh-CN" altLang="en-US" sz="3200" b="1" dirty="0">
                <a:latin typeface="+mn-ea"/>
                <a:ea typeface="+mn-ea"/>
                <a:sym typeface="+mn-ea"/>
              </a:rPr>
              <a:t>、挑粮是一件容易的事情吗？为什么？</a:t>
            </a:r>
            <a:endParaRPr lang="en-US" altLang="zh-CN" sz="3200" b="1" dirty="0">
              <a:latin typeface="+mn-ea"/>
              <a:ea typeface="+mn-ea"/>
              <a:sym typeface="+mn-ea"/>
            </a:endParaRPr>
          </a:p>
          <a:p>
            <a:pPr>
              <a:lnSpc>
                <a:spcPct val="120000"/>
              </a:lnSpc>
              <a:spcBef>
                <a:spcPts val="1800"/>
              </a:spcBef>
              <a:buFontTx/>
              <a:buNone/>
              <a:defRPr/>
            </a:pPr>
            <a:r>
              <a:rPr lang="en-US" altLang="zh-CN" sz="3200" b="1" dirty="0">
                <a:latin typeface="+mn-ea"/>
                <a:ea typeface="+mn-ea"/>
                <a:sym typeface="+mn-ea"/>
              </a:rPr>
              <a:t>4</a:t>
            </a:r>
            <a:r>
              <a:rPr lang="zh-CN" altLang="en-US" sz="3200" b="1" dirty="0">
                <a:latin typeface="+mn-ea"/>
                <a:ea typeface="+mn-ea"/>
                <a:sym typeface="+mn-ea"/>
              </a:rPr>
              <a:t>、为什么大家越发敬爱朱德同志？</a:t>
            </a:r>
            <a:endParaRPr lang="en-US" altLang="zh-CN" sz="3200" b="1" dirty="0">
              <a:latin typeface="+mn-ea"/>
              <a:ea typeface="+mn-ea"/>
              <a:sym typeface="+mn-ea"/>
            </a:endParaRPr>
          </a:p>
        </p:txBody>
      </p:sp>
      <p:grpSp>
        <p:nvGrpSpPr>
          <p:cNvPr id="2" name="组合 5"/>
          <p:cNvGrpSpPr/>
          <p:nvPr/>
        </p:nvGrpSpPr>
        <p:grpSpPr bwMode="auto">
          <a:xfrm>
            <a:off x="468315" y="709084"/>
            <a:ext cx="5759451" cy="1388533"/>
            <a:chOff x="179388" y="195263"/>
            <a:chExt cx="5760640" cy="1041400"/>
          </a:xfrm>
        </p:grpSpPr>
        <p:sp>
          <p:nvSpPr>
            <p:cNvPr id="99333" name="TextBox 5"/>
            <p:cNvSpPr txBox="1">
              <a:spLocks noChangeArrowheads="1"/>
            </p:cNvSpPr>
            <p:nvPr/>
          </p:nvSpPr>
          <p:spPr bwMode="auto">
            <a:xfrm>
              <a:off x="1097224" y="417459"/>
              <a:ext cx="4842804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3200" b="1">
                  <a:latin typeface="黑体" panose="02010609060101010101" pitchFamily="49" charset="-122"/>
                  <a:ea typeface="黑体" panose="02010609060101010101" pitchFamily="49" charset="-122"/>
                </a:rPr>
                <a:t>再读课文，思考问题：</a:t>
              </a:r>
            </a:p>
          </p:txBody>
        </p:sp>
        <p:pic>
          <p:nvPicPr>
            <p:cNvPr id="99334" name="图片 2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388" y="195263"/>
              <a:ext cx="936711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9332" name="图片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4525" y="359833"/>
            <a:ext cx="1655764" cy="154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679451" y="2230968"/>
            <a:ext cx="80645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1928</a:t>
            </a: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年，朱德同志带领队伍到井冈山，跟毛泽东同志带领的队伍会师了。红军在山上，山下不远处就是敌人。</a:t>
            </a:r>
          </a:p>
        </p:txBody>
      </p:sp>
      <p:sp>
        <p:nvSpPr>
          <p:cNvPr id="2" name="椭圆 1"/>
          <p:cNvSpPr/>
          <p:nvPr/>
        </p:nvSpPr>
        <p:spPr>
          <a:xfrm>
            <a:off x="1543051" y="2328334"/>
            <a:ext cx="1296988" cy="1056217"/>
          </a:xfrm>
          <a:prstGeom prst="ellipse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495426" y="1426634"/>
            <a:ext cx="13906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时间</a:t>
            </a:r>
          </a:p>
        </p:txBody>
      </p:sp>
      <p:sp>
        <p:nvSpPr>
          <p:cNvPr id="13" name="椭圆 12"/>
          <p:cNvSpPr/>
          <p:nvPr/>
        </p:nvSpPr>
        <p:spPr>
          <a:xfrm>
            <a:off x="3179765" y="2372786"/>
            <a:ext cx="917575" cy="874183"/>
          </a:xfrm>
          <a:prstGeom prst="ellipse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/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840039" y="1449920"/>
            <a:ext cx="13906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人物</a:t>
            </a:r>
          </a:p>
        </p:txBody>
      </p:sp>
      <p:sp>
        <p:nvSpPr>
          <p:cNvPr id="16" name="椭圆 15"/>
          <p:cNvSpPr/>
          <p:nvPr/>
        </p:nvSpPr>
        <p:spPr>
          <a:xfrm>
            <a:off x="6872290" y="2372786"/>
            <a:ext cx="1295401" cy="874183"/>
          </a:xfrm>
          <a:prstGeom prst="ellipse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/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6777040" y="1426634"/>
            <a:ext cx="13906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地点</a:t>
            </a:r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539752" y="588433"/>
            <a:ext cx="7777163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ts val="1800"/>
              </a:spcBef>
              <a:buFontTx/>
              <a:buNone/>
              <a:defRPr/>
            </a:pPr>
            <a:r>
              <a:rPr lang="en-US" altLang="zh-CN" sz="3200" b="1" dirty="0">
                <a:latin typeface="+mn-ea"/>
                <a:ea typeface="+mn-ea"/>
                <a:sym typeface="+mn-ea"/>
              </a:rPr>
              <a:t>1</a:t>
            </a:r>
            <a:r>
              <a:rPr lang="zh-CN" altLang="en-US" sz="3200" b="1" dirty="0">
                <a:latin typeface="+mn-ea"/>
                <a:ea typeface="+mn-ea"/>
                <a:sym typeface="+mn-ea"/>
              </a:rPr>
              <a:t>、事情发生在什么时候？什么地方？</a:t>
            </a:r>
            <a:endParaRPr lang="en-US" altLang="zh-CN" sz="3200" b="1" dirty="0">
              <a:latin typeface="+mn-ea"/>
              <a:ea typeface="+mn-ea"/>
              <a:sym typeface="+mn-ea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948491" y="4102100"/>
            <a:ext cx="1584325" cy="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679451" y="5060951"/>
            <a:ext cx="5187950" cy="27516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611190" y="5253567"/>
            <a:ext cx="8429625" cy="6832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说明了当时环境的险恶，为下文挑粮作铺垫。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2" grpId="0" animBg="1"/>
      <p:bldP spid="6" grpId="0"/>
      <p:bldP spid="13" grpId="0" animBg="1"/>
      <p:bldP spid="14" grpId="0"/>
      <p:bldP spid="16" grpId="0" animBg="1"/>
      <p:bldP spid="20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Box 1"/>
          <p:cNvSpPr txBox="1">
            <a:spLocks noChangeArrowheads="1"/>
          </p:cNvSpPr>
          <p:nvPr/>
        </p:nvSpPr>
        <p:spPr bwMode="auto">
          <a:xfrm>
            <a:off x="611188" y="2372784"/>
            <a:ext cx="80645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井冈山上生产的粮食不多，常常要抽出一些人到山下宁冈的茅坪去挑粮。</a:t>
            </a:r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611188" y="1123951"/>
            <a:ext cx="7777163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ts val="1800"/>
              </a:spcBef>
              <a:buFontTx/>
              <a:buNone/>
              <a:defRPr/>
            </a:pPr>
            <a:r>
              <a:rPr lang="en-US" altLang="zh-CN" sz="3200" b="1" dirty="0">
                <a:latin typeface="+mn-ea"/>
                <a:ea typeface="+mn-ea"/>
                <a:sym typeface="+mn-ea"/>
              </a:rPr>
              <a:t>2</a:t>
            </a:r>
            <a:r>
              <a:rPr lang="zh-CN" altLang="en-US" sz="3200" b="1" dirty="0">
                <a:latin typeface="+mn-ea"/>
                <a:ea typeface="+mn-ea"/>
                <a:sym typeface="+mn-ea"/>
              </a:rPr>
              <a:t>、为什么要下山挑粮？</a:t>
            </a:r>
            <a:endParaRPr lang="en-US" altLang="zh-CN" sz="3200" b="1" dirty="0">
              <a:latin typeface="+mn-ea"/>
              <a:ea typeface="+mn-ea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1519240" y="3333751"/>
            <a:ext cx="4637086" cy="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2087563" y="4800601"/>
            <a:ext cx="48244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生活艰苦，吃粮很困难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Box 1"/>
          <p:cNvSpPr txBox="1">
            <a:spLocks noChangeArrowheads="1"/>
          </p:cNvSpPr>
          <p:nvPr/>
        </p:nvSpPr>
        <p:spPr bwMode="auto">
          <a:xfrm>
            <a:off x="815976" y="2032002"/>
            <a:ext cx="76342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从井冈山到茅坪，来回有五六十里，山高路陡，非常难走。可是每次挑粮，大家都争着去。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780089" y="1524001"/>
            <a:ext cx="13906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远</a:t>
            </a:r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827089" y="740833"/>
            <a:ext cx="7777163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ts val="1800"/>
              </a:spcBef>
              <a:buFontTx/>
              <a:buNone/>
              <a:defRPr/>
            </a:pPr>
            <a:r>
              <a:rPr lang="en-US" altLang="zh-CN" sz="3200" b="1" dirty="0">
                <a:latin typeface="+mn-ea"/>
                <a:ea typeface="+mn-ea"/>
                <a:sym typeface="+mn-ea"/>
              </a:rPr>
              <a:t>3</a:t>
            </a:r>
            <a:r>
              <a:rPr lang="zh-CN" altLang="en-US" sz="3200" b="1" dirty="0">
                <a:latin typeface="+mn-ea"/>
                <a:ea typeface="+mn-ea"/>
                <a:sym typeface="+mn-ea"/>
              </a:rPr>
              <a:t>、挑粮是一件容易的事情吗？为什么？</a:t>
            </a:r>
            <a:endParaRPr lang="en-US" altLang="zh-CN" sz="3200" b="1" dirty="0">
              <a:latin typeface="+mn-ea"/>
              <a:ea typeface="+mn-ea"/>
              <a:sym typeface="+mn-ea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933951" y="2965451"/>
            <a:ext cx="3084514" cy="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815977" y="2501901"/>
            <a:ext cx="11493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险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836614" y="3924300"/>
            <a:ext cx="1916112" cy="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3370265" y="4028019"/>
            <a:ext cx="11493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难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3640139" y="3924300"/>
            <a:ext cx="609600" cy="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639888" y="4904317"/>
            <a:ext cx="1438276" cy="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1793878" y="5048253"/>
            <a:ext cx="11493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积极</a:t>
            </a: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3563940" y="4961468"/>
            <a:ext cx="4822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为后文藏扁担做铺垫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7" grpId="0"/>
      <p:bldP spid="21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Box 1"/>
          <p:cNvSpPr txBox="1">
            <a:spLocks noChangeArrowheads="1"/>
          </p:cNvSpPr>
          <p:nvPr/>
        </p:nvSpPr>
        <p:spPr bwMode="auto">
          <a:xfrm>
            <a:off x="885828" y="1892301"/>
            <a:ext cx="777557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朱德同志也跟战士们一块儿去挑粮。他穿着草鞋，戴着斗笠，挑起粮食，跟大家一块儿爬山。白天挑粮爬山，晚上还常常整夜整夜地研究怎样跟敌人打仗。</a:t>
            </a:r>
          </a:p>
        </p:txBody>
      </p:sp>
      <p:sp>
        <p:nvSpPr>
          <p:cNvPr id="2" name="椭圆 1"/>
          <p:cNvSpPr/>
          <p:nvPr/>
        </p:nvSpPr>
        <p:spPr>
          <a:xfrm>
            <a:off x="5435601" y="1892301"/>
            <a:ext cx="2520949" cy="1056217"/>
          </a:xfrm>
          <a:prstGeom prst="ellipse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427414" y="1422401"/>
            <a:ext cx="23764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同甘共苦</a:t>
            </a:r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741366" y="668868"/>
            <a:ext cx="7920037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ts val="1800"/>
              </a:spcBef>
              <a:buFontTx/>
              <a:buNone/>
              <a:defRPr/>
            </a:pPr>
            <a:r>
              <a:rPr lang="en-US" altLang="zh-CN" sz="3200" b="1" dirty="0">
                <a:latin typeface="+mn-ea"/>
                <a:ea typeface="+mn-ea"/>
                <a:sym typeface="+mn-ea"/>
              </a:rPr>
              <a:t>4</a:t>
            </a:r>
            <a:r>
              <a:rPr lang="zh-CN" altLang="en-US" sz="3200" b="1" dirty="0">
                <a:latin typeface="+mn-ea"/>
                <a:ea typeface="+mn-ea"/>
                <a:sym typeface="+mn-ea"/>
              </a:rPr>
              <a:t>、为什么大家越发敬爱朱德同志？</a:t>
            </a:r>
            <a:endParaRPr lang="en-US" altLang="zh-CN" sz="3200" b="1" dirty="0">
              <a:latin typeface="+mn-ea"/>
              <a:ea typeface="+mn-ea"/>
              <a:sym typeface="+mn-ea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971550" y="3716867"/>
            <a:ext cx="7416800" cy="95251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971550" y="4754035"/>
            <a:ext cx="7402514" cy="48684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971551" y="5734051"/>
            <a:ext cx="6696075" cy="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3570" y="1412777"/>
            <a:ext cx="2002926" cy="3667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2320925" y="836085"/>
            <a:ext cx="6408738" cy="385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3600" b="1">
                <a:solidFill>
                  <a:srgbClr val="FF00FF"/>
                </a:solidFill>
                <a:latin typeface="宋体" panose="02010600030101010101" pitchFamily="2" charset="-122"/>
              </a:rPr>
              <a:t>朱德</a:t>
            </a:r>
            <a:r>
              <a:rPr lang="zh-CN" altLang="en-US" sz="2800" b="1">
                <a:solidFill>
                  <a:srgbClr val="0000FF"/>
                </a:solidFill>
              </a:rPr>
              <a:t>（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</a:rPr>
              <a:t>1886—1976</a:t>
            </a:r>
            <a:r>
              <a:rPr lang="zh-CN" altLang="en-US" sz="2800" b="1">
                <a:solidFill>
                  <a:srgbClr val="0000FF"/>
                </a:solidFill>
              </a:rPr>
              <a:t>），中国共产党、中国人民解放军和中华人民共和国的主要缔造者和领导人之一。新中国成立后曾任中国人民解放军总司令、中央人民政府副主席、全国人大常委会委员长。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</a:rPr>
              <a:t>1955</a:t>
            </a:r>
            <a:r>
              <a:rPr lang="zh-CN" altLang="en-US" sz="2800" b="1">
                <a:solidFill>
                  <a:srgbClr val="0000FF"/>
                </a:solidFill>
              </a:rPr>
              <a:t>年被授予中华人民共和国元帅军衔。</a:t>
            </a:r>
            <a:endParaRPr lang="zh-CN" altLang="en-US" sz="24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4"/>
          <p:cNvSpPr>
            <a:spLocks noChangeArrowheads="1"/>
          </p:cNvSpPr>
          <p:nvPr/>
        </p:nvSpPr>
        <p:spPr bwMode="auto">
          <a:xfrm>
            <a:off x="474663" y="389468"/>
            <a:ext cx="7705724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朱德的穿着和行动说明了什么？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68314" y="1159935"/>
            <a:ext cx="8394700" cy="393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    朱德同志身先士卒，与战士们同甘共苦。为了粉碎敌人的围攻，朱德同志不畏艰险与战士们一道下山挑粮，一样穿草鞋戴斗笠，并挑起满满的一担粮食。老一辈无产阶级革命家的光辉形象生动地展现在我们面前，这也是战士们敬爱他的原因所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4"/>
          <p:cNvSpPr>
            <a:spLocks noChangeArrowheads="1"/>
          </p:cNvSpPr>
          <p:nvPr/>
        </p:nvSpPr>
        <p:spPr bwMode="auto">
          <a:xfrm>
            <a:off x="779463" y="933451"/>
            <a:ext cx="6119812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“整夜整夜”说明了什么？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96927" y="2180167"/>
            <a:ext cx="7713662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    “整夜整夜”说明了朱德不能和战士们一样按时睡觉，他比战士们更辛苦、更劳累，也说明了当时形势非常严峻。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4"/>
          <p:cNvSpPr>
            <a:spLocks noChangeArrowheads="1"/>
          </p:cNvSpPr>
          <p:nvPr/>
        </p:nvSpPr>
        <p:spPr bwMode="auto">
          <a:xfrm>
            <a:off x="684214" y="1128186"/>
            <a:ext cx="6262686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30000"/>
              </a:lnSpc>
              <a:buFont typeface="Wingdings" panose="05000000000000000000" pitchFamily="2" charset="2"/>
              <a:buChar char="u"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大家为什么藏了那根扁担？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4214" y="2377018"/>
            <a:ext cx="7991476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    战士们心疼自己的军长，怕他太劳累，就把他的扁担藏起来。从中可以体会到战士们对朱德同志深切的</a:t>
            </a:r>
            <a:r>
              <a:rPr lang="zh-CN" altLang="en-US" sz="3200" b="1" u="sng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爱戴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之情。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3563940" y="1892302"/>
            <a:ext cx="4700587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    不料，朱德同志又找来一根扁担，写上“</a:t>
            </a:r>
            <a:r>
              <a:rPr lang="zh-CN" altLang="en-US" sz="3200" b="1" u="sng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朱德的扁担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”五个字。</a:t>
            </a:r>
          </a:p>
        </p:txBody>
      </p:sp>
      <p:pic>
        <p:nvPicPr>
          <p:cNvPr id="126982" name="Picture 6" descr="t017ef81142cae3eafb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6" y="1123951"/>
            <a:ext cx="2808286" cy="507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37048">
            <a:off x="234304" y="1192306"/>
            <a:ext cx="4095474" cy="4633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10336">
            <a:off x="4494768" y="1220544"/>
            <a:ext cx="4368507" cy="4368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827089" y="933451"/>
            <a:ext cx="7629525" cy="265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    朱德见自己的扁担不见了，他知道这一定是战士们心疼他，不让他挑粮。于是他又找来一根扁担，还写上了“朱德的扁担”五个字，表明了他挑粮的决心。</a:t>
            </a: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1619252" y="4677834"/>
            <a:ext cx="6192837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你觉得朱德是一个怎样的人？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8" grpId="0"/>
      <p:bldP spid="1290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4"/>
          <p:cNvSpPr>
            <a:spLocks noChangeArrowheads="1"/>
          </p:cNvSpPr>
          <p:nvPr/>
        </p:nvSpPr>
        <p:spPr bwMode="auto">
          <a:xfrm>
            <a:off x="458790" y="1013884"/>
            <a:ext cx="8289925" cy="265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    朱德身先士卒，与战士们同甘共苦。他坚持下山挑粮，表现了他作为革命领导者的崇高风范，也体现了无产阶级革命家不怕苦不怕累的革命精神。</a:t>
            </a:r>
          </a:p>
        </p:txBody>
      </p:sp>
      <p:pic>
        <p:nvPicPr>
          <p:cNvPr id="21506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2161" y="3621023"/>
            <a:ext cx="2080021" cy="2881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/>
          <p:nvPr/>
        </p:nvGrpSpPr>
        <p:grpSpPr bwMode="auto">
          <a:xfrm>
            <a:off x="206376" y="254000"/>
            <a:ext cx="3001963" cy="1388533"/>
            <a:chOff x="495300" y="227013"/>
            <a:chExt cx="3001369" cy="1041400"/>
          </a:xfrm>
        </p:grpSpPr>
        <p:grpSp>
          <p:nvGrpSpPr>
            <p:cNvPr id="4" name="组合 1"/>
            <p:cNvGrpSpPr/>
            <p:nvPr/>
          </p:nvGrpSpPr>
          <p:grpSpPr bwMode="auto">
            <a:xfrm>
              <a:off x="1307570" y="557818"/>
              <a:ext cx="2189099" cy="588405"/>
              <a:chOff x="1346285" y="932965"/>
              <a:chExt cx="2652087" cy="666153"/>
            </a:xfrm>
          </p:grpSpPr>
          <p:pic>
            <p:nvPicPr>
              <p:cNvPr id="111634" name="图片 1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EFD"/>
                  </a:clrFrom>
                  <a:clrTo>
                    <a:srgbClr val="FFFE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474086" y="991683"/>
                <a:ext cx="2524286" cy="607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1635" name="文本框 2"/>
              <p:cNvSpPr txBox="1">
                <a:spLocks noChangeArrowheads="1"/>
              </p:cNvSpPr>
              <p:nvPr/>
            </p:nvSpPr>
            <p:spPr bwMode="auto">
              <a:xfrm>
                <a:off x="1346285" y="932965"/>
                <a:ext cx="2302218" cy="4965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32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结构梳理</a:t>
                </a:r>
              </a:p>
            </p:txBody>
          </p:sp>
        </p:grpSp>
        <p:pic>
          <p:nvPicPr>
            <p:cNvPr id="111633" name="图片 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5300" y="227013"/>
              <a:ext cx="936625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AutoShape 2"/>
          <p:cNvSpPr/>
          <p:nvPr/>
        </p:nvSpPr>
        <p:spPr bwMode="auto">
          <a:xfrm>
            <a:off x="1119189" y="2419351"/>
            <a:ext cx="220661" cy="2616200"/>
          </a:xfrm>
          <a:prstGeom prst="leftBrace">
            <a:avLst>
              <a:gd name="adj1" fmla="val 142562"/>
              <a:gd name="adj2" fmla="val 50000"/>
            </a:avLst>
          </a:prstGeom>
          <a:noFill/>
          <a:ln w="28575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endParaRPr lang="zh-CN" altLang="en-US" sz="2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258890" y="2180169"/>
            <a:ext cx="1728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粮食不多</a:t>
            </a:r>
          </a:p>
        </p:txBody>
      </p:sp>
      <p:sp>
        <p:nvSpPr>
          <p:cNvPr id="31" name="AutoShape 2"/>
          <p:cNvSpPr/>
          <p:nvPr/>
        </p:nvSpPr>
        <p:spPr bwMode="auto">
          <a:xfrm flipH="1">
            <a:off x="6659563" y="2372784"/>
            <a:ext cx="284162" cy="2616200"/>
          </a:xfrm>
          <a:prstGeom prst="leftBrace">
            <a:avLst>
              <a:gd name="adj1" fmla="val 142562"/>
              <a:gd name="adj2" fmla="val 50000"/>
            </a:avLst>
          </a:prstGeom>
          <a:noFill/>
          <a:ln w="28575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endParaRPr lang="zh-CN" altLang="en-US" sz="2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7481" y="1989669"/>
            <a:ext cx="677108" cy="339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朱德的扁担</a:t>
            </a:r>
          </a:p>
        </p:txBody>
      </p:sp>
      <p:sp>
        <p:nvSpPr>
          <p:cNvPr id="6" name="减号 5"/>
          <p:cNvSpPr/>
          <p:nvPr/>
        </p:nvSpPr>
        <p:spPr>
          <a:xfrm>
            <a:off x="2771777" y="2372786"/>
            <a:ext cx="576263" cy="383116"/>
          </a:xfrm>
          <a:prstGeom prst="mathMinus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3276601" y="2180169"/>
            <a:ext cx="28082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一块儿去挑粮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1258890" y="3333753"/>
            <a:ext cx="1728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工作劳累</a:t>
            </a:r>
          </a:p>
        </p:txBody>
      </p:sp>
      <p:sp>
        <p:nvSpPr>
          <p:cNvPr id="32" name="减号 31"/>
          <p:cNvSpPr/>
          <p:nvPr/>
        </p:nvSpPr>
        <p:spPr>
          <a:xfrm>
            <a:off x="2771777" y="3524253"/>
            <a:ext cx="576263" cy="385233"/>
          </a:xfrm>
          <a:prstGeom prst="mathMinus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3276601" y="3333753"/>
            <a:ext cx="28082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战士藏起扁担</a:t>
            </a: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1258889" y="4580469"/>
            <a:ext cx="30257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又找来一根扁担</a:t>
            </a:r>
          </a:p>
        </p:txBody>
      </p:sp>
      <p:sp>
        <p:nvSpPr>
          <p:cNvPr id="35" name="减号 34"/>
          <p:cNvSpPr/>
          <p:nvPr/>
        </p:nvSpPr>
        <p:spPr>
          <a:xfrm>
            <a:off x="3851276" y="4773086"/>
            <a:ext cx="576263" cy="383116"/>
          </a:xfrm>
          <a:prstGeom prst="mathMinus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4356100" y="4580469"/>
            <a:ext cx="28082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越发敬爱朱德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948798" y="2277533"/>
            <a:ext cx="136652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以身作则</a:t>
            </a:r>
            <a:endParaRPr lang="en-US" altLang="zh-CN" sz="32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同甘共苦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31" grpId="0" animBg="1"/>
      <p:bldP spid="3" grpId="0"/>
      <p:bldP spid="27" grpId="0"/>
      <p:bldP spid="28" grpId="0"/>
      <p:bldP spid="33" grpId="0"/>
      <p:bldP spid="34" grpId="0"/>
      <p:bldP spid="3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2990851" y="944034"/>
            <a:ext cx="32972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hlinkClick r:id="rId2" action="ppaction://hlinkfile"/>
              </a:rPr>
              <a:t>朱德的扁担</a:t>
            </a:r>
            <a:endParaRPr lang="zh-CN" altLang="zh-CN" sz="32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5"/>
          <p:cNvGrpSpPr/>
          <p:nvPr/>
        </p:nvGrpSpPr>
        <p:grpSpPr bwMode="auto">
          <a:xfrm>
            <a:off x="323851" y="611719"/>
            <a:ext cx="2743200" cy="1189567"/>
            <a:chOff x="2793520" y="545599"/>
            <a:chExt cx="2743604" cy="892662"/>
          </a:xfrm>
        </p:grpSpPr>
        <p:sp>
          <p:nvSpPr>
            <p:cNvPr id="112646" name="Rectangle 2"/>
            <p:cNvSpPr>
              <a:spLocks noChangeArrowheads="1"/>
            </p:cNvSpPr>
            <p:nvPr/>
          </p:nvSpPr>
          <p:spPr bwMode="auto">
            <a:xfrm>
              <a:off x="3520386" y="699541"/>
              <a:ext cx="2016738" cy="438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3200" b="1">
                  <a:latin typeface="黑体" panose="02010609060101010101" pitchFamily="49" charset="-122"/>
                  <a:ea typeface="黑体" panose="02010609060101010101" pitchFamily="49" charset="-122"/>
                </a:rPr>
                <a:t>视频欣赏</a:t>
              </a:r>
              <a:endParaRPr lang="zh-CN" altLang="zh-CN" sz="32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12647" name="图片 4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93520" y="545599"/>
              <a:ext cx="892661" cy="8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44" name="Picture 4" descr="点击画面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0065" y="5446184"/>
            <a:ext cx="3248025" cy="110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13942" y="1894419"/>
            <a:ext cx="4300268" cy="346970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8"/>
          <p:cNvSpPr txBox="1">
            <a:spLocks noChangeArrowheads="1"/>
          </p:cNvSpPr>
          <p:nvPr/>
        </p:nvSpPr>
        <p:spPr bwMode="auto">
          <a:xfrm>
            <a:off x="900113" y="2372785"/>
            <a:ext cx="7777163" cy="224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800"/>
              </a:spcBef>
            </a:pP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完成课后习题。</a:t>
            </a:r>
            <a:endParaRPr lang="en-US" altLang="zh-CN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  <a:spcBef>
                <a:spcPts val="1800"/>
              </a:spcBef>
            </a:pP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把这个故事讲给家人听，并说说你从中学到了什么？</a:t>
            </a:r>
          </a:p>
        </p:txBody>
      </p:sp>
      <p:pic>
        <p:nvPicPr>
          <p:cNvPr id="113667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00339" y="260351"/>
            <a:ext cx="4222750" cy="183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769785" y="1652614"/>
            <a:ext cx="2304256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algn="ctr">
              <a:spcBef>
                <a:spcPts val="1200"/>
              </a:spcBef>
              <a:buFont typeface="Wingdings" panose="05000000000000000000" pitchFamily="2" charset="2"/>
              <a:buChar char="p"/>
              <a:defRPr/>
            </a:pPr>
            <a:r>
              <a:rPr lang="zh-CN" altLang="en-US"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我会认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243014" y="3623733"/>
            <a:ext cx="157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9600" b="1">
                <a:solidFill>
                  <a:srgbClr val="0000FF"/>
                </a:solidFill>
                <a:latin typeface="Arial" panose="020B0604020202020204" pitchFamily="34" charset="0"/>
              </a:rPr>
              <a:t>朱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085852" y="2590801"/>
            <a:ext cx="1778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buFontTx/>
              <a:buNone/>
              <a:defRPr/>
            </a:pPr>
            <a:r>
              <a:rPr lang="en-US" altLang="zh-CN" sz="5400" b="1" dirty="0" err="1">
                <a:solidFill>
                  <a:srgbClr val="FF0000"/>
                </a:solidFill>
                <a:latin typeface="+mn-ea"/>
                <a:sym typeface="+mn-ea"/>
              </a:rPr>
              <a:t>zhū</a:t>
            </a:r>
            <a:endParaRPr lang="zh-CN" altLang="en-US" sz="5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grpSp>
        <p:nvGrpSpPr>
          <p:cNvPr id="3" name="组合 5"/>
          <p:cNvGrpSpPr/>
          <p:nvPr/>
        </p:nvGrpSpPr>
        <p:grpSpPr bwMode="auto">
          <a:xfrm>
            <a:off x="179390" y="421218"/>
            <a:ext cx="7899401" cy="1388533"/>
            <a:chOff x="179388" y="195263"/>
            <a:chExt cx="7899454" cy="1041400"/>
          </a:xfrm>
        </p:grpSpPr>
        <p:sp>
          <p:nvSpPr>
            <p:cNvPr id="87051" name="TextBox 5"/>
            <p:cNvSpPr txBox="1">
              <a:spLocks noChangeArrowheads="1"/>
            </p:cNvSpPr>
            <p:nvPr/>
          </p:nvSpPr>
          <p:spPr bwMode="auto">
            <a:xfrm>
              <a:off x="1116013" y="414976"/>
              <a:ext cx="6962829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3200" b="1">
                  <a:latin typeface="黑体" panose="02010609060101010101" pitchFamily="49" charset="-122"/>
                  <a:ea typeface="黑体" panose="02010609060101010101" pitchFamily="49" charset="-122"/>
                </a:rPr>
                <a:t>自由读课文，读准字音，读通句子。</a:t>
              </a:r>
            </a:p>
          </p:txBody>
        </p:sp>
        <p:pic>
          <p:nvPicPr>
            <p:cNvPr id="87052" name="图片 2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388" y="195263"/>
              <a:ext cx="936711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746376" y="2590801"/>
            <a:ext cx="146843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buFontTx/>
              <a:buNone/>
              <a:defRPr/>
            </a:pPr>
            <a:r>
              <a:rPr lang="en-US" altLang="zh-CN" sz="5400" b="1" dirty="0" err="1">
                <a:solidFill>
                  <a:srgbClr val="FF0000"/>
                </a:solidFill>
                <a:latin typeface="+mn-ea"/>
                <a:sym typeface="+mn-ea"/>
              </a:rPr>
              <a:t>dé</a:t>
            </a:r>
            <a:endParaRPr lang="zh-CN" altLang="en-US" sz="5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781300" y="3623733"/>
            <a:ext cx="157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9600" b="1">
                <a:solidFill>
                  <a:srgbClr val="0000FF"/>
                </a:solidFill>
                <a:latin typeface="Arial" panose="020B0604020202020204" pitchFamily="34" charset="0"/>
              </a:rPr>
              <a:t>德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60033" y="1988841"/>
            <a:ext cx="2790594" cy="41327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 bwMode="auto">
          <a:xfrm>
            <a:off x="2160588" y="2065867"/>
            <a:ext cx="836612" cy="1134533"/>
            <a:chOff x="2437" y="2032"/>
            <a:chExt cx="1244" cy="1264"/>
          </a:xfrm>
        </p:grpSpPr>
        <p:sp>
          <p:nvSpPr>
            <p:cNvPr id="114739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14740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4741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32" name="文本框 64"/>
          <p:cNvSpPr txBox="1">
            <a:spLocks noChangeArrowheads="1"/>
          </p:cNvSpPr>
          <p:nvPr/>
        </p:nvSpPr>
        <p:spPr bwMode="auto">
          <a:xfrm>
            <a:off x="2189164" y="1993902"/>
            <a:ext cx="811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扁</a:t>
            </a:r>
          </a:p>
        </p:txBody>
      </p:sp>
      <p:grpSp>
        <p:nvGrpSpPr>
          <p:cNvPr id="3" name="组合 7"/>
          <p:cNvGrpSpPr/>
          <p:nvPr/>
        </p:nvGrpSpPr>
        <p:grpSpPr bwMode="auto">
          <a:xfrm>
            <a:off x="5097463" y="2046818"/>
            <a:ext cx="836612" cy="1134533"/>
            <a:chOff x="2437" y="2032"/>
            <a:chExt cx="1244" cy="1264"/>
          </a:xfrm>
        </p:grpSpPr>
        <p:sp>
          <p:nvSpPr>
            <p:cNvPr id="114736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14737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4738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38" name="文本框 92"/>
          <p:cNvSpPr txBox="1">
            <a:spLocks noChangeArrowheads="1"/>
          </p:cNvSpPr>
          <p:nvPr/>
        </p:nvSpPr>
        <p:spPr bwMode="auto">
          <a:xfrm>
            <a:off x="5148264" y="1989669"/>
            <a:ext cx="811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志</a:t>
            </a:r>
          </a:p>
        </p:txBody>
      </p:sp>
      <p:grpSp>
        <p:nvGrpSpPr>
          <p:cNvPr id="4" name="组合 7"/>
          <p:cNvGrpSpPr/>
          <p:nvPr/>
        </p:nvGrpSpPr>
        <p:grpSpPr bwMode="auto">
          <a:xfrm>
            <a:off x="3603627" y="2051051"/>
            <a:ext cx="836613" cy="1134533"/>
            <a:chOff x="2437" y="2032"/>
            <a:chExt cx="1244" cy="1264"/>
          </a:xfrm>
        </p:grpSpPr>
        <p:cxnSp>
          <p:nvCxnSpPr>
            <p:cNvPr id="114733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4734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4735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" name="组合 7"/>
          <p:cNvGrpSpPr/>
          <p:nvPr/>
        </p:nvGrpSpPr>
        <p:grpSpPr bwMode="auto">
          <a:xfrm>
            <a:off x="6596064" y="2029884"/>
            <a:ext cx="836612" cy="1134533"/>
            <a:chOff x="2437" y="2032"/>
            <a:chExt cx="1244" cy="1264"/>
          </a:xfrm>
        </p:grpSpPr>
        <p:sp>
          <p:nvSpPr>
            <p:cNvPr id="114730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14731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4732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52" name="文本框 64"/>
          <p:cNvSpPr txBox="1">
            <a:spLocks noChangeArrowheads="1"/>
          </p:cNvSpPr>
          <p:nvPr/>
        </p:nvSpPr>
        <p:spPr bwMode="auto">
          <a:xfrm>
            <a:off x="6610351" y="1989669"/>
            <a:ext cx="811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伍</a:t>
            </a:r>
          </a:p>
        </p:txBody>
      </p:sp>
      <p:grpSp>
        <p:nvGrpSpPr>
          <p:cNvPr id="6" name="组合 7"/>
          <p:cNvGrpSpPr/>
          <p:nvPr/>
        </p:nvGrpSpPr>
        <p:grpSpPr bwMode="auto">
          <a:xfrm>
            <a:off x="3695702" y="4148667"/>
            <a:ext cx="836613" cy="1143000"/>
            <a:chOff x="2437" y="2023"/>
            <a:chExt cx="1245" cy="1274"/>
          </a:xfrm>
        </p:grpSpPr>
        <p:sp>
          <p:nvSpPr>
            <p:cNvPr id="114727" name="矩形 1"/>
            <p:cNvSpPr>
              <a:spLocks noChangeArrowheads="1"/>
            </p:cNvSpPr>
            <p:nvPr/>
          </p:nvSpPr>
          <p:spPr bwMode="auto">
            <a:xfrm>
              <a:off x="2437" y="2023"/>
              <a:ext cx="1245" cy="124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14728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4729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2016127" y="3052234"/>
            <a:ext cx="11525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200"/>
              </a:spcBef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扁豆</a:t>
            </a: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3430589" y="3060701"/>
            <a:ext cx="11509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200"/>
              </a:spcBef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担子</a:t>
            </a: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4940302" y="3003551"/>
            <a:ext cx="11525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200"/>
              </a:spcBef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志向</a:t>
            </a: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6438902" y="2971801"/>
            <a:ext cx="11525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200"/>
              </a:spcBef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队伍</a:t>
            </a:r>
          </a:p>
        </p:txBody>
      </p: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3536951" y="5113869"/>
            <a:ext cx="11509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200"/>
              </a:spcBef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军人</a:t>
            </a:r>
          </a:p>
        </p:txBody>
      </p:sp>
      <p:sp>
        <p:nvSpPr>
          <p:cNvPr id="53" name="文本框 86"/>
          <p:cNvSpPr txBox="1">
            <a:spLocks noChangeArrowheads="1"/>
          </p:cNvSpPr>
          <p:nvPr/>
        </p:nvSpPr>
        <p:spPr bwMode="auto">
          <a:xfrm>
            <a:off x="3735390" y="4095751"/>
            <a:ext cx="811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军</a:t>
            </a:r>
          </a:p>
        </p:txBody>
      </p:sp>
      <p:sp>
        <p:nvSpPr>
          <p:cNvPr id="33" name="文本框 86"/>
          <p:cNvSpPr txBox="1">
            <a:spLocks noChangeArrowheads="1"/>
          </p:cNvSpPr>
          <p:nvPr/>
        </p:nvSpPr>
        <p:spPr bwMode="auto">
          <a:xfrm>
            <a:off x="3652838" y="1993902"/>
            <a:ext cx="811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担</a:t>
            </a:r>
          </a:p>
        </p:txBody>
      </p:sp>
      <p:grpSp>
        <p:nvGrpSpPr>
          <p:cNvPr id="7" name="组合 3"/>
          <p:cNvGrpSpPr/>
          <p:nvPr/>
        </p:nvGrpSpPr>
        <p:grpSpPr bwMode="auto">
          <a:xfrm>
            <a:off x="179388" y="190500"/>
            <a:ext cx="2736850" cy="1373779"/>
            <a:chOff x="162269" y="139897"/>
            <a:chExt cx="2736744" cy="1030348"/>
          </a:xfrm>
        </p:grpSpPr>
        <p:sp>
          <p:nvSpPr>
            <p:cNvPr id="115" name="Text Box 15"/>
            <p:cNvSpPr txBox="1">
              <a:spLocks noChangeArrowheads="1"/>
            </p:cNvSpPr>
            <p:nvPr/>
          </p:nvSpPr>
          <p:spPr bwMode="auto">
            <a:xfrm>
              <a:off x="1069352" y="614000"/>
              <a:ext cx="1829661" cy="43858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Right"/>
              <a:lightRig rig="threePt" dir="t"/>
            </a:scene3d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1200"/>
                </a:spcBef>
                <a:buFontTx/>
                <a:buNone/>
                <a:defRPr/>
              </a:pPr>
              <a:r>
                <a:rPr lang="zh-CN" altLang="en-US" sz="3200" b="1" dirty="0">
                  <a:solidFill>
                    <a:srgbClr val="FF00FF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我会写</a:t>
              </a:r>
            </a:p>
          </p:txBody>
        </p:sp>
        <p:pic>
          <p:nvPicPr>
            <p:cNvPr id="114726" name="图片 2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2269" y="139897"/>
              <a:ext cx="1174490" cy="1030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组合 7"/>
          <p:cNvGrpSpPr/>
          <p:nvPr/>
        </p:nvGrpSpPr>
        <p:grpSpPr bwMode="auto">
          <a:xfrm>
            <a:off x="5141913" y="4161367"/>
            <a:ext cx="836612" cy="1134533"/>
            <a:chOff x="2437" y="2032"/>
            <a:chExt cx="1244" cy="1264"/>
          </a:xfrm>
        </p:grpSpPr>
        <p:sp>
          <p:nvSpPr>
            <p:cNvPr id="114722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14723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4724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54" name="文本框 64"/>
          <p:cNvSpPr txBox="1">
            <a:spLocks noChangeArrowheads="1"/>
          </p:cNvSpPr>
          <p:nvPr/>
        </p:nvSpPr>
        <p:spPr bwMode="auto">
          <a:xfrm>
            <a:off x="5170488" y="4089402"/>
            <a:ext cx="811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战</a:t>
            </a:r>
          </a:p>
        </p:txBody>
      </p:sp>
      <p:grpSp>
        <p:nvGrpSpPr>
          <p:cNvPr id="9" name="组合 7"/>
          <p:cNvGrpSpPr/>
          <p:nvPr/>
        </p:nvGrpSpPr>
        <p:grpSpPr bwMode="auto">
          <a:xfrm>
            <a:off x="2174877" y="4159252"/>
            <a:ext cx="836613" cy="1134533"/>
            <a:chOff x="2437" y="2032"/>
            <a:chExt cx="1244" cy="1264"/>
          </a:xfrm>
        </p:grpSpPr>
        <p:sp>
          <p:nvSpPr>
            <p:cNvPr id="114719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14720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4721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60" name="文本框 92"/>
          <p:cNvSpPr txBox="1">
            <a:spLocks noChangeArrowheads="1"/>
          </p:cNvSpPr>
          <p:nvPr/>
        </p:nvSpPr>
        <p:spPr bwMode="auto">
          <a:xfrm>
            <a:off x="2225678" y="4102102"/>
            <a:ext cx="811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师</a:t>
            </a:r>
          </a:p>
        </p:txBody>
      </p:sp>
      <p:grpSp>
        <p:nvGrpSpPr>
          <p:cNvPr id="10" name="组合 7"/>
          <p:cNvGrpSpPr/>
          <p:nvPr/>
        </p:nvGrpSpPr>
        <p:grpSpPr bwMode="auto">
          <a:xfrm>
            <a:off x="6584953" y="4146551"/>
            <a:ext cx="836613" cy="1134533"/>
            <a:chOff x="2437" y="2032"/>
            <a:chExt cx="1244" cy="1264"/>
          </a:xfrm>
        </p:grpSpPr>
        <p:cxnSp>
          <p:nvCxnSpPr>
            <p:cNvPr id="114716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4717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4718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74" name="Text Box 15"/>
          <p:cNvSpPr txBox="1">
            <a:spLocks noChangeArrowheads="1"/>
          </p:cNvSpPr>
          <p:nvPr/>
        </p:nvSpPr>
        <p:spPr bwMode="auto">
          <a:xfrm>
            <a:off x="4997452" y="5147734"/>
            <a:ext cx="11525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200"/>
              </a:spcBef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战士</a:t>
            </a: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6411914" y="5156201"/>
            <a:ext cx="11509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200"/>
              </a:spcBef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士兵</a:t>
            </a:r>
          </a:p>
        </p:txBody>
      </p:sp>
      <p:sp>
        <p:nvSpPr>
          <p:cNvPr id="76" name="Text Box 15"/>
          <p:cNvSpPr txBox="1">
            <a:spLocks noChangeArrowheads="1"/>
          </p:cNvSpPr>
          <p:nvPr/>
        </p:nvSpPr>
        <p:spPr bwMode="auto">
          <a:xfrm>
            <a:off x="2017715" y="5115985"/>
            <a:ext cx="11525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200"/>
              </a:spcBef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老师</a:t>
            </a:r>
          </a:p>
        </p:txBody>
      </p:sp>
      <p:sp>
        <p:nvSpPr>
          <p:cNvPr id="80" name="文本框 86"/>
          <p:cNvSpPr txBox="1">
            <a:spLocks noChangeArrowheads="1"/>
          </p:cNvSpPr>
          <p:nvPr/>
        </p:nvSpPr>
        <p:spPr bwMode="auto">
          <a:xfrm>
            <a:off x="6634165" y="4089402"/>
            <a:ext cx="811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士</a:t>
            </a:r>
          </a:p>
        </p:txBody>
      </p:sp>
      <p:pic>
        <p:nvPicPr>
          <p:cNvPr id="114715" name="Picture 4" descr="F:\PPT模板及注意事项\笔顺视频链接图片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70627" y="325969"/>
            <a:ext cx="1873250" cy="151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/>
      <p:bldP spid="52" grpId="0"/>
      <p:bldP spid="53" grpId="0"/>
      <p:bldP spid="33" grpId="0"/>
      <p:bldP spid="54" grpId="0"/>
      <p:bldP spid="60" grpId="0"/>
      <p:bldP spid="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963613" y="2650067"/>
            <a:ext cx="157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9600" b="1">
                <a:solidFill>
                  <a:srgbClr val="0000FF"/>
                </a:solidFill>
                <a:latin typeface="Arial" panose="020B0604020202020204" pitchFamily="34" charset="0"/>
              </a:rPr>
              <a:t>扁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741364" y="1534585"/>
            <a:ext cx="195738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buFontTx/>
              <a:buNone/>
              <a:defRPr/>
            </a:pPr>
            <a:r>
              <a:rPr lang="en-US" altLang="zh-CN" sz="5400" b="1" dirty="0" err="1">
                <a:solidFill>
                  <a:srgbClr val="FF0000"/>
                </a:solidFill>
                <a:latin typeface="+mn-ea"/>
                <a:sym typeface="+mn-ea"/>
              </a:rPr>
              <a:t>biǎn</a:t>
            </a:r>
            <a:endParaRPr lang="zh-CN" altLang="en-US" sz="5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2689226" y="2624667"/>
            <a:ext cx="157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9600" b="1">
                <a:solidFill>
                  <a:srgbClr val="0000FF"/>
                </a:solidFill>
                <a:latin typeface="Arial" panose="020B0604020202020204" pitchFamily="34" charset="0"/>
              </a:rPr>
              <a:t>担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555876" y="1509185"/>
            <a:ext cx="1778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buFontTx/>
              <a:buNone/>
              <a:defRPr/>
            </a:pPr>
            <a:r>
              <a:rPr lang="en-US" altLang="zh-CN" sz="5400" b="1" dirty="0" err="1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dàn</a:t>
            </a:r>
            <a:endParaRPr lang="zh-CN" altLang="en-US" sz="5400" b="1" dirty="0">
              <a:solidFill>
                <a:srgbClr val="FF0000"/>
              </a:solidFill>
              <a:latin typeface="+mn-ea"/>
              <a:ea typeface="+mn-ea"/>
              <a:sym typeface="+mn-ea"/>
            </a:endParaRP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2" cstate="email"/>
          <a:srcRect t="-217"/>
          <a:stretch>
            <a:fillRect/>
          </a:stretch>
        </p:blipFill>
        <p:spPr bwMode="auto">
          <a:xfrm>
            <a:off x="4787901" y="1028702"/>
            <a:ext cx="2901950" cy="438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433389" y="2664885"/>
            <a:ext cx="157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9600" b="1">
                <a:solidFill>
                  <a:srgbClr val="0000FF"/>
                </a:solidFill>
                <a:latin typeface="Arial" panose="020B0604020202020204" pitchFamily="34" charset="0"/>
              </a:rPr>
              <a:t>志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300039" y="1549401"/>
            <a:ext cx="177958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buFontTx/>
              <a:buNone/>
              <a:defRPr/>
            </a:pPr>
            <a:r>
              <a:rPr lang="en-US" altLang="zh-CN" sz="5400" b="1" dirty="0" err="1">
                <a:solidFill>
                  <a:srgbClr val="FF0000"/>
                </a:solidFill>
                <a:latin typeface="+mn-ea"/>
                <a:sym typeface="+mn-ea"/>
              </a:rPr>
              <a:t>zhì</a:t>
            </a:r>
            <a:endParaRPr lang="zh-CN" altLang="en-US" sz="5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662490" y="2664885"/>
            <a:ext cx="157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9600" b="1">
                <a:solidFill>
                  <a:srgbClr val="0000FF"/>
                </a:solidFill>
                <a:latin typeface="Arial" panose="020B0604020202020204" pitchFamily="34" charset="0"/>
              </a:rPr>
              <a:t>伍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4610102" y="1549401"/>
            <a:ext cx="161766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buFontTx/>
              <a:buNone/>
              <a:defRPr/>
            </a:pPr>
            <a:r>
              <a:rPr lang="en-US" altLang="zh-CN" sz="5400" b="1" dirty="0" err="1">
                <a:solidFill>
                  <a:srgbClr val="FF0000"/>
                </a:solidFill>
                <a:latin typeface="+mn-ea"/>
                <a:sym typeface="+mn-ea"/>
              </a:rPr>
              <a:t>wǔ</a:t>
            </a:r>
            <a:endParaRPr lang="zh-CN" altLang="en-US" sz="5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77296" y="1632209"/>
            <a:ext cx="2278683" cy="3621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3926" y="1081617"/>
            <a:ext cx="2836862" cy="472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1557340" y="2825751"/>
            <a:ext cx="157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9600" b="1">
                <a:solidFill>
                  <a:srgbClr val="0000FF"/>
                </a:solidFill>
                <a:latin typeface="Arial" panose="020B0604020202020204" pitchFamily="34" charset="0"/>
              </a:rPr>
              <a:t>泽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116012" y="1710268"/>
            <a:ext cx="236696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buFontTx/>
              <a:buNone/>
              <a:defRPr/>
            </a:pPr>
            <a:r>
              <a:rPr lang="en-US" altLang="zh-CN" sz="5400" b="1" dirty="0" err="1">
                <a:solidFill>
                  <a:srgbClr val="FF0000"/>
                </a:solidFill>
                <a:latin typeface="+mn-ea"/>
                <a:sym typeface="+mn-ea"/>
              </a:rPr>
              <a:t>zé</a:t>
            </a:r>
            <a:endParaRPr lang="en-US" altLang="zh-CN" sz="5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75858" y="1604799"/>
            <a:ext cx="3985659" cy="3519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433389" y="2664885"/>
            <a:ext cx="157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9600" b="1">
                <a:solidFill>
                  <a:srgbClr val="0000FF"/>
                </a:solidFill>
                <a:latin typeface="Arial" panose="020B0604020202020204" pitchFamily="34" charset="0"/>
              </a:rPr>
              <a:t>敌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55615" y="1549401"/>
            <a:ext cx="146843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buFontTx/>
              <a:buNone/>
              <a:defRPr/>
            </a:pPr>
            <a:r>
              <a:rPr lang="en-US" altLang="zh-CN" sz="5400" b="1" dirty="0" err="1">
                <a:solidFill>
                  <a:srgbClr val="FF0000"/>
                </a:solidFill>
                <a:latin typeface="+mn-ea"/>
                <a:sym typeface="+mn-ea"/>
              </a:rPr>
              <a:t>dí</a:t>
            </a:r>
            <a:endParaRPr lang="zh-CN" altLang="en-US" sz="5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797427" y="2705100"/>
            <a:ext cx="157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9600" b="1">
                <a:solidFill>
                  <a:srgbClr val="0000FF"/>
                </a:solidFill>
                <a:latin typeface="Arial" panose="020B0604020202020204" pitchFamily="34" charset="0"/>
              </a:rPr>
              <a:t>抽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4575176" y="1589619"/>
            <a:ext cx="195580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buFontTx/>
              <a:buNone/>
              <a:defRPr/>
            </a:pPr>
            <a:r>
              <a:rPr lang="en-US" altLang="zh-CN" sz="5400" b="1" dirty="0" err="1">
                <a:solidFill>
                  <a:srgbClr val="FF0000"/>
                </a:solidFill>
                <a:latin typeface="+mn-ea"/>
                <a:sym typeface="+mn-ea"/>
              </a:rPr>
              <a:t>chōu</a:t>
            </a:r>
            <a:endParaRPr lang="zh-CN" altLang="en-US" sz="5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19274" y="2159002"/>
            <a:ext cx="2722564" cy="245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43663" y="1854202"/>
            <a:ext cx="2297113" cy="306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963613" y="2650067"/>
            <a:ext cx="157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9600" b="1">
                <a:solidFill>
                  <a:srgbClr val="0000FF"/>
                </a:solidFill>
                <a:latin typeface="Arial" panose="020B0604020202020204" pitchFamily="34" charset="0"/>
              </a:rPr>
              <a:t>陡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741364" y="1534585"/>
            <a:ext cx="195738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buFontTx/>
              <a:buNone/>
              <a:defRPr/>
            </a:pPr>
            <a:r>
              <a:rPr lang="en-US" altLang="zh-CN" sz="5400" b="1" dirty="0" err="1">
                <a:solidFill>
                  <a:srgbClr val="FF0000"/>
                </a:solidFill>
                <a:latin typeface="+mn-ea"/>
                <a:sym typeface="+mn-ea"/>
              </a:rPr>
              <a:t>dǒu</a:t>
            </a:r>
            <a:endParaRPr lang="zh-CN" altLang="en-US" sz="5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2689226" y="2624667"/>
            <a:ext cx="157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9600" b="1">
                <a:solidFill>
                  <a:srgbClr val="0000FF"/>
                </a:solidFill>
                <a:latin typeface="Arial" panose="020B0604020202020204" pitchFamily="34" charset="0"/>
              </a:rPr>
              <a:t>难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555876" y="1509185"/>
            <a:ext cx="1778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buFontTx/>
              <a:buNone/>
              <a:defRPr/>
            </a:pPr>
            <a:r>
              <a:rPr lang="en-US" altLang="zh-CN" sz="5400" b="1" dirty="0" err="1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nán</a:t>
            </a:r>
            <a:endParaRPr lang="zh-CN" altLang="en-US" sz="5400" b="1" dirty="0">
              <a:solidFill>
                <a:srgbClr val="FF0000"/>
              </a:solidFill>
              <a:latin typeface="+mn-ea"/>
              <a:ea typeface="+mn-ea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00094" y="1028734"/>
            <a:ext cx="4046860" cy="4489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1543052" y="2825751"/>
            <a:ext cx="157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9600" b="1">
                <a:solidFill>
                  <a:srgbClr val="0000FF"/>
                </a:solidFill>
                <a:latin typeface="Arial" panose="020B0604020202020204" pitchFamily="34" charset="0"/>
              </a:rPr>
              <a:t>仗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116012" y="1710268"/>
            <a:ext cx="236696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buFontTx/>
              <a:buNone/>
              <a:defRPr/>
            </a:pPr>
            <a:r>
              <a:rPr lang="en-US" altLang="zh-CN" sz="5400" b="1" dirty="0" err="1">
                <a:solidFill>
                  <a:srgbClr val="FF0000"/>
                </a:solidFill>
                <a:latin typeface="+mn-ea"/>
                <a:sym typeface="+mn-ea"/>
              </a:rPr>
              <a:t>zhànɡ</a:t>
            </a:r>
            <a:endParaRPr lang="en-US" altLang="zh-CN" sz="5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16085" y="1631922"/>
            <a:ext cx="3732164" cy="3566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1131</Words>
  <Application>Microsoft Office PowerPoint</Application>
  <PresentationFormat>全屏显示(4:3)</PresentationFormat>
  <Paragraphs>120</Paragraphs>
  <Slides>30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1</cp:revision>
  <dcterms:created xsi:type="dcterms:W3CDTF">2021-08-19T03:22:37Z</dcterms:created>
  <dcterms:modified xsi:type="dcterms:W3CDTF">2021-08-19T03:22:59Z</dcterms:modified>
</cp:coreProperties>
</file>