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637D7-814B-436B-B9B8-327197F6CF96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748BA-9EC7-4370-91C2-5BCC223B18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214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621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6D303C4-47C2-484F-A350-EE65DD3D9892}" type="slidenum">
              <a:rPr lang="zh-CN" altLang="en-US" smtClean="0"/>
              <a:pPr eaLnBrk="1" hangingPunct="1"/>
              <a:t>18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4B64-058E-4AE6-BF2B-E4745DF97C42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548E-E72C-46A4-BCF1-1FFE959BCB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4B64-058E-4AE6-BF2B-E4745DF97C42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548E-E72C-46A4-BCF1-1FFE959BCB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4B64-058E-4AE6-BF2B-E4745DF97C42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548E-E72C-46A4-BCF1-1FFE959BCB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4B64-058E-4AE6-BF2B-E4745DF97C42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548E-E72C-46A4-BCF1-1FFE959BCB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4B64-058E-4AE6-BF2B-E4745DF97C42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548E-E72C-46A4-BCF1-1FFE959BCB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4B64-058E-4AE6-BF2B-E4745DF97C42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548E-E72C-46A4-BCF1-1FFE959BCB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4B64-058E-4AE6-BF2B-E4745DF97C42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548E-E72C-46A4-BCF1-1FFE959BCB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4B64-058E-4AE6-BF2B-E4745DF97C42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548E-E72C-46A4-BCF1-1FFE959BCB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4B64-058E-4AE6-BF2B-E4745DF97C42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548E-E72C-46A4-BCF1-1FFE959BCB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4B64-058E-4AE6-BF2B-E4745DF97C42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548E-E72C-46A4-BCF1-1FFE959BCB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4B64-058E-4AE6-BF2B-E4745DF97C42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548E-E72C-46A4-BCF1-1FFE959BCB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44B64-058E-4AE6-BF2B-E4745DF97C42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0548E-E72C-46A4-BCF1-1FFE959BCB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17%20&#38590;&#24536;&#30340;&#27900;&#27700;&#33410;&#65288;&#26391;&#35835;&#65289;.wmv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&#26377;&#19968;&#20010;&#32654;&#20029;&#30340;&#22320;&#26041;.wav" TargetMode="Externa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17%20&#38590;&#24536;&#30340;&#27900;&#27700;&#33410;&#65288;&#31508;&#39034;&#65289;.wmv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25047" y="836363"/>
            <a:ext cx="6768750" cy="579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31931" y="836362"/>
            <a:ext cx="6894208" cy="5825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09022" y="567189"/>
            <a:ext cx="7200800" cy="6066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69950" y="385234"/>
            <a:ext cx="5224462" cy="68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图上的人在干什么？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960438" y="2817284"/>
            <a:ext cx="157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9600" b="1">
                <a:solidFill>
                  <a:srgbClr val="0000FF"/>
                </a:solidFill>
                <a:latin typeface="Arial" panose="020B0604020202020204" pitchFamily="34" charset="0"/>
              </a:rPr>
              <a:t>龙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827089" y="1701800"/>
            <a:ext cx="1778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buFontTx/>
              <a:buNone/>
              <a:defRPr/>
            </a:pPr>
            <a:r>
              <a:rPr lang="en-US" altLang="zh-CN" sz="5400" b="1" dirty="0" err="1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lónɡ</a:t>
            </a:r>
            <a:endParaRPr lang="zh-CN" altLang="en-US" sz="5400" b="1" dirty="0">
              <a:solidFill>
                <a:srgbClr val="FF0000"/>
              </a:solidFill>
              <a:latin typeface="+mn-ea"/>
              <a:ea typeface="+mn-ea"/>
              <a:sym typeface="+mn-ea"/>
            </a:endParaRP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35238" y="1892302"/>
            <a:ext cx="2852738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5521325" y="2817284"/>
            <a:ext cx="157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9600" b="1">
                <a:solidFill>
                  <a:srgbClr val="0000FF"/>
                </a:solidFill>
                <a:latin typeface="Arial" panose="020B0604020202020204" pitchFamily="34" charset="0"/>
              </a:rPr>
              <a:t>驶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5387975" y="1701801"/>
            <a:ext cx="177958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buFontTx/>
              <a:buNone/>
              <a:defRPr/>
            </a:pPr>
            <a:r>
              <a:rPr lang="en-US" altLang="zh-CN" sz="5400" b="1" dirty="0" err="1">
                <a:solidFill>
                  <a:srgbClr val="FF0000"/>
                </a:solidFill>
                <a:latin typeface="+mn-ea"/>
                <a:sym typeface="+mn-ea"/>
              </a:rPr>
              <a:t>shǐ</a:t>
            </a:r>
            <a:endParaRPr lang="zh-CN" altLang="en-US" sz="5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94527" y="1864785"/>
            <a:ext cx="2024062" cy="294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879476" y="2817284"/>
            <a:ext cx="157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9600" b="1">
                <a:solidFill>
                  <a:srgbClr val="0000FF"/>
                </a:solidFill>
                <a:latin typeface="Arial" panose="020B0604020202020204" pitchFamily="34" charset="0"/>
              </a:rPr>
              <a:t>容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827089" y="1701800"/>
            <a:ext cx="161766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buFontTx/>
              <a:buNone/>
              <a:defRPr/>
            </a:pPr>
            <a:r>
              <a:rPr lang="en-US" altLang="zh-CN" sz="5400" b="1" dirty="0" err="1">
                <a:solidFill>
                  <a:srgbClr val="FF0000"/>
                </a:solidFill>
                <a:latin typeface="+mn-ea"/>
                <a:sym typeface="+mn-ea"/>
              </a:rPr>
              <a:t>rónɡ</a:t>
            </a:r>
            <a:endParaRPr lang="zh-CN" altLang="en-US" sz="5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6664" y="1748369"/>
            <a:ext cx="2232025" cy="297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4957764" y="3007785"/>
            <a:ext cx="157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9600" b="1">
                <a:solidFill>
                  <a:srgbClr val="0000FF"/>
                </a:solidFill>
                <a:latin typeface="Arial" panose="020B0604020202020204" pitchFamily="34" charset="0"/>
              </a:rPr>
              <a:t>踩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979989" y="1892301"/>
            <a:ext cx="146843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buFontTx/>
              <a:buNone/>
              <a:defRPr/>
            </a:pPr>
            <a:r>
              <a:rPr lang="en-US" altLang="zh-CN" sz="5400" b="1" dirty="0" err="1">
                <a:solidFill>
                  <a:srgbClr val="FF0000"/>
                </a:solidFill>
                <a:latin typeface="+mn-ea"/>
                <a:sym typeface="+mn-ea"/>
              </a:rPr>
              <a:t>cǎi</a:t>
            </a:r>
            <a:endParaRPr lang="zh-CN" altLang="en-US" sz="5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48426" y="1960034"/>
            <a:ext cx="2355851" cy="314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193802" y="2527300"/>
            <a:ext cx="157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9600" b="1">
                <a:solidFill>
                  <a:srgbClr val="0000FF"/>
                </a:solidFill>
                <a:latin typeface="Arial" panose="020B0604020202020204" pitchFamily="34" charset="0"/>
              </a:rPr>
              <a:t>铺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971551" y="1411819"/>
            <a:ext cx="195580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buFontTx/>
              <a:buNone/>
              <a:defRPr/>
            </a:pPr>
            <a:r>
              <a:rPr lang="en-US" altLang="zh-CN" sz="5400" b="1" dirty="0" err="1">
                <a:solidFill>
                  <a:srgbClr val="FF0000"/>
                </a:solidFill>
                <a:latin typeface="+mn-ea"/>
                <a:sym typeface="+mn-ea"/>
              </a:rPr>
              <a:t>pū</a:t>
            </a:r>
            <a:endParaRPr lang="zh-CN" altLang="en-US" sz="5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86116" y="836086"/>
            <a:ext cx="3616325" cy="489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963613" y="2650067"/>
            <a:ext cx="157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9600" b="1">
                <a:solidFill>
                  <a:srgbClr val="0000FF"/>
                </a:solidFill>
                <a:latin typeface="Arial" panose="020B0604020202020204" pitchFamily="34" charset="0"/>
              </a:rPr>
              <a:t>盛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741364" y="1534585"/>
            <a:ext cx="195738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buFontTx/>
              <a:buNone/>
              <a:defRPr/>
            </a:pPr>
            <a:r>
              <a:rPr lang="en-US" altLang="zh-CN" sz="5400" b="1" dirty="0" err="1">
                <a:solidFill>
                  <a:srgbClr val="FF0000"/>
                </a:solidFill>
                <a:latin typeface="+mn-ea"/>
                <a:sym typeface="+mn-ea"/>
              </a:rPr>
              <a:t>chénɡ</a:t>
            </a:r>
            <a:endParaRPr lang="zh-CN" altLang="en-US" sz="5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2689226" y="2624667"/>
            <a:ext cx="157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9600" b="1">
                <a:solidFill>
                  <a:srgbClr val="0000FF"/>
                </a:solidFill>
                <a:latin typeface="Arial" panose="020B0604020202020204" pitchFamily="34" charset="0"/>
              </a:rPr>
              <a:t>碗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555876" y="1509185"/>
            <a:ext cx="1778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buFontTx/>
              <a:buNone/>
              <a:defRPr/>
            </a:pPr>
            <a:r>
              <a:rPr lang="en-US" altLang="zh-CN" sz="5400" b="1" dirty="0" err="1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wǎn</a:t>
            </a:r>
            <a:endParaRPr lang="zh-CN" altLang="en-US" sz="5400" b="1" dirty="0">
              <a:solidFill>
                <a:srgbClr val="FF0000"/>
              </a:solidFill>
              <a:latin typeface="+mn-ea"/>
              <a:ea typeface="+mn-ea"/>
              <a:sym typeface="+mn-ea"/>
            </a:endParaRPr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13266" y="1509184"/>
            <a:ext cx="3298825" cy="337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108076" y="2819400"/>
            <a:ext cx="157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9600" b="1">
                <a:solidFill>
                  <a:srgbClr val="0000FF"/>
                </a:solidFill>
                <a:latin typeface="Arial" panose="020B0604020202020204" pitchFamily="34" charset="0"/>
              </a:rPr>
              <a:t>祝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900115" y="1701801"/>
            <a:ext cx="1778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buFontTx/>
              <a:buNone/>
              <a:defRPr/>
            </a:pPr>
            <a:r>
              <a:rPr lang="en-US" altLang="zh-CN" sz="5400" b="1" dirty="0" err="1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zhù</a:t>
            </a:r>
            <a:endParaRPr lang="zh-CN" altLang="en-US" sz="5400" b="1" dirty="0">
              <a:solidFill>
                <a:srgbClr val="FF0000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606676" y="2817284"/>
            <a:ext cx="157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9600" b="1">
                <a:solidFill>
                  <a:srgbClr val="0000FF"/>
                </a:solidFill>
                <a:latin typeface="Arial" panose="020B0604020202020204" pitchFamily="34" charset="0"/>
              </a:rPr>
              <a:t>福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2627316" y="1701801"/>
            <a:ext cx="14700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buFontTx/>
              <a:buNone/>
              <a:defRPr/>
            </a:pPr>
            <a:r>
              <a:rPr lang="en-US" altLang="zh-CN" sz="5400" b="1" dirty="0" err="1">
                <a:solidFill>
                  <a:srgbClr val="FF0000"/>
                </a:solidFill>
                <a:latin typeface="+mn-ea"/>
                <a:sym typeface="+mn-ea"/>
              </a:rPr>
              <a:t>fú</a:t>
            </a:r>
            <a:endParaRPr lang="en-US" altLang="zh-CN" sz="5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1" y="1316569"/>
            <a:ext cx="2822574" cy="376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1049340" y="2717800"/>
            <a:ext cx="157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9600" b="1">
                <a:solidFill>
                  <a:srgbClr val="0000FF"/>
                </a:solidFill>
                <a:latin typeface="Arial" panose="020B0604020202020204" pitchFamily="34" charset="0"/>
              </a:rPr>
              <a:t>健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771526" y="1602319"/>
            <a:ext cx="195580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buFontTx/>
              <a:buNone/>
              <a:defRPr/>
            </a:pPr>
            <a:r>
              <a:rPr lang="en-US" altLang="zh-CN" sz="5400" b="1" dirty="0" err="1">
                <a:solidFill>
                  <a:srgbClr val="FF0000"/>
                </a:solidFill>
                <a:latin typeface="+mn-ea"/>
                <a:sym typeface="+mn-ea"/>
              </a:rPr>
              <a:t>jiàn</a:t>
            </a:r>
            <a:endParaRPr lang="zh-CN" altLang="en-US" sz="5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2760664" y="2719917"/>
            <a:ext cx="157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9600" b="1">
                <a:solidFill>
                  <a:srgbClr val="0000FF"/>
                </a:solidFill>
                <a:latin typeface="Arial" panose="020B0604020202020204" pitchFamily="34" charset="0"/>
              </a:rPr>
              <a:t>康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627314" y="1604433"/>
            <a:ext cx="177958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buFontTx/>
              <a:buNone/>
              <a:defRPr/>
            </a:pPr>
            <a:r>
              <a:rPr lang="en-US" altLang="zh-CN" sz="5400" b="1" dirty="0" err="1">
                <a:solidFill>
                  <a:srgbClr val="FF0000"/>
                </a:solidFill>
                <a:latin typeface="+mn-ea"/>
                <a:sym typeface="+mn-ea"/>
              </a:rPr>
              <a:t>kānɡ</a:t>
            </a:r>
            <a:endParaRPr lang="zh-CN" altLang="en-US" sz="5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564218"/>
            <a:ext cx="3048000" cy="356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1433514" y="2719917"/>
            <a:ext cx="157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9600" b="1">
                <a:solidFill>
                  <a:srgbClr val="0000FF"/>
                </a:solidFill>
                <a:latin typeface="Arial" panose="020B0604020202020204" pitchFamily="34" charset="0"/>
              </a:rPr>
              <a:t>寿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211265" y="1604435"/>
            <a:ext cx="195738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buFontTx/>
              <a:buNone/>
              <a:defRPr/>
            </a:pPr>
            <a:r>
              <a:rPr lang="en-US" altLang="zh-CN" sz="5400" b="1" dirty="0" err="1">
                <a:solidFill>
                  <a:srgbClr val="FF0000"/>
                </a:solidFill>
                <a:latin typeface="+mn-ea"/>
                <a:sym typeface="+mn-ea"/>
              </a:rPr>
              <a:t>shòu</a:t>
            </a:r>
            <a:endParaRPr lang="zh-CN" altLang="en-US" sz="5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376" y="933451"/>
            <a:ext cx="3625851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图片 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4090" y="4457702"/>
            <a:ext cx="2409826" cy="211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1" name="Picture 2" descr="shu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1413" y="97367"/>
            <a:ext cx="6524626" cy="669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3"/>
          <p:cNvGrpSpPr/>
          <p:nvPr/>
        </p:nvGrpSpPr>
        <p:grpSpPr bwMode="auto">
          <a:xfrm>
            <a:off x="3448054" y="1763184"/>
            <a:ext cx="815976" cy="999067"/>
            <a:chOff x="3738563" y="1498600"/>
            <a:chExt cx="815975" cy="749300"/>
          </a:xfrm>
        </p:grpSpPr>
        <p:pic>
          <p:nvPicPr>
            <p:cNvPr id="150583" name="Picture 4" descr="taozi01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738563" y="1501768"/>
              <a:ext cx="815975" cy="746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84" name="Text Box 5"/>
            <p:cNvSpPr txBox="1">
              <a:spLocks noChangeArrowheads="1"/>
            </p:cNvSpPr>
            <p:nvPr/>
          </p:nvSpPr>
          <p:spPr bwMode="auto">
            <a:xfrm>
              <a:off x="3801921" y="1498600"/>
              <a:ext cx="699229" cy="530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000" b="1">
                  <a:latin typeface="楷体" panose="02010609060101010101" pitchFamily="49" charset="-122"/>
                  <a:ea typeface="楷体" panose="02010609060101010101" pitchFamily="49" charset="-122"/>
                </a:rPr>
                <a:t>盛</a:t>
              </a:r>
            </a:p>
          </p:txBody>
        </p:sp>
      </p:grpSp>
      <p:grpSp>
        <p:nvGrpSpPr>
          <p:cNvPr id="4" name="组合 36"/>
          <p:cNvGrpSpPr/>
          <p:nvPr/>
        </p:nvGrpSpPr>
        <p:grpSpPr bwMode="auto">
          <a:xfrm>
            <a:off x="1524000" y="690034"/>
            <a:ext cx="898524" cy="1094317"/>
            <a:chOff x="465655" y="473788"/>
            <a:chExt cx="898525" cy="820737"/>
          </a:xfrm>
        </p:grpSpPr>
        <p:pic>
          <p:nvPicPr>
            <p:cNvPr id="150581" name="Picture 7" descr="taozi01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65655" y="473788"/>
              <a:ext cx="898525" cy="82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82" name="Text Box 8"/>
            <p:cNvSpPr txBox="1">
              <a:spLocks noChangeArrowheads="1"/>
            </p:cNvSpPr>
            <p:nvPr/>
          </p:nvSpPr>
          <p:spPr bwMode="auto">
            <a:xfrm>
              <a:off x="571252" y="530828"/>
              <a:ext cx="699231" cy="530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000" b="1">
                  <a:latin typeface="楷体" panose="02010609060101010101" pitchFamily="49" charset="-122"/>
                  <a:ea typeface="楷体" panose="02010609060101010101" pitchFamily="49" charset="-122"/>
                </a:rPr>
                <a:t>泼</a:t>
              </a:r>
            </a:p>
          </p:txBody>
        </p:sp>
      </p:grpSp>
      <p:grpSp>
        <p:nvGrpSpPr>
          <p:cNvPr id="5" name="组合 39"/>
          <p:cNvGrpSpPr/>
          <p:nvPr/>
        </p:nvGrpSpPr>
        <p:grpSpPr bwMode="auto">
          <a:xfrm>
            <a:off x="5441952" y="1403351"/>
            <a:ext cx="895350" cy="1030816"/>
            <a:chOff x="5441950" y="1074738"/>
            <a:chExt cx="895350" cy="773112"/>
          </a:xfrm>
        </p:grpSpPr>
        <p:pic>
          <p:nvPicPr>
            <p:cNvPr id="150579" name="Picture 19" descr="taozi0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rot="214763">
              <a:off x="5441950" y="1074738"/>
              <a:ext cx="895350" cy="773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80" name="Text Box 20"/>
            <p:cNvSpPr txBox="1">
              <a:spLocks noChangeArrowheads="1"/>
            </p:cNvSpPr>
            <p:nvPr/>
          </p:nvSpPr>
          <p:spPr bwMode="auto">
            <a:xfrm rot="214763">
              <a:off x="5591005" y="1180773"/>
              <a:ext cx="699230" cy="53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000" b="1">
                  <a:latin typeface="楷体" panose="02010609060101010101" pitchFamily="49" charset="-122"/>
                  <a:ea typeface="楷体" panose="02010609060101010101" pitchFamily="49" charset="-122"/>
                </a:rPr>
                <a:t>祝</a:t>
              </a:r>
            </a:p>
          </p:txBody>
        </p:sp>
      </p:grpSp>
      <p:grpSp>
        <p:nvGrpSpPr>
          <p:cNvPr id="6" name="组合 43"/>
          <p:cNvGrpSpPr/>
          <p:nvPr/>
        </p:nvGrpSpPr>
        <p:grpSpPr bwMode="auto">
          <a:xfrm>
            <a:off x="4699005" y="493186"/>
            <a:ext cx="815976" cy="994833"/>
            <a:chOff x="4699000" y="442913"/>
            <a:chExt cx="815975" cy="746125"/>
          </a:xfrm>
        </p:grpSpPr>
        <p:pic>
          <p:nvPicPr>
            <p:cNvPr id="150577" name="Picture 22" descr="taozi01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699000" y="442913"/>
              <a:ext cx="815975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78" name="Text Box 23"/>
            <p:cNvSpPr txBox="1">
              <a:spLocks noChangeArrowheads="1"/>
            </p:cNvSpPr>
            <p:nvPr/>
          </p:nvSpPr>
          <p:spPr bwMode="auto">
            <a:xfrm>
              <a:off x="4763606" y="446069"/>
              <a:ext cx="699229" cy="53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000" b="1">
                  <a:latin typeface="楷体" panose="02010609060101010101" pitchFamily="49" charset="-122"/>
                  <a:ea typeface="楷体" panose="02010609060101010101" pitchFamily="49" charset="-122"/>
                </a:rPr>
                <a:t>龙</a:t>
              </a:r>
            </a:p>
          </p:txBody>
        </p:sp>
      </p:grpSp>
      <p:grpSp>
        <p:nvGrpSpPr>
          <p:cNvPr id="7" name="组合 47"/>
          <p:cNvGrpSpPr/>
          <p:nvPr/>
        </p:nvGrpSpPr>
        <p:grpSpPr bwMode="auto">
          <a:xfrm>
            <a:off x="1431925" y="2631019"/>
            <a:ext cx="898524" cy="1094316"/>
            <a:chOff x="1431202" y="1995686"/>
            <a:chExt cx="898525" cy="820738"/>
          </a:xfrm>
        </p:grpSpPr>
        <p:pic>
          <p:nvPicPr>
            <p:cNvPr id="150575" name="Picture 7" descr="taozi01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431202" y="1995686"/>
              <a:ext cx="898525" cy="820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76" name="Text Box 8"/>
            <p:cNvSpPr txBox="1">
              <a:spLocks noChangeArrowheads="1"/>
            </p:cNvSpPr>
            <p:nvPr/>
          </p:nvSpPr>
          <p:spPr bwMode="auto">
            <a:xfrm>
              <a:off x="1529355" y="2093791"/>
              <a:ext cx="699231" cy="53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000" b="1">
                  <a:latin typeface="楷体" panose="02010609060101010101" pitchFamily="49" charset="-122"/>
                  <a:ea typeface="楷体" panose="02010609060101010101" pitchFamily="49" charset="-122"/>
                </a:rPr>
                <a:t>踩</a:t>
              </a:r>
            </a:p>
          </p:txBody>
        </p:sp>
      </p:grpSp>
      <p:grpSp>
        <p:nvGrpSpPr>
          <p:cNvPr id="8" name="组合 50"/>
          <p:cNvGrpSpPr/>
          <p:nvPr/>
        </p:nvGrpSpPr>
        <p:grpSpPr bwMode="auto">
          <a:xfrm>
            <a:off x="2462212" y="2146300"/>
            <a:ext cx="898524" cy="1094317"/>
            <a:chOff x="2855637" y="1762897"/>
            <a:chExt cx="898525" cy="820738"/>
          </a:xfrm>
        </p:grpSpPr>
        <p:pic>
          <p:nvPicPr>
            <p:cNvPr id="150573" name="Picture 7" descr="taozi01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855637" y="1762897"/>
              <a:ext cx="898525" cy="820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74" name="Text Box 8"/>
            <p:cNvSpPr txBox="1">
              <a:spLocks noChangeArrowheads="1"/>
            </p:cNvSpPr>
            <p:nvPr/>
          </p:nvSpPr>
          <p:spPr bwMode="auto">
            <a:xfrm>
              <a:off x="2961234" y="1819937"/>
              <a:ext cx="699231" cy="53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000" b="1">
                  <a:latin typeface="楷体" panose="02010609060101010101" pitchFamily="49" charset="-122"/>
                  <a:ea typeface="楷体" panose="02010609060101010101" pitchFamily="49" charset="-122"/>
                </a:rPr>
                <a:t>铺</a:t>
              </a:r>
            </a:p>
          </p:txBody>
        </p:sp>
      </p:grpSp>
      <p:grpSp>
        <p:nvGrpSpPr>
          <p:cNvPr id="9" name="组合 53"/>
          <p:cNvGrpSpPr/>
          <p:nvPr/>
        </p:nvGrpSpPr>
        <p:grpSpPr bwMode="auto">
          <a:xfrm>
            <a:off x="2682878" y="859367"/>
            <a:ext cx="815976" cy="999067"/>
            <a:chOff x="2682875" y="666750"/>
            <a:chExt cx="815975" cy="749300"/>
          </a:xfrm>
        </p:grpSpPr>
        <p:pic>
          <p:nvPicPr>
            <p:cNvPr id="150571" name="Picture 4" descr="taozi01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682875" y="669918"/>
              <a:ext cx="815975" cy="746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72" name="Text Box 5"/>
            <p:cNvSpPr txBox="1">
              <a:spLocks noChangeArrowheads="1"/>
            </p:cNvSpPr>
            <p:nvPr/>
          </p:nvSpPr>
          <p:spPr bwMode="auto">
            <a:xfrm>
              <a:off x="2746233" y="666750"/>
              <a:ext cx="699229" cy="530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000" b="1">
                  <a:latin typeface="楷体" panose="02010609060101010101" pitchFamily="49" charset="-122"/>
                  <a:ea typeface="楷体" panose="02010609060101010101" pitchFamily="49" charset="-122"/>
                </a:rPr>
                <a:t>度</a:t>
              </a:r>
            </a:p>
          </p:txBody>
        </p:sp>
      </p:grpSp>
      <p:grpSp>
        <p:nvGrpSpPr>
          <p:cNvPr id="10" name="组合 56"/>
          <p:cNvGrpSpPr/>
          <p:nvPr/>
        </p:nvGrpSpPr>
        <p:grpSpPr bwMode="auto">
          <a:xfrm>
            <a:off x="3654429" y="590553"/>
            <a:ext cx="815976" cy="994833"/>
            <a:chOff x="3735388" y="523875"/>
            <a:chExt cx="815975" cy="746125"/>
          </a:xfrm>
        </p:grpSpPr>
        <p:pic>
          <p:nvPicPr>
            <p:cNvPr id="150569" name="Picture 22" descr="taozi01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735388" y="523875"/>
              <a:ext cx="815975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70" name="Text Box 23"/>
            <p:cNvSpPr txBox="1">
              <a:spLocks noChangeArrowheads="1"/>
            </p:cNvSpPr>
            <p:nvPr/>
          </p:nvSpPr>
          <p:spPr bwMode="auto">
            <a:xfrm>
              <a:off x="3799994" y="527031"/>
              <a:ext cx="699229" cy="53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000" b="1">
                  <a:latin typeface="楷体" panose="02010609060101010101" pitchFamily="49" charset="-122"/>
                  <a:ea typeface="楷体" panose="02010609060101010101" pitchFamily="49" charset="-122"/>
                </a:rPr>
                <a:t>敲</a:t>
              </a:r>
            </a:p>
          </p:txBody>
        </p:sp>
      </p:grpSp>
      <p:grpSp>
        <p:nvGrpSpPr>
          <p:cNvPr id="11" name="组合 60"/>
          <p:cNvGrpSpPr/>
          <p:nvPr/>
        </p:nvGrpSpPr>
        <p:grpSpPr bwMode="auto">
          <a:xfrm>
            <a:off x="6389691" y="1367369"/>
            <a:ext cx="895350" cy="1030817"/>
            <a:chOff x="6389688" y="1047750"/>
            <a:chExt cx="895350" cy="773113"/>
          </a:xfrm>
        </p:grpSpPr>
        <p:pic>
          <p:nvPicPr>
            <p:cNvPr id="150567" name="Picture 19" descr="taozi0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rot="214763">
              <a:off x="6389688" y="1047750"/>
              <a:ext cx="895350" cy="773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68" name="Text Box 20"/>
            <p:cNvSpPr txBox="1">
              <a:spLocks noChangeArrowheads="1"/>
            </p:cNvSpPr>
            <p:nvPr/>
          </p:nvSpPr>
          <p:spPr bwMode="auto">
            <a:xfrm rot="214763">
              <a:off x="6538743" y="1153785"/>
              <a:ext cx="699230" cy="53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000" b="1">
                  <a:latin typeface="楷体" panose="02010609060101010101" pitchFamily="49" charset="-122"/>
                  <a:ea typeface="楷体" panose="02010609060101010101" pitchFamily="49" charset="-122"/>
                </a:rPr>
                <a:t>福</a:t>
              </a:r>
            </a:p>
          </p:txBody>
        </p:sp>
      </p:grpSp>
      <p:grpSp>
        <p:nvGrpSpPr>
          <p:cNvPr id="12" name="组合 64"/>
          <p:cNvGrpSpPr/>
          <p:nvPr/>
        </p:nvGrpSpPr>
        <p:grpSpPr bwMode="auto">
          <a:xfrm>
            <a:off x="1804992" y="1733551"/>
            <a:ext cx="815976" cy="999067"/>
            <a:chOff x="2186491" y="1307454"/>
            <a:chExt cx="815975" cy="749300"/>
          </a:xfrm>
        </p:grpSpPr>
        <p:pic>
          <p:nvPicPr>
            <p:cNvPr id="150565" name="Picture 4" descr="taozi01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186491" y="1310622"/>
              <a:ext cx="815975" cy="746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66" name="Text Box 5"/>
            <p:cNvSpPr txBox="1">
              <a:spLocks noChangeArrowheads="1"/>
            </p:cNvSpPr>
            <p:nvPr/>
          </p:nvSpPr>
          <p:spPr bwMode="auto">
            <a:xfrm>
              <a:off x="2249849" y="1307454"/>
              <a:ext cx="699229" cy="530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000" b="1">
                  <a:latin typeface="楷体" panose="02010609060101010101" pitchFamily="49" charset="-122"/>
                  <a:ea typeface="楷体" panose="02010609060101010101" pitchFamily="49" charset="-122"/>
                </a:rPr>
                <a:t>容</a:t>
              </a:r>
            </a:p>
          </p:txBody>
        </p:sp>
      </p:grpSp>
      <p:grpSp>
        <p:nvGrpSpPr>
          <p:cNvPr id="13" name="组合 67"/>
          <p:cNvGrpSpPr/>
          <p:nvPr/>
        </p:nvGrpSpPr>
        <p:grpSpPr bwMode="auto">
          <a:xfrm>
            <a:off x="2230438" y="3242734"/>
            <a:ext cx="898524" cy="1094317"/>
            <a:chOff x="2229977" y="2454560"/>
            <a:chExt cx="898525" cy="820738"/>
          </a:xfrm>
        </p:grpSpPr>
        <p:pic>
          <p:nvPicPr>
            <p:cNvPr id="150563" name="Picture 7" descr="taozi01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229977" y="2454560"/>
              <a:ext cx="898525" cy="820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64" name="Text Box 8"/>
            <p:cNvSpPr txBox="1">
              <a:spLocks noChangeArrowheads="1"/>
            </p:cNvSpPr>
            <p:nvPr/>
          </p:nvSpPr>
          <p:spPr bwMode="auto">
            <a:xfrm>
              <a:off x="2335574" y="2511600"/>
              <a:ext cx="699231" cy="53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000" b="1">
                  <a:latin typeface="楷体" panose="02010609060101010101" pitchFamily="49" charset="-122"/>
                  <a:ea typeface="楷体" panose="02010609060101010101" pitchFamily="49" charset="-122"/>
                </a:rPr>
                <a:t>健</a:t>
              </a:r>
            </a:p>
          </p:txBody>
        </p:sp>
      </p:grpSp>
      <p:grpSp>
        <p:nvGrpSpPr>
          <p:cNvPr id="14" name="组合 70"/>
          <p:cNvGrpSpPr/>
          <p:nvPr/>
        </p:nvGrpSpPr>
        <p:grpSpPr bwMode="auto">
          <a:xfrm>
            <a:off x="5530855" y="391585"/>
            <a:ext cx="815976" cy="994833"/>
            <a:chOff x="5531368" y="316485"/>
            <a:chExt cx="815975" cy="746125"/>
          </a:xfrm>
        </p:grpSpPr>
        <p:pic>
          <p:nvPicPr>
            <p:cNvPr id="150561" name="Picture 22" descr="taozi01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531368" y="316485"/>
              <a:ext cx="815975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62" name="Text Box 23"/>
            <p:cNvSpPr txBox="1">
              <a:spLocks noChangeArrowheads="1"/>
            </p:cNvSpPr>
            <p:nvPr/>
          </p:nvSpPr>
          <p:spPr bwMode="auto">
            <a:xfrm>
              <a:off x="5595974" y="319641"/>
              <a:ext cx="699229" cy="53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000" b="1">
                  <a:latin typeface="楷体" panose="02010609060101010101" pitchFamily="49" charset="-122"/>
                  <a:ea typeface="楷体" panose="02010609060101010101" pitchFamily="49" charset="-122"/>
                </a:rPr>
                <a:t>驶</a:t>
              </a:r>
            </a:p>
          </p:txBody>
        </p:sp>
      </p:grpSp>
      <p:pic>
        <p:nvPicPr>
          <p:cNvPr id="150544" name="Picture 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2341" y="4102100"/>
            <a:ext cx="1863724" cy="242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87973" y="456035"/>
            <a:ext cx="949038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600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sym typeface="+mn-ea"/>
              </a:rPr>
              <a:t>小猴子摘桃子</a:t>
            </a:r>
          </a:p>
        </p:txBody>
      </p:sp>
      <p:grpSp>
        <p:nvGrpSpPr>
          <p:cNvPr id="15" name="组合 41"/>
          <p:cNvGrpSpPr/>
          <p:nvPr/>
        </p:nvGrpSpPr>
        <p:grpSpPr bwMode="auto">
          <a:xfrm>
            <a:off x="4584700" y="1638300"/>
            <a:ext cx="898524" cy="1094317"/>
            <a:chOff x="465655" y="473788"/>
            <a:chExt cx="898525" cy="820737"/>
          </a:xfrm>
        </p:grpSpPr>
        <p:pic>
          <p:nvPicPr>
            <p:cNvPr id="150559" name="Picture 7" descr="taozi01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65655" y="473788"/>
              <a:ext cx="898525" cy="82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60" name="Text Box 8"/>
            <p:cNvSpPr txBox="1">
              <a:spLocks noChangeArrowheads="1"/>
            </p:cNvSpPr>
            <p:nvPr/>
          </p:nvSpPr>
          <p:spPr bwMode="auto">
            <a:xfrm>
              <a:off x="571252" y="530828"/>
              <a:ext cx="699231" cy="530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000" b="1">
                  <a:latin typeface="楷体" panose="02010609060101010101" pitchFamily="49" charset="-122"/>
                  <a:ea typeface="楷体" panose="02010609060101010101" pitchFamily="49" charset="-122"/>
                </a:rPr>
                <a:t>碗</a:t>
              </a:r>
            </a:p>
          </p:txBody>
        </p:sp>
      </p:grpSp>
      <p:grpSp>
        <p:nvGrpSpPr>
          <p:cNvPr id="16" name="组合 46"/>
          <p:cNvGrpSpPr/>
          <p:nvPr/>
        </p:nvGrpSpPr>
        <p:grpSpPr bwMode="auto">
          <a:xfrm>
            <a:off x="3325813" y="3086100"/>
            <a:ext cx="898524" cy="1094317"/>
            <a:chOff x="465655" y="473788"/>
            <a:chExt cx="898525" cy="820737"/>
          </a:xfrm>
        </p:grpSpPr>
        <p:pic>
          <p:nvPicPr>
            <p:cNvPr id="150557" name="Picture 7" descr="taozi01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65655" y="473788"/>
              <a:ext cx="898525" cy="82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58" name="Text Box 8"/>
            <p:cNvSpPr txBox="1">
              <a:spLocks noChangeArrowheads="1"/>
            </p:cNvSpPr>
            <p:nvPr/>
          </p:nvSpPr>
          <p:spPr bwMode="auto">
            <a:xfrm>
              <a:off x="571252" y="530828"/>
              <a:ext cx="699231" cy="530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000" b="1">
                  <a:latin typeface="楷体" panose="02010609060101010101" pitchFamily="49" charset="-122"/>
                  <a:ea typeface="楷体" panose="02010609060101010101" pitchFamily="49" charset="-122"/>
                </a:rPr>
                <a:t>康</a:t>
              </a:r>
            </a:p>
          </p:txBody>
        </p:sp>
      </p:grpSp>
      <p:grpSp>
        <p:nvGrpSpPr>
          <p:cNvPr id="17" name="组合 52"/>
          <p:cNvGrpSpPr/>
          <p:nvPr/>
        </p:nvGrpSpPr>
        <p:grpSpPr bwMode="auto">
          <a:xfrm>
            <a:off x="4205289" y="2707219"/>
            <a:ext cx="898524" cy="1094316"/>
            <a:chOff x="465655" y="473788"/>
            <a:chExt cx="898525" cy="820737"/>
          </a:xfrm>
        </p:grpSpPr>
        <p:pic>
          <p:nvPicPr>
            <p:cNvPr id="150555" name="Picture 7" descr="taozi01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65655" y="473788"/>
              <a:ext cx="898525" cy="82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56" name="Text Box 8"/>
            <p:cNvSpPr txBox="1">
              <a:spLocks noChangeArrowheads="1"/>
            </p:cNvSpPr>
            <p:nvPr/>
          </p:nvSpPr>
          <p:spPr bwMode="auto">
            <a:xfrm>
              <a:off x="571252" y="530828"/>
              <a:ext cx="699231" cy="53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000" b="1">
                  <a:latin typeface="楷体" panose="02010609060101010101" pitchFamily="49" charset="-122"/>
                  <a:ea typeface="楷体" panose="02010609060101010101" pitchFamily="49" charset="-122"/>
                </a:rPr>
                <a:t>寿</a:t>
              </a:r>
            </a:p>
          </p:txBody>
        </p:sp>
      </p:grpSp>
      <p:grpSp>
        <p:nvGrpSpPr>
          <p:cNvPr id="18" name="组合 51"/>
          <p:cNvGrpSpPr/>
          <p:nvPr/>
        </p:nvGrpSpPr>
        <p:grpSpPr bwMode="auto">
          <a:xfrm>
            <a:off x="6340478" y="391584"/>
            <a:ext cx="833439" cy="1092200"/>
            <a:chOff x="6389688" y="1047750"/>
            <a:chExt cx="895350" cy="773113"/>
          </a:xfrm>
        </p:grpSpPr>
        <p:pic>
          <p:nvPicPr>
            <p:cNvPr id="150553" name="Picture 19" descr="taozi01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 rot="214763">
              <a:off x="6389688" y="1047750"/>
              <a:ext cx="895350" cy="773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54" name="Text Box 20"/>
            <p:cNvSpPr txBox="1">
              <a:spLocks noChangeArrowheads="1"/>
            </p:cNvSpPr>
            <p:nvPr/>
          </p:nvSpPr>
          <p:spPr bwMode="auto">
            <a:xfrm rot="214763">
              <a:off x="6512773" y="1168704"/>
              <a:ext cx="751171" cy="501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000" b="1">
                  <a:latin typeface="楷体" panose="02010609060101010101" pitchFamily="49" charset="-122"/>
                  <a:ea typeface="楷体" panose="02010609060101010101" pitchFamily="49" charset="-122"/>
                </a:rPr>
                <a:t>民</a:t>
              </a:r>
            </a:p>
          </p:txBody>
        </p:sp>
      </p:grpSp>
      <p:grpSp>
        <p:nvGrpSpPr>
          <p:cNvPr id="19" name="组合 57"/>
          <p:cNvGrpSpPr/>
          <p:nvPr/>
        </p:nvGrpSpPr>
        <p:grpSpPr bwMode="auto">
          <a:xfrm>
            <a:off x="5889628" y="2201334"/>
            <a:ext cx="833439" cy="1094317"/>
            <a:chOff x="6389688" y="1047750"/>
            <a:chExt cx="895350" cy="773113"/>
          </a:xfrm>
        </p:grpSpPr>
        <p:pic>
          <p:nvPicPr>
            <p:cNvPr id="150551" name="Picture 19" descr="taozi01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 rot="214763">
              <a:off x="6389688" y="1047750"/>
              <a:ext cx="895350" cy="773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52" name="Text Box 20"/>
            <p:cNvSpPr txBox="1">
              <a:spLocks noChangeArrowheads="1"/>
            </p:cNvSpPr>
            <p:nvPr/>
          </p:nvSpPr>
          <p:spPr bwMode="auto">
            <a:xfrm rot="214763">
              <a:off x="6512773" y="1169188"/>
              <a:ext cx="751171" cy="500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000" b="1">
                  <a:latin typeface="楷体" panose="02010609060101010101" pitchFamily="49" charset="-122"/>
                  <a:ea typeface="楷体" panose="02010609060101010101" pitchFamily="49" charset="-122"/>
                </a:rPr>
                <a:t>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08642E-6 L 0.44236 0.518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00" y="2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43594 0.3148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00" y="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8.64198E-7 L 0.33489 0.194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0" y="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71605E-6 L 0.42379 0.3589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00" y="1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0.35903 0.334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34254 0.5487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0" y="2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71605E-6 L 0.16806 0.5774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0" y="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7284E-6 L 0.24219 0.3925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1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97531E-6 L 0.10521 0.5654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0" y="2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6.17284E-7 L 0.00382 0.4259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2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6.17284E-7 L 0.06302 0.617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3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71605E-6 L -0.05625 0.4635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2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09184 0.4333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2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0.20208 0.2441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0" y="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71605E-6 L 0.20208 0.2441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0" y="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71605E-6 L -0.05625 0.4635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2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71605E-6 L -0.05625 0.4635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2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图片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1" y="452967"/>
            <a:ext cx="6408738" cy="625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5" name="TextBox 28"/>
          <p:cNvSpPr txBox="1">
            <a:spLocks noChangeArrowheads="1"/>
          </p:cNvSpPr>
          <p:nvPr/>
        </p:nvSpPr>
        <p:spPr bwMode="auto">
          <a:xfrm>
            <a:off x="338139" y="260351"/>
            <a:ext cx="19446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读一读</a:t>
            </a:r>
          </a:p>
        </p:txBody>
      </p:sp>
      <p:sp>
        <p:nvSpPr>
          <p:cNvPr id="6147" name="TextBox 28"/>
          <p:cNvSpPr txBox="1">
            <a:spLocks noChangeArrowheads="1"/>
          </p:cNvSpPr>
          <p:nvPr/>
        </p:nvSpPr>
        <p:spPr bwMode="auto">
          <a:xfrm>
            <a:off x="2411414" y="1492251"/>
            <a:ext cx="4824412" cy="304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Tx/>
              <a:buNone/>
              <a:defRPr/>
            </a:pPr>
            <a:r>
              <a:rPr lang="zh-CN" altLang="en-US"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泼水   民族   度过   敲打</a:t>
            </a:r>
            <a:r>
              <a:rPr lang="en-US" altLang="zh-CN"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</a:t>
            </a:r>
            <a:r>
              <a:rPr lang="zh-CN" altLang="en-US"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驶过   笑容</a:t>
            </a:r>
            <a:r>
              <a:rPr lang="en-US" altLang="zh-CN"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</a:t>
            </a:r>
            <a:r>
              <a:rPr lang="zh-CN" altLang="en-US"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踩着</a:t>
            </a:r>
            <a:r>
              <a:rPr lang="en-US" altLang="zh-CN"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</a:t>
            </a:r>
            <a:r>
              <a:rPr lang="zh-CN" altLang="en-US"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铺成</a:t>
            </a:r>
            <a:r>
              <a:rPr lang="en-US" altLang="zh-CN"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</a:t>
            </a:r>
            <a:r>
              <a:rPr lang="zh-CN" altLang="en-US"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盛满</a:t>
            </a:r>
            <a:r>
              <a:rPr lang="en-US" altLang="zh-CN"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</a:t>
            </a:r>
            <a:r>
              <a:rPr lang="zh-CN" altLang="en-US"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银碗</a:t>
            </a:r>
            <a:r>
              <a:rPr lang="en-US" altLang="zh-CN"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</a:t>
            </a:r>
            <a:r>
              <a:rPr lang="zh-CN" altLang="en-US"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祝福   </a:t>
            </a:r>
            <a:endParaRPr lang="en-US" altLang="zh-CN" sz="32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lnSpc>
                <a:spcPct val="120000"/>
              </a:lnSpc>
              <a:buFontTx/>
              <a:buNone/>
              <a:defRPr/>
            </a:pPr>
            <a:r>
              <a:rPr lang="zh-CN" altLang="en-US"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健康长寿</a:t>
            </a:r>
            <a:endParaRPr lang="en-US" altLang="zh-CN" sz="32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矩形 4"/>
          <p:cNvSpPr>
            <a:spLocks noChangeArrowheads="1"/>
          </p:cNvSpPr>
          <p:nvPr/>
        </p:nvSpPr>
        <p:spPr bwMode="auto">
          <a:xfrm>
            <a:off x="468314" y="863600"/>
            <a:ext cx="2339975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6000"/>
              </a:lnSpc>
            </a:pPr>
            <a:r>
              <a:rPr lang="en-US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欢呼</a:t>
            </a:r>
            <a:r>
              <a:rPr lang="en-US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】【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幸福</a:t>
            </a:r>
            <a:r>
              <a:rPr lang="en-US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】【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难忘</a:t>
            </a:r>
            <a:r>
              <a:rPr lang="en-US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</a:p>
          <a:p>
            <a:pPr>
              <a:lnSpc>
                <a:spcPts val="6000"/>
              </a:lnSpc>
            </a:pPr>
            <a:r>
              <a:rPr lang="en-US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一年一度</a:t>
            </a:r>
            <a:r>
              <a:rPr lang="en-US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</a:p>
          <a:p>
            <a:pPr>
              <a:lnSpc>
                <a:spcPts val="6000"/>
              </a:lnSpc>
            </a:pPr>
            <a:r>
              <a:rPr lang="en-US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笑容满面</a:t>
            </a:r>
            <a:r>
              <a:rPr lang="en-US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zh-CN" altLang="en-US" sz="32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2579" name="矩形 5"/>
          <p:cNvSpPr>
            <a:spLocks noChangeArrowheads="1"/>
          </p:cNvSpPr>
          <p:nvPr/>
        </p:nvSpPr>
        <p:spPr bwMode="auto">
          <a:xfrm>
            <a:off x="4102100" y="4144434"/>
            <a:ext cx="4070350" cy="54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形容高兴的样子。</a:t>
            </a:r>
            <a:endParaRPr lang="en-US" altLang="zh-CN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" name="直接连接符 2"/>
          <p:cNvCxnSpPr>
            <a:endCxn id="152587" idx="1"/>
          </p:cNvCxnSpPr>
          <p:nvPr/>
        </p:nvCxnSpPr>
        <p:spPr>
          <a:xfrm>
            <a:off x="2039938" y="1517651"/>
            <a:ext cx="2054228" cy="18834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endCxn id="152587" idx="1"/>
          </p:cNvCxnSpPr>
          <p:nvPr/>
        </p:nvCxnSpPr>
        <p:spPr>
          <a:xfrm>
            <a:off x="2032001" y="2510367"/>
            <a:ext cx="2062165" cy="8907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endCxn id="152587" idx="1"/>
          </p:cNvCxnSpPr>
          <p:nvPr/>
        </p:nvCxnSpPr>
        <p:spPr>
          <a:xfrm flipV="1">
            <a:off x="2032001" y="3401140"/>
            <a:ext cx="2062165" cy="998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endCxn id="152587" idx="1"/>
          </p:cNvCxnSpPr>
          <p:nvPr/>
        </p:nvCxnSpPr>
        <p:spPr>
          <a:xfrm flipV="1">
            <a:off x="2809876" y="3401140"/>
            <a:ext cx="1284290" cy="11496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2584" name="矩形 5"/>
          <p:cNvSpPr>
            <a:spLocks noChangeArrowheads="1"/>
          </p:cNvSpPr>
          <p:nvPr/>
        </p:nvSpPr>
        <p:spPr bwMode="auto">
          <a:xfrm>
            <a:off x="4070352" y="1172634"/>
            <a:ext cx="5038725" cy="54117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（生活、境遇）称心如意。</a:t>
            </a:r>
            <a:endParaRPr lang="en-US" altLang="zh-CN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2585" name="矩形 5"/>
          <p:cNvSpPr>
            <a:spLocks noChangeArrowheads="1"/>
          </p:cNvSpPr>
          <p:nvPr/>
        </p:nvSpPr>
        <p:spPr bwMode="auto">
          <a:xfrm>
            <a:off x="4103689" y="5132919"/>
            <a:ext cx="4565650" cy="54117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度：次。每年一次。</a:t>
            </a:r>
            <a:endParaRPr lang="en-US" altLang="zh-CN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2586" name="矩形 5"/>
          <p:cNvSpPr>
            <a:spLocks noChangeArrowheads="1"/>
          </p:cNvSpPr>
          <p:nvPr/>
        </p:nvSpPr>
        <p:spPr bwMode="auto">
          <a:xfrm>
            <a:off x="4087815" y="2135719"/>
            <a:ext cx="3292475" cy="54117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难以忘记。</a:t>
            </a:r>
            <a:endParaRPr lang="en-US" altLang="zh-CN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2587" name="矩形 5"/>
          <p:cNvSpPr>
            <a:spLocks noChangeArrowheads="1"/>
          </p:cNvSpPr>
          <p:nvPr/>
        </p:nvSpPr>
        <p:spPr bwMode="auto">
          <a:xfrm>
            <a:off x="4094166" y="3130553"/>
            <a:ext cx="3717925" cy="54117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欢乐地呼喊。</a:t>
            </a:r>
            <a:endParaRPr lang="en-US" altLang="zh-CN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9" name="直接连接符 28"/>
          <p:cNvCxnSpPr>
            <a:endCxn id="152587" idx="1"/>
          </p:cNvCxnSpPr>
          <p:nvPr/>
        </p:nvCxnSpPr>
        <p:spPr>
          <a:xfrm flipV="1">
            <a:off x="2846390" y="3401140"/>
            <a:ext cx="1247776" cy="21466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293671">
            <a:off x="302478" y="580337"/>
            <a:ext cx="5522912" cy="401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图片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5733" y="1796818"/>
            <a:ext cx="4762500" cy="4737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31914" y="4773085"/>
            <a:ext cx="2805113" cy="10669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lnSpc>
                <a:spcPts val="3800"/>
              </a:lnSpc>
              <a:buFontTx/>
              <a:buNone/>
              <a:defRPr/>
            </a:pPr>
            <a:r>
              <a:rPr lang="zh-CN" altLang="en-US" sz="36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傣族人民最隆重的节日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/>
          <p:nvPr/>
        </p:nvGrpSpPr>
        <p:grpSpPr bwMode="auto">
          <a:xfrm>
            <a:off x="468315" y="709084"/>
            <a:ext cx="5759451" cy="1388533"/>
            <a:chOff x="179388" y="195263"/>
            <a:chExt cx="5760640" cy="1041400"/>
          </a:xfrm>
        </p:grpSpPr>
        <p:sp>
          <p:nvSpPr>
            <p:cNvPr id="153608" name="TextBox 5"/>
            <p:cNvSpPr txBox="1">
              <a:spLocks noChangeArrowheads="1"/>
            </p:cNvSpPr>
            <p:nvPr/>
          </p:nvSpPr>
          <p:spPr bwMode="auto">
            <a:xfrm>
              <a:off x="1097224" y="417459"/>
              <a:ext cx="4842804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3200" b="1">
                  <a:latin typeface="黑体" panose="02010609060101010101" pitchFamily="49" charset="-122"/>
                  <a:ea typeface="黑体" panose="02010609060101010101" pitchFamily="49" charset="-122"/>
                </a:rPr>
                <a:t>再读课文，思考问题：</a:t>
              </a:r>
            </a:p>
          </p:txBody>
        </p:sp>
        <p:pic>
          <p:nvPicPr>
            <p:cNvPr id="153609" name="图片 2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388" y="195263"/>
              <a:ext cx="936711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54050" y="2097618"/>
            <a:ext cx="6438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1500" indent="-571500">
              <a:buFont typeface="Wingdings" panose="05000000000000000000" pitchFamily="2" charset="2"/>
              <a:buChar char="u"/>
            </a:pPr>
            <a:r>
              <a:rPr lang="zh-CN" altLang="en-US" sz="3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“难忘”是什么意思？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609725" y="3232152"/>
            <a:ext cx="75438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是指对某个人、某件事难以忘怀。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609725" y="5439834"/>
            <a:ext cx="6921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是指泼水节让人难以忘怀。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49289" y="4343402"/>
            <a:ext cx="91678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1500" indent="-571500">
              <a:buFont typeface="Wingdings" panose="05000000000000000000" pitchFamily="2" charset="2"/>
              <a:buChar char="u"/>
            </a:pPr>
            <a:r>
              <a:rPr lang="zh-CN" altLang="en-US" sz="3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“难忘的泼水节”是什么意思？</a:t>
            </a:r>
          </a:p>
        </p:txBody>
      </p:sp>
      <p:pic>
        <p:nvPicPr>
          <p:cNvPr id="153607" name="图片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1865" y="836084"/>
            <a:ext cx="1657349" cy="154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13"/>
          <p:cNvSpPr txBox="1">
            <a:spLocks noChangeArrowheads="1"/>
          </p:cNvSpPr>
          <p:nvPr/>
        </p:nvSpPr>
        <p:spPr bwMode="auto">
          <a:xfrm>
            <a:off x="2470152" y="2711452"/>
            <a:ext cx="4398964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4000"/>
              </a:lnSpc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因为</a:t>
            </a:r>
            <a:r>
              <a:rPr lang="en-US" altLang="zh-CN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所以</a:t>
            </a:r>
            <a:r>
              <a:rPr lang="en-US" altLang="zh-CN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606425" y="3513669"/>
            <a:ext cx="8242300" cy="206210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因为</a:t>
            </a:r>
            <a:r>
              <a:rPr lang="en-US" altLang="zh-CN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_______________________________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_______</a:t>
            </a: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，所以</a:t>
            </a:r>
            <a:r>
              <a:rPr lang="en-US" altLang="zh-CN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_______________________</a:t>
            </a: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54628" name="Rectangle 5"/>
          <p:cNvSpPr>
            <a:spLocks noChangeArrowheads="1"/>
          </p:cNvSpPr>
          <p:nvPr/>
        </p:nvSpPr>
        <p:spPr bwMode="auto">
          <a:xfrm>
            <a:off x="490539" y="916518"/>
            <a:ext cx="8358187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傣族人民年年都过泼水节，为什么傣族人民感到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1961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年的泼水节特别难忘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352676" y="3920067"/>
            <a:ext cx="6437314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000"/>
              </a:lnSpc>
            </a:pPr>
            <a:r>
              <a:rPr lang="zh-CN" altLang="en-US" sz="3200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周总理和傣族人民欢度一年一度的</a:t>
            </a:r>
            <a:endParaRPr lang="en-US" altLang="zh-CN" sz="3200" b="1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669926" y="5245100"/>
            <a:ext cx="1682750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000"/>
              </a:lnSpc>
            </a:pPr>
            <a:r>
              <a:rPr lang="zh-CN" altLang="en-US" sz="3200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泼水节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419476" y="5238752"/>
            <a:ext cx="4826000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000"/>
              </a:lnSpc>
            </a:pPr>
            <a:r>
              <a:rPr lang="zh-CN" altLang="en-US" sz="3200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这个泼水节十分令人难忘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9" grpId="0" animBg="1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3"/>
          <p:cNvSpPr txBox="1">
            <a:spLocks noChangeArrowheads="1"/>
          </p:cNvSpPr>
          <p:nvPr/>
        </p:nvSpPr>
        <p:spPr bwMode="auto">
          <a:xfrm>
            <a:off x="635003" y="1098551"/>
            <a:ext cx="5432425" cy="630942"/>
          </a:xfrm>
          <a:prstGeom prst="rect">
            <a:avLst/>
          </a:prstGeom>
          <a:solidFill>
            <a:srgbClr val="FFFF99"/>
          </a:solidFill>
          <a:ln w="9525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500" b="1">
                <a:solidFill>
                  <a:srgbClr val="0000FF"/>
                </a:solidFill>
                <a:latin typeface="宋体" panose="02010600030101010101" pitchFamily="2" charset="-122"/>
              </a:rPr>
              <a:t>读第一、二自然段，思考：</a:t>
            </a:r>
            <a:endParaRPr lang="en-US" altLang="zh-CN" sz="35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92390" y="2084917"/>
            <a:ext cx="5686425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400" b="1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400" b="1">
                <a:latin typeface="黑体" panose="02010609060101010101" pitchFamily="49" charset="-122"/>
                <a:ea typeface="黑体" panose="02010609060101010101" pitchFamily="49" charset="-122"/>
              </a:rPr>
              <a:t>这样的好总理要和傣族人民一起过泼水节，大家心情怎样？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851276" y="4773085"/>
            <a:ext cx="38862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6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特别高兴</a:t>
            </a:r>
            <a:endParaRPr lang="zh-CN" altLang="en-US" sz="3600" b="1" u="sng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Picture 4" descr="http://p4.so.qhimg.com/bdr/_240_/t01c34d2a756d9d856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2664886"/>
            <a:ext cx="1727200" cy="331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82600" y="1155700"/>
            <a:ext cx="8153401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  <a:buFontTx/>
              <a:buNone/>
              <a:defRPr/>
            </a:pPr>
            <a:r>
              <a:rPr lang="zh-CN" altLang="zh-CN" sz="3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傣族人民是怎样欢迎周总理的？</a:t>
            </a:r>
          </a:p>
          <a:p>
            <a:pPr eaLnBrk="1" hangingPunct="1">
              <a:lnSpc>
                <a:spcPct val="200000"/>
              </a:lnSpc>
              <a:buFontTx/>
              <a:buNone/>
              <a:defRPr/>
            </a:pP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</a:t>
            </a:r>
            <a:r>
              <a:rPr lang="zh-CN" altLang="zh-CN" sz="3200" b="1" dirty="0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默读课文第三自然段，画出有关句子。</a:t>
            </a:r>
            <a:endParaRPr lang="zh-CN" altLang="zh-CN" sz="3200" dirty="0">
              <a:solidFill>
                <a:srgbClr val="0000FF"/>
              </a:solidFill>
              <a:latin typeface="+mn-ea"/>
              <a:ea typeface="+mn-ea"/>
              <a:sym typeface="+mn-ea"/>
            </a:endParaRPr>
          </a:p>
        </p:txBody>
      </p:sp>
      <p:pic>
        <p:nvPicPr>
          <p:cNvPr id="3" name="Picture 8" descr="c5ab065d3e37b629-fb9e6d6a7e77af60-31779f8e356d066c3f7d59b292027032"/>
          <p:cNvPicPr>
            <a:picLocks noChangeAspect="1" noChangeArrowheads="1"/>
          </p:cNvPicPr>
          <p:nvPr/>
        </p:nvPicPr>
        <p:blipFill>
          <a:blip r:embed="rId2" cstate="email"/>
          <a:srcRect l="-4601"/>
          <a:stretch>
            <a:fillRect/>
          </a:stretch>
        </p:blipFill>
        <p:spPr bwMode="auto">
          <a:xfrm>
            <a:off x="3932239" y="3812119"/>
            <a:ext cx="2439988" cy="262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22717" y="1734881"/>
            <a:ext cx="5516837" cy="4775187"/>
          </a:xfrm>
          <a:prstGeom prst="rect">
            <a:avLst/>
          </a:prstGeom>
          <a:noFill/>
          <a:ln>
            <a:noFill/>
          </a:ln>
          <a:effectLst>
            <a:softEdge rad="254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1546225" y="6206068"/>
            <a:ext cx="4800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25488" y="804334"/>
            <a:ext cx="7632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32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人们</a:t>
            </a:r>
            <a:r>
              <a:rPr lang="zh-CN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敲起象脚鼓</a:t>
            </a:r>
            <a:r>
              <a:rPr lang="zh-CN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，从四面八方赶来了。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3"/>
          <p:cNvSpPr txBox="1">
            <a:spLocks noChangeArrowheads="1"/>
          </p:cNvSpPr>
          <p:nvPr/>
        </p:nvSpPr>
        <p:spPr bwMode="auto">
          <a:xfrm>
            <a:off x="1676401" y="7620001"/>
            <a:ext cx="4800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96901" y="421219"/>
            <a:ext cx="7499349" cy="137473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3200" b="1">
                <a:solidFill>
                  <a:srgbClr val="00B05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      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人们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在地上撒满了凤凰花的花瓣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，好像铺上了鲜红的地毯。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273137">
            <a:off x="2802819" y="2198366"/>
            <a:ext cx="3361284" cy="37581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62001" y="1322919"/>
            <a:ext cx="7848601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凤凰花瓣铺在地上像红地毯，</a:t>
            </a:r>
            <a:r>
              <a:rPr lang="zh-TW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你觉得这里的红色代表着什么？</a:t>
            </a:r>
          </a:p>
          <a:p>
            <a:pPr>
              <a:lnSpc>
                <a:spcPct val="200000"/>
              </a:lnSpc>
              <a:spcBef>
                <a:spcPct val="50000"/>
              </a:spcBef>
              <a:buFontTx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 </a:t>
            </a:r>
            <a:r>
              <a:rPr lang="zh-TW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喜庆、热情、吉祥</a:t>
            </a:r>
            <a:r>
              <a:rPr lang="en-US" altLang="zh-CN" sz="32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……</a:t>
            </a:r>
            <a:endParaRPr lang="zh-CN" altLang="en-US" sz="3200" b="1" dirty="0">
              <a:solidFill>
                <a:srgbClr val="FF0000"/>
              </a:solidFill>
              <a:latin typeface="+mn-ea"/>
              <a:ea typeface="+mn-ea"/>
              <a:sym typeface="+mn-ea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063715">
            <a:off x="6838346" y="3075230"/>
            <a:ext cx="2108103" cy="1995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044702" y="609601"/>
            <a:ext cx="4511675" cy="137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5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一条条龙船驶过江面，</a:t>
            </a:r>
          </a:p>
          <a:p>
            <a:pPr>
              <a:lnSpc>
                <a:spcPts val="5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一串串花炮升上天空。 </a:t>
            </a: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7902" y="2546351"/>
            <a:ext cx="4075113" cy="345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25" y="2516719"/>
            <a:ext cx="4559300" cy="348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072415243784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41802" y="-12698"/>
            <a:ext cx="3898900" cy="662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46090" y="2406651"/>
            <a:ext cx="3527426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ea typeface="黑体" panose="02010609060101010101" pitchFamily="49" charset="-122"/>
                <a:sym typeface="+mn-ea"/>
              </a:rPr>
              <a:t>       </a:t>
            </a:r>
            <a:r>
              <a:rPr lang="zh-CN" altLang="zh-CN" sz="3200" b="1" dirty="0">
                <a:solidFill>
                  <a:srgbClr val="FF0000"/>
                </a:solidFill>
                <a:ea typeface="黑体" panose="02010609060101010101" pitchFamily="49" charset="-122"/>
                <a:sym typeface="+mn-ea"/>
              </a:rPr>
              <a:t>人们欢呼着：“周总理来了！”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arrow01-orange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296866" y="1066800"/>
            <a:ext cx="2230437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8" descr="arrow01-green"/>
          <p:cNvPicPr>
            <a:picLocks noChangeAspect="1" noChangeArrowheads="1"/>
          </p:cNvPicPr>
          <p:nvPr/>
        </p:nvPicPr>
        <p:blipFill>
          <a:blip r:embed="rId3" cstate="email">
            <a:lum bright="40000" contrast="40000"/>
          </a:blip>
          <a:srcRect/>
          <a:stretch>
            <a:fillRect/>
          </a:stretch>
        </p:blipFill>
        <p:spPr bwMode="auto">
          <a:xfrm>
            <a:off x="285753" y="2770720"/>
            <a:ext cx="2289175" cy="121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arrow01-red"/>
          <p:cNvPicPr>
            <a:picLocks noChangeAspect="1" noChangeArrowheads="1"/>
          </p:cNvPicPr>
          <p:nvPr/>
        </p:nvPicPr>
        <p:blipFill>
          <a:blip r:embed="rId4" cstate="email">
            <a:lum bright="60000" contrast="60000"/>
          </a:blip>
          <a:srcRect/>
          <a:stretch>
            <a:fillRect/>
          </a:stretch>
        </p:blipFill>
        <p:spPr bwMode="auto">
          <a:xfrm>
            <a:off x="314325" y="4453469"/>
            <a:ext cx="2336800" cy="131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7152" y="1310218"/>
            <a:ext cx="2593975" cy="76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一条条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1438" y="2988734"/>
            <a:ext cx="2663826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一串串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-77789" y="4766736"/>
            <a:ext cx="3101977" cy="7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欢呼</a:t>
            </a:r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auto">
          <a:xfrm>
            <a:off x="3748089" y="1221319"/>
            <a:ext cx="5287963" cy="874183"/>
          </a:xfrm>
          <a:prstGeom prst="roundRect">
            <a:avLst>
              <a:gd name="adj" fmla="val 10181"/>
            </a:avLst>
          </a:prstGeom>
          <a:solidFill>
            <a:srgbClr val="C0C0C0">
              <a:alpha val="20000"/>
            </a:srgbClr>
          </a:solidFill>
          <a:ln w="28575">
            <a:solidFill>
              <a:srgbClr val="C0C0C0"/>
            </a:solidFill>
            <a:round/>
          </a:ln>
        </p:spPr>
        <p:txBody>
          <a:bodyPr wrap="none" anchor="ctr"/>
          <a:lstStyle/>
          <a:p>
            <a:pPr>
              <a:lnSpc>
                <a:spcPts val="4000"/>
              </a:lnSpc>
            </a:pPr>
            <a:r>
              <a:rPr lang="zh-CN" altLang="en-US" sz="3000" b="1">
                <a:solidFill>
                  <a:srgbClr val="6600FF"/>
                </a:solidFill>
                <a:latin typeface="Arial" panose="020B0604020202020204" pitchFamily="34" charset="0"/>
              </a:rPr>
              <a:t>说明江面上有很多的龙船驶过。</a:t>
            </a:r>
          </a:p>
        </p:txBody>
      </p:sp>
      <p:sp>
        <p:nvSpPr>
          <p:cNvPr id="11" name="AutoShape 21"/>
          <p:cNvSpPr>
            <a:spLocks noChangeArrowheads="1"/>
          </p:cNvSpPr>
          <p:nvPr/>
        </p:nvSpPr>
        <p:spPr bwMode="auto">
          <a:xfrm>
            <a:off x="3729039" y="2567517"/>
            <a:ext cx="5216524" cy="1361016"/>
          </a:xfrm>
          <a:prstGeom prst="roundRect">
            <a:avLst>
              <a:gd name="adj" fmla="val 10181"/>
            </a:avLst>
          </a:prstGeom>
          <a:solidFill>
            <a:srgbClr val="C0C0C0">
              <a:alpha val="20000"/>
            </a:srgbClr>
          </a:solidFill>
          <a:ln w="28575">
            <a:solidFill>
              <a:srgbClr val="C0C0C0"/>
            </a:solidFill>
            <a:round/>
          </a:ln>
        </p:spPr>
        <p:txBody>
          <a:bodyPr wrap="none" anchor="ctr"/>
          <a:lstStyle/>
          <a:p>
            <a:r>
              <a:rPr lang="zh-CN" altLang="en-US" sz="3000" b="1">
                <a:solidFill>
                  <a:srgbClr val="6600FF"/>
                </a:solidFill>
                <a:latin typeface="Arial" panose="020B0604020202020204" pitchFamily="34" charset="0"/>
              </a:rPr>
              <a:t>说明有很多的花炮齐放，场面</a:t>
            </a:r>
            <a:endParaRPr lang="en-US" altLang="zh-CN" sz="3000" b="1">
              <a:solidFill>
                <a:srgbClr val="6600FF"/>
              </a:solidFill>
              <a:latin typeface="Arial" panose="020B0604020202020204" pitchFamily="34" charset="0"/>
            </a:endParaRPr>
          </a:p>
          <a:p>
            <a:r>
              <a:rPr lang="zh-CN" altLang="en-US" sz="3000" b="1">
                <a:solidFill>
                  <a:srgbClr val="6600FF"/>
                </a:solidFill>
                <a:latin typeface="Arial" panose="020B0604020202020204" pitchFamily="34" charset="0"/>
              </a:rPr>
              <a:t>热闹非凡。</a:t>
            </a:r>
          </a:p>
        </p:txBody>
      </p:sp>
      <p:sp>
        <p:nvSpPr>
          <p:cNvPr id="12" name="AutoShape 21"/>
          <p:cNvSpPr>
            <a:spLocks noChangeArrowheads="1"/>
          </p:cNvSpPr>
          <p:nvPr/>
        </p:nvSpPr>
        <p:spPr bwMode="auto">
          <a:xfrm>
            <a:off x="3719515" y="4326469"/>
            <a:ext cx="5260974" cy="1792817"/>
          </a:xfrm>
          <a:prstGeom prst="roundRect">
            <a:avLst>
              <a:gd name="adj" fmla="val 10181"/>
            </a:avLst>
          </a:prstGeom>
          <a:solidFill>
            <a:schemeClr val="bg1"/>
          </a:solidFill>
          <a:ln w="28575">
            <a:solidFill>
              <a:srgbClr val="C0C0C0"/>
            </a:solidFill>
            <a:round/>
          </a:ln>
        </p:spPr>
        <p:txBody>
          <a:bodyPr wrap="none" anchor="ctr"/>
          <a:lstStyle/>
          <a:p>
            <a:r>
              <a:rPr lang="zh-CN" altLang="en-US" sz="2800" b="1">
                <a:solidFill>
                  <a:srgbClr val="6600FF"/>
                </a:solidFill>
                <a:latin typeface="Arial" panose="020B0604020202020204" pitchFamily="34" charset="0"/>
              </a:rPr>
              <a:t>表达了人们急切盼望见到周总理</a:t>
            </a:r>
            <a:endParaRPr lang="en-US" altLang="zh-CN" sz="2800" b="1">
              <a:solidFill>
                <a:srgbClr val="6600FF"/>
              </a:solidFill>
              <a:latin typeface="Arial" panose="020B0604020202020204" pitchFamily="34" charset="0"/>
            </a:endParaRPr>
          </a:p>
          <a:p>
            <a:r>
              <a:rPr lang="zh-CN" altLang="en-US" sz="2800" b="1">
                <a:solidFill>
                  <a:srgbClr val="6600FF"/>
                </a:solidFill>
                <a:latin typeface="Arial" panose="020B0604020202020204" pitchFamily="34" charset="0"/>
              </a:rPr>
              <a:t>的心情，突出了傣族人民对周总</a:t>
            </a:r>
            <a:endParaRPr lang="en-US" altLang="zh-CN" sz="2800" b="1">
              <a:solidFill>
                <a:srgbClr val="6600FF"/>
              </a:solidFill>
              <a:latin typeface="Arial" panose="020B0604020202020204" pitchFamily="34" charset="0"/>
            </a:endParaRPr>
          </a:p>
          <a:p>
            <a:r>
              <a:rPr lang="zh-CN" altLang="en-US" sz="2800" b="1">
                <a:solidFill>
                  <a:srgbClr val="6600FF"/>
                </a:solidFill>
                <a:latin typeface="Arial" panose="020B0604020202020204" pitchFamily="34" charset="0"/>
              </a:rPr>
              <a:t>理的热爱。</a:t>
            </a: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2574927" y="1744133"/>
            <a:ext cx="100806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2605089" y="3409951"/>
            <a:ext cx="100806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2617789" y="5173133"/>
            <a:ext cx="100806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  <p:bldP spid="8" grpId="0" bldLvl="0"/>
      <p:bldP spid="9" grpId="0" bldLvl="0"/>
      <p:bldP spid="10" grpId="0" bldLvl="0" animBg="1"/>
      <p:bldP spid="11" grpId="0" bldLvl="0" animBg="1"/>
      <p:bldP spid="1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84215" y="1936751"/>
            <a:ext cx="3095625" cy="245605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buFontTx/>
              <a:buNone/>
              <a:defRPr/>
            </a:pPr>
            <a:r>
              <a:rPr lang="zh-CN" altLang="en-US" sz="3200" b="1" dirty="0">
                <a:solidFill>
                  <a:srgbClr val="7030A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    </a:t>
            </a:r>
            <a:r>
              <a:rPr lang="zh-CN" altLang="en-US" sz="3200" b="1" dirty="0">
                <a:solidFill>
                  <a:srgbClr val="6600FF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一年一度的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泼水节</a:t>
            </a:r>
            <a:r>
              <a:rPr lang="zh-CN" altLang="en-US" sz="3200" b="1" dirty="0">
                <a:solidFill>
                  <a:srgbClr val="6600FF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被傣族人民视为最美好、最吉祥的日子。</a:t>
            </a:r>
          </a:p>
        </p:txBody>
      </p:sp>
      <p:pic>
        <p:nvPicPr>
          <p:cNvPr id="2052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1921" y="1124744"/>
            <a:ext cx="4815211" cy="4793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90551" y="2827868"/>
            <a:ext cx="237276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欢迎周总理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221040" y="1301753"/>
            <a:ext cx="52593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地上（</a:t>
            </a:r>
            <a:r>
              <a:rPr lang="zh-CN" altLang="en-US" sz="32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撒满花瓣</a:t>
            </a:r>
            <a:r>
              <a:rPr lang="zh-CN" altLang="en-US" sz="32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22626" y="2317753"/>
            <a:ext cx="5930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江面（</a:t>
            </a:r>
            <a:r>
              <a:rPr lang="zh-CN" altLang="en-US" sz="32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一条条龙船</a:t>
            </a:r>
            <a:r>
              <a:rPr lang="zh-CN" altLang="en-US" sz="32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194052" y="3395134"/>
            <a:ext cx="3921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天空（</a:t>
            </a:r>
            <a:r>
              <a:rPr lang="zh-CN" altLang="en-US" sz="32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一串串花炮</a:t>
            </a:r>
            <a:r>
              <a:rPr lang="zh-CN" altLang="en-US" sz="32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13100" y="4512734"/>
            <a:ext cx="36734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人们 （</a:t>
            </a:r>
            <a:r>
              <a:rPr lang="en-US" altLang="zh-CN" sz="32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32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欢呼</a:t>
            </a:r>
            <a:r>
              <a:rPr lang="zh-CN" altLang="en-US" sz="32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）</a:t>
            </a:r>
            <a:r>
              <a:rPr lang="en-US" altLang="zh-CN" sz="3200" b="1">
                <a:solidFill>
                  <a:srgbClr val="FF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3"/>
          <p:cNvSpPr txBox="1">
            <a:spLocks noChangeArrowheads="1"/>
          </p:cNvSpPr>
          <p:nvPr/>
        </p:nvSpPr>
        <p:spPr bwMode="auto">
          <a:xfrm>
            <a:off x="269876" y="357719"/>
            <a:ext cx="5022850" cy="630942"/>
          </a:xfrm>
          <a:prstGeom prst="rect">
            <a:avLst/>
          </a:prstGeom>
          <a:solidFill>
            <a:srgbClr val="FFFF99"/>
          </a:solidFill>
          <a:ln w="9525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500" b="1">
                <a:solidFill>
                  <a:srgbClr val="0000FF"/>
                </a:solidFill>
                <a:latin typeface="宋体" panose="02010600030101010101" pitchFamily="2" charset="-122"/>
              </a:rPr>
              <a:t>读第四自然段，思考：</a:t>
            </a:r>
            <a:endParaRPr lang="en-US" altLang="zh-CN" sz="35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 rot="390370">
            <a:off x="3589340" y="1308100"/>
            <a:ext cx="4168775" cy="3295651"/>
          </a:xfrm>
          <a:prstGeom prst="cloudCallout">
            <a:avLst>
              <a:gd name="adj1" fmla="val -28657"/>
              <a:gd name="adj2" fmla="val 7538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buFontTx/>
              <a:buNone/>
              <a:defRPr/>
            </a:pPr>
            <a:endParaRPr lang="zh-CN" altLang="zh-CN" u="sng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75101" y="1949451"/>
            <a:ext cx="39100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       </a:t>
            </a:r>
            <a:r>
              <a:rPr lang="zh-CN" altLang="zh-CN" sz="32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周总理是怎样跟傣族人民欢度节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/>
            <a:r>
              <a:rPr lang="zh-CN" altLang="zh-CN" sz="32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日的？</a:t>
            </a:r>
          </a:p>
        </p:txBody>
      </p:sp>
      <p:pic>
        <p:nvPicPr>
          <p:cNvPr id="8" name="Picture 5" descr="小圆脑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57426" y="4489451"/>
            <a:ext cx="18288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66750" y="567268"/>
            <a:ext cx="7705724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周总理身穿</a:t>
            </a:r>
            <a:r>
              <a:rPr lang="zh-CN" altLang="zh-CN" sz="3200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对襟白褂</a:t>
            </a:r>
            <a:r>
              <a:rPr lang="zh-CN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3200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咖啡色长裤</a:t>
            </a:r>
            <a:r>
              <a:rPr lang="zh-CN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，头上包着一条</a:t>
            </a:r>
            <a:r>
              <a:rPr lang="zh-CN" altLang="zh-CN" sz="3200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水红色</a:t>
            </a:r>
            <a:r>
              <a:rPr lang="zh-CN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头巾，</a:t>
            </a:r>
            <a:r>
              <a:rPr lang="zh-CN" altLang="zh-CN" sz="3200" b="1">
                <a:solidFill>
                  <a:schemeClr val="hlin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笑容满面</a:t>
            </a:r>
            <a:r>
              <a:rPr lang="zh-CN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地来到人群中。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76664" y="2660653"/>
            <a:ext cx="4886325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他接过一只象脚鼓，敲着欢乐的鼓点，踩着凤凰花铺成的“地毯”，同傣族人民一起跳舞。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6777" y="3105218"/>
            <a:ext cx="3021129" cy="3267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矩形 1"/>
          <p:cNvSpPr>
            <a:spLocks noChangeArrowheads="1"/>
          </p:cNvSpPr>
          <p:nvPr/>
        </p:nvSpPr>
        <p:spPr bwMode="auto">
          <a:xfrm>
            <a:off x="611188" y="740834"/>
            <a:ext cx="8237538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周总理的穿着和当地人民群众一样，这说明他</a:t>
            </a:r>
            <a:r>
              <a:rPr lang="zh-CN" altLang="en-US" sz="3200" b="1" u="sng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尊重傣族人民的风俗习惯，以及和傣族人民心连心的深厚情谊</a:t>
            </a:r>
            <a:r>
              <a:rPr lang="zh-CN" altLang="en-US" sz="3200" b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00114" y="5336118"/>
            <a:ext cx="70866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（和蔼可亲、平易近人）</a:t>
            </a:r>
            <a:endParaRPr lang="zh-CN" altLang="en-US" sz="3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1190" y="3448053"/>
            <a:ext cx="7993061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zh-TW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从“笑容满面”你感受到周总理是一个怎样的人呢？</a:t>
            </a:r>
            <a:endParaRPr lang="zh-CN" altLang="en-US" sz="32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3"/>
          <p:cNvSpPr txBox="1">
            <a:spLocks noChangeArrowheads="1"/>
          </p:cNvSpPr>
          <p:nvPr/>
        </p:nvSpPr>
        <p:spPr bwMode="auto">
          <a:xfrm>
            <a:off x="395289" y="645585"/>
            <a:ext cx="3651250" cy="630942"/>
          </a:xfrm>
          <a:prstGeom prst="rect">
            <a:avLst/>
          </a:prstGeom>
          <a:solidFill>
            <a:srgbClr val="FFFF99"/>
          </a:solidFill>
          <a:ln w="9525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500" b="1">
                <a:solidFill>
                  <a:srgbClr val="0000FF"/>
                </a:solidFill>
                <a:latin typeface="宋体" panose="02010600030101010101" pitchFamily="2" charset="-122"/>
              </a:rPr>
              <a:t>默读第五自然段：</a:t>
            </a:r>
            <a:endParaRPr lang="en-US" altLang="zh-CN" sz="35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84215" y="1797052"/>
            <a:ext cx="769620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周总理是怎样向人们泼水来表达他真诚的祝福的呢？</a:t>
            </a:r>
          </a:p>
        </p:txBody>
      </p:sp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264" y="3141133"/>
            <a:ext cx="205740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矩形 2"/>
          <p:cNvSpPr>
            <a:spLocks noChangeArrowheads="1"/>
          </p:cNvSpPr>
          <p:nvPr/>
        </p:nvSpPr>
        <p:spPr bwMode="auto">
          <a:xfrm>
            <a:off x="376238" y="1627718"/>
            <a:ext cx="8351836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>
              <a:lnSpc>
                <a:spcPct val="13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 开始泼水了。周总理一手（    ）盛满清水的银碗，一手（    ）柏树枝（       ），向人们（　　 ），为人们（　　）。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3275858" y="4197083"/>
            <a:ext cx="2743977" cy="2266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137276" y="1651001"/>
            <a:ext cx="10086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端着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3687765" y="2518834"/>
            <a:ext cx="10086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拿着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6638926" y="2590801"/>
            <a:ext cx="14205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蘸了水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101852" y="3373967"/>
            <a:ext cx="10086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泼洒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5465765" y="3354918"/>
            <a:ext cx="10086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祝福</a:t>
            </a:r>
          </a:p>
        </p:txBody>
      </p:sp>
      <p:sp>
        <p:nvSpPr>
          <p:cNvPr id="168969" name="矩形 18"/>
          <p:cNvSpPr>
            <a:spLocks noChangeArrowheads="1"/>
          </p:cNvSpPr>
          <p:nvPr/>
        </p:nvSpPr>
        <p:spPr bwMode="auto">
          <a:xfrm>
            <a:off x="2843214" y="548218"/>
            <a:ext cx="34275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按课文内容填空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7952" y="740835"/>
            <a:ext cx="8964613" cy="425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20000"/>
              </a:lnSpc>
              <a:spcBef>
                <a:spcPts val="1200"/>
              </a:spcBef>
              <a:buFontTx/>
              <a:buNone/>
              <a:defRPr/>
            </a:pPr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畅想周总理的祝福</a:t>
            </a:r>
          </a:p>
          <a:p>
            <a:pPr eaLnBrk="0" hangingPunct="0">
              <a:lnSpc>
                <a:spcPct val="120000"/>
              </a:lnSpc>
              <a:spcBef>
                <a:spcPts val="1200"/>
              </a:spcBef>
              <a:buFontTx/>
              <a:buNone/>
              <a:defRPr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周总理把水泼到</a:t>
            </a:r>
            <a:r>
              <a:rPr lang="zh-CN" altLang="en-US"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老年人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身上，祝福他们</a:t>
            </a:r>
            <a:r>
              <a:rPr lang="en-US" altLang="zh-CN" sz="3200" b="1" dirty="0">
                <a:latin typeface="+mn-ea"/>
                <a:ea typeface="+mn-ea"/>
                <a:sym typeface="+mn-ea"/>
              </a:rPr>
              <a:t>……</a:t>
            </a:r>
          </a:p>
          <a:p>
            <a:pPr eaLnBrk="0" hangingPunct="0">
              <a:lnSpc>
                <a:spcPct val="120000"/>
              </a:lnSpc>
              <a:spcBef>
                <a:spcPts val="1200"/>
              </a:spcBef>
              <a:buFontTx/>
              <a:buNone/>
              <a:defRPr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周总理把水泼到</a:t>
            </a:r>
            <a:r>
              <a:rPr lang="zh-CN" altLang="en-US"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青年人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身上，祝福他们</a:t>
            </a:r>
            <a:r>
              <a:rPr lang="en-US" altLang="zh-CN" sz="3200" b="1" dirty="0">
                <a:latin typeface="+mn-ea"/>
                <a:ea typeface="+mn-ea"/>
                <a:sym typeface="+mn-ea"/>
              </a:rPr>
              <a:t>……</a:t>
            </a:r>
          </a:p>
          <a:p>
            <a:pPr eaLnBrk="0" hangingPunct="0">
              <a:lnSpc>
                <a:spcPct val="120000"/>
              </a:lnSpc>
              <a:spcBef>
                <a:spcPts val="1200"/>
              </a:spcBef>
              <a:buFontTx/>
              <a:buNone/>
              <a:defRPr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周总理把水泼到</a:t>
            </a:r>
            <a:r>
              <a:rPr lang="zh-CN" altLang="en-US"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孩子们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身上，祝福他们</a:t>
            </a:r>
            <a:r>
              <a:rPr lang="en-US" altLang="zh-CN" sz="3200" b="1" dirty="0">
                <a:latin typeface="+mn-ea"/>
                <a:ea typeface="+mn-ea"/>
                <a:sym typeface="+mn-ea"/>
              </a:rPr>
              <a:t>……</a:t>
            </a:r>
          </a:p>
          <a:p>
            <a:pPr eaLnBrk="0" hangingPunct="0">
              <a:lnSpc>
                <a:spcPct val="120000"/>
              </a:lnSpc>
              <a:spcBef>
                <a:spcPts val="1200"/>
              </a:spcBef>
              <a:buFontTx/>
              <a:buNone/>
              <a:defRPr/>
            </a:pPr>
            <a:r>
              <a:rPr lang="en-US" altLang="zh-CN" sz="3200" b="1" dirty="0">
                <a:latin typeface="楷体_GB2312" pitchFamily="49" charset="-122"/>
                <a:ea typeface="楷体_GB2312" pitchFamily="49" charset="-122"/>
                <a:sym typeface="+mn-ea"/>
              </a:rPr>
              <a:t>    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这清清的水还会泼洒在谁的身上，周总理又会祝福他什么呢？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9176" y="0"/>
            <a:ext cx="2216149" cy="264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852" y="730251"/>
            <a:ext cx="8101013" cy="409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CN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畅想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人民</a:t>
            </a:r>
            <a:r>
              <a:rPr lang="zh-CN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的祝福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    有什么比总理的祝福更可贵呢？</a:t>
            </a:r>
            <a:endParaRPr lang="en-US" altLang="zh-CN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    傣族人民接受着这珍贵的祝福，一边欢呼，一边泼水，深情祝福周总理，</a:t>
            </a:r>
            <a:r>
              <a:rPr lang="zh-CN" altLang="en-US" sz="32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祝福他健康长寿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人们还会向总理祝福什么呢？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2179639" y="1644652"/>
            <a:ext cx="1695451" cy="54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3500"/>
              </a:lnSpc>
            </a:pP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</a:rPr>
              <a:t>傣族人民</a:t>
            </a:r>
            <a:endParaRPr lang="en-US" altLang="zh-CN" sz="2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2322" y="2265913"/>
            <a:ext cx="2940148" cy="328425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51478" y="2188055"/>
            <a:ext cx="3341689" cy="3284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 bwMode="auto">
          <a:xfrm>
            <a:off x="103190" y="209553"/>
            <a:ext cx="2782887" cy="1096433"/>
            <a:chOff x="133414" y="287749"/>
            <a:chExt cx="2782402" cy="823514"/>
          </a:xfrm>
        </p:grpSpPr>
        <p:grpSp>
          <p:nvGrpSpPr>
            <p:cNvPr id="3" name="组合 2"/>
            <p:cNvGrpSpPr/>
            <p:nvPr/>
          </p:nvGrpSpPr>
          <p:grpSpPr bwMode="auto">
            <a:xfrm>
              <a:off x="133414" y="287749"/>
              <a:ext cx="2782402" cy="823514"/>
              <a:chOff x="133414" y="287749"/>
              <a:chExt cx="2782402" cy="823514"/>
            </a:xfrm>
          </p:grpSpPr>
          <p:pic>
            <p:nvPicPr>
              <p:cNvPr id="172048" name="Picture 5" descr="C:\Users\Administrator\Desktop\1.tif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755576" y="555526"/>
                <a:ext cx="2160240" cy="512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2049" name="Picture 2" descr="\\dz74\E\张泓\2017春下\自打\大课堂\人四语下状元大课堂\a6.TIF"/>
              <p:cNvPicPr>
                <a:picLocks noChangeAspect="1" noChangeArrowheads="1"/>
              </p:cNvPicPr>
              <p:nvPr/>
            </p:nvPicPr>
            <p:blipFill>
              <a:blip r:embed="rId5" cstate="email">
                <a:clrChange>
                  <a:clrFrom>
                    <a:srgbClr val="FFFFFE"/>
                  </a:clrFrom>
                  <a:clrTo>
                    <a:srgbClr val="FFFF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3414" y="287749"/>
                <a:ext cx="853461" cy="823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2047" name="TextBox 3"/>
            <p:cNvSpPr txBox="1">
              <a:spLocks noChangeArrowheads="1"/>
            </p:cNvSpPr>
            <p:nvPr/>
          </p:nvSpPr>
          <p:spPr bwMode="auto">
            <a:xfrm>
              <a:off x="884352" y="543982"/>
              <a:ext cx="1800200" cy="392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结构梳理</a:t>
              </a:r>
            </a:p>
          </p:txBody>
        </p:sp>
      </p:grp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3419477" y="804335"/>
            <a:ext cx="29670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难忘的泼水节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34365" y="3124201"/>
            <a:ext cx="841374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幸福难忘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1976439" y="2789769"/>
            <a:ext cx="2560636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500"/>
              </a:lnSpc>
            </a:pP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</a:rPr>
              <a:t>从四面八方赶来</a:t>
            </a:r>
            <a:endParaRPr lang="en-US" altLang="zh-CN" sz="26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ts val="3500"/>
              </a:lnSpc>
            </a:pP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</a:rPr>
              <a:t>边欢呼边泼水</a:t>
            </a:r>
            <a:endParaRPr lang="en-US" altLang="zh-CN" sz="26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ts val="3500"/>
              </a:lnSpc>
            </a:pP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</a:rPr>
              <a:t>祝福总理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5173664" y="1625600"/>
            <a:ext cx="2147886" cy="54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3500"/>
              </a:lnSpc>
            </a:pP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</a:rPr>
              <a:t>周总理</a:t>
            </a:r>
            <a:endParaRPr lang="en-US" altLang="zh-CN" sz="2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4952999" y="2609853"/>
            <a:ext cx="2552700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500"/>
              </a:lnSpc>
            </a:pP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</a:rPr>
              <a:t>身着傣族服装</a:t>
            </a:r>
            <a:endParaRPr lang="en-US" altLang="zh-CN" sz="26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ts val="3500"/>
              </a:lnSpc>
            </a:pP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</a:rPr>
              <a:t>同人们一起跳舞</a:t>
            </a:r>
            <a:endParaRPr lang="en-US" altLang="zh-CN" sz="26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ts val="3500"/>
              </a:lnSpc>
            </a:pP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</a:rPr>
              <a:t>向人们洒水祝福</a:t>
            </a:r>
            <a:endParaRPr lang="en-US" altLang="zh-CN" sz="2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5071" name="Picture 15" descr="E:\陈文丽\R2\人二语状元大课堂\JG11.T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1291" y="2753784"/>
            <a:ext cx="1165225" cy="196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左大括号 9"/>
          <p:cNvSpPr/>
          <p:nvPr/>
        </p:nvSpPr>
        <p:spPr>
          <a:xfrm>
            <a:off x="1327152" y="2313519"/>
            <a:ext cx="344489" cy="3323167"/>
          </a:xfrm>
          <a:prstGeom prst="leftBrace">
            <a:avLst>
              <a:gd name="adj1" fmla="val 90278"/>
              <a:gd name="adj2" fmla="val 48269"/>
            </a:avLst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/>
          </a:p>
        </p:txBody>
      </p:sp>
      <p:sp>
        <p:nvSpPr>
          <p:cNvPr id="25" name="左大括号 24"/>
          <p:cNvSpPr/>
          <p:nvPr/>
        </p:nvSpPr>
        <p:spPr>
          <a:xfrm flipH="1">
            <a:off x="7777163" y="2114553"/>
            <a:ext cx="407988" cy="3321049"/>
          </a:xfrm>
          <a:prstGeom prst="leftBrace">
            <a:avLst>
              <a:gd name="adj1" fmla="val 90278"/>
              <a:gd name="adj2" fmla="val 48269"/>
            </a:avLst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5" grpId="0"/>
      <p:bldP spid="16" grpId="0" animBg="1"/>
      <p:bldP spid="22" grpId="0"/>
      <p:bldP spid="23" grpId="0"/>
      <p:bldP spid="24" grpId="0"/>
      <p:bldP spid="10" grpId="0" animBg="1"/>
      <p:bldP spid="2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"/>
          <p:cNvGrpSpPr/>
          <p:nvPr/>
        </p:nvGrpSpPr>
        <p:grpSpPr bwMode="auto">
          <a:xfrm>
            <a:off x="103190" y="209553"/>
            <a:ext cx="2782887" cy="1096433"/>
            <a:chOff x="133414" y="287749"/>
            <a:chExt cx="2782402" cy="823514"/>
          </a:xfrm>
        </p:grpSpPr>
        <p:grpSp>
          <p:nvGrpSpPr>
            <p:cNvPr id="4" name="组合 2"/>
            <p:cNvGrpSpPr/>
            <p:nvPr/>
          </p:nvGrpSpPr>
          <p:grpSpPr bwMode="auto">
            <a:xfrm>
              <a:off x="133414" y="287749"/>
              <a:ext cx="2782402" cy="823514"/>
              <a:chOff x="133414" y="287749"/>
              <a:chExt cx="2782402" cy="823514"/>
            </a:xfrm>
          </p:grpSpPr>
          <p:pic>
            <p:nvPicPr>
              <p:cNvPr id="173063" name="Picture 5" descr="C:\Users\Administrator\Desktop\1.tif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755576" y="555526"/>
                <a:ext cx="2160240" cy="512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3064" name="Picture 2" descr="\\dz74\E\张泓\2017春下\自打\大课堂\人四语下状元大课堂\a6.TIF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E"/>
                  </a:clrFrom>
                  <a:clrTo>
                    <a:srgbClr val="FFFF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3414" y="287749"/>
                <a:ext cx="853461" cy="823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3062" name="TextBox 3"/>
            <p:cNvSpPr txBox="1">
              <a:spLocks noChangeArrowheads="1"/>
            </p:cNvSpPr>
            <p:nvPr/>
          </p:nvSpPr>
          <p:spPr bwMode="auto">
            <a:xfrm>
              <a:off x="884352" y="543982"/>
              <a:ext cx="1800200" cy="392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主旨概括</a:t>
              </a:r>
            </a:p>
          </p:txBody>
        </p:sp>
      </p:grp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60377" y="1530352"/>
            <a:ext cx="4321175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本文描写了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1961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年周总理和傣族人民一起过泼水节的情景，表现了周总理和傣族人民心连心的深厚情谊。</a:t>
            </a:r>
            <a:endParaRPr lang="en-US" altLang="zh-CN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4780859" y="1988839"/>
            <a:ext cx="4064064" cy="3350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39752" y="1316568"/>
            <a:ext cx="8174037" cy="312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泼水节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傣族最隆重的节日，也是云南少数民族中影响面最广、参加人数最多的节日。傣族的泼水节相当于汉族的春节，节日期间，傣族男女老幼皆沐浴盛装，拜佛诵经，并举行赛龙舟、丢包、泼水祝福等活动。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39751" y="1988839"/>
            <a:ext cx="5184576" cy="4439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组合 4"/>
          <p:cNvGrpSpPr/>
          <p:nvPr/>
        </p:nvGrpSpPr>
        <p:grpSpPr bwMode="auto">
          <a:xfrm>
            <a:off x="255588" y="412753"/>
            <a:ext cx="2816226" cy="1145116"/>
            <a:chOff x="251520" y="539211"/>
            <a:chExt cx="2815530" cy="859821"/>
          </a:xfrm>
        </p:grpSpPr>
        <p:sp>
          <p:nvSpPr>
            <p:cNvPr id="174086" name="Rectangle 2"/>
            <p:cNvSpPr>
              <a:spLocks noChangeArrowheads="1"/>
            </p:cNvSpPr>
            <p:nvPr/>
          </p:nvSpPr>
          <p:spPr bwMode="auto">
            <a:xfrm>
              <a:off x="1050610" y="612646"/>
              <a:ext cx="2016440" cy="439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3200" b="1">
                  <a:latin typeface="黑体" panose="02010609060101010101" pitchFamily="49" charset="-122"/>
                  <a:ea typeface="黑体" panose="02010609060101010101" pitchFamily="49" charset="-122"/>
                </a:rPr>
                <a:t>音乐欣赏</a:t>
              </a:r>
              <a:endParaRPr lang="zh-CN" altLang="zh-CN" sz="32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74087" name="图片 3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ADEDD"/>
                </a:clrFrom>
                <a:clrTo>
                  <a:srgbClr val="FADED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520" y="539211"/>
              <a:ext cx="871097" cy="859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文本框 3"/>
          <p:cNvSpPr txBox="1">
            <a:spLocks noChangeArrowheads="1"/>
          </p:cNvSpPr>
          <p:nvPr/>
        </p:nvSpPr>
        <p:spPr bwMode="auto">
          <a:xfrm>
            <a:off x="3001965" y="984251"/>
            <a:ext cx="4090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noProof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有一个美丽的地方</a:t>
            </a:r>
          </a:p>
        </p:txBody>
      </p:sp>
      <p:pic>
        <p:nvPicPr>
          <p:cNvPr id="174085" name="图片 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75464" y="1123951"/>
            <a:ext cx="6111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8"/>
          <p:cNvSpPr txBox="1">
            <a:spLocks noChangeArrowheads="1"/>
          </p:cNvSpPr>
          <p:nvPr/>
        </p:nvSpPr>
        <p:spPr bwMode="auto">
          <a:xfrm>
            <a:off x="900113" y="2180167"/>
            <a:ext cx="77771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抄写本课的生字新词。</a:t>
            </a:r>
            <a:endParaRPr lang="en-US" altLang="zh-CN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有感情地朗读课文。</a:t>
            </a:r>
            <a:endParaRPr lang="en-US" altLang="zh-CN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同桌互相交流各民族的传统节日。</a:t>
            </a:r>
          </a:p>
        </p:txBody>
      </p:sp>
      <p:pic>
        <p:nvPicPr>
          <p:cNvPr id="175107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052" y="67735"/>
            <a:ext cx="4629150" cy="196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 bwMode="auto">
          <a:xfrm>
            <a:off x="2160588" y="2065867"/>
            <a:ext cx="836612" cy="1134533"/>
            <a:chOff x="2437" y="2032"/>
            <a:chExt cx="1244" cy="1264"/>
          </a:xfrm>
        </p:grpSpPr>
        <p:sp>
          <p:nvSpPr>
            <p:cNvPr id="176179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76180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6181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32" name="文本框 64"/>
          <p:cNvSpPr txBox="1">
            <a:spLocks noChangeArrowheads="1"/>
          </p:cNvSpPr>
          <p:nvPr/>
        </p:nvSpPr>
        <p:spPr bwMode="auto">
          <a:xfrm>
            <a:off x="2189164" y="1993902"/>
            <a:ext cx="811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忘</a:t>
            </a:r>
          </a:p>
        </p:txBody>
      </p:sp>
      <p:grpSp>
        <p:nvGrpSpPr>
          <p:cNvPr id="3" name="组合 7"/>
          <p:cNvGrpSpPr/>
          <p:nvPr/>
        </p:nvGrpSpPr>
        <p:grpSpPr bwMode="auto">
          <a:xfrm>
            <a:off x="5097463" y="2046818"/>
            <a:ext cx="836612" cy="1134533"/>
            <a:chOff x="2437" y="2032"/>
            <a:chExt cx="1244" cy="1264"/>
          </a:xfrm>
        </p:grpSpPr>
        <p:sp>
          <p:nvSpPr>
            <p:cNvPr id="176176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76177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6178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38" name="文本框 92"/>
          <p:cNvSpPr txBox="1">
            <a:spLocks noChangeArrowheads="1"/>
          </p:cNvSpPr>
          <p:nvPr/>
        </p:nvSpPr>
        <p:spPr bwMode="auto">
          <a:xfrm>
            <a:off x="5148264" y="1989669"/>
            <a:ext cx="811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度</a:t>
            </a:r>
          </a:p>
        </p:txBody>
      </p:sp>
      <p:grpSp>
        <p:nvGrpSpPr>
          <p:cNvPr id="4" name="组合 7"/>
          <p:cNvGrpSpPr/>
          <p:nvPr/>
        </p:nvGrpSpPr>
        <p:grpSpPr bwMode="auto">
          <a:xfrm>
            <a:off x="3603627" y="2051051"/>
            <a:ext cx="836613" cy="1134533"/>
            <a:chOff x="2437" y="2032"/>
            <a:chExt cx="1244" cy="1264"/>
          </a:xfrm>
        </p:grpSpPr>
        <p:cxnSp>
          <p:nvCxnSpPr>
            <p:cNvPr id="176173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6174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6175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" name="组合 7"/>
          <p:cNvGrpSpPr/>
          <p:nvPr/>
        </p:nvGrpSpPr>
        <p:grpSpPr bwMode="auto">
          <a:xfrm>
            <a:off x="6596064" y="2029884"/>
            <a:ext cx="836612" cy="1134533"/>
            <a:chOff x="2437" y="2032"/>
            <a:chExt cx="1244" cy="1264"/>
          </a:xfrm>
        </p:grpSpPr>
        <p:sp>
          <p:nvSpPr>
            <p:cNvPr id="176170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76171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6172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52" name="文本框 64"/>
          <p:cNvSpPr txBox="1">
            <a:spLocks noChangeArrowheads="1"/>
          </p:cNvSpPr>
          <p:nvPr/>
        </p:nvSpPr>
        <p:spPr bwMode="auto">
          <a:xfrm>
            <a:off x="6610351" y="1989669"/>
            <a:ext cx="811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龙</a:t>
            </a:r>
          </a:p>
        </p:txBody>
      </p:sp>
      <p:grpSp>
        <p:nvGrpSpPr>
          <p:cNvPr id="6" name="组合 7"/>
          <p:cNvGrpSpPr/>
          <p:nvPr/>
        </p:nvGrpSpPr>
        <p:grpSpPr bwMode="auto">
          <a:xfrm>
            <a:off x="2154238" y="4320117"/>
            <a:ext cx="836612" cy="1143000"/>
            <a:chOff x="2437" y="2023"/>
            <a:chExt cx="1245" cy="1274"/>
          </a:xfrm>
        </p:grpSpPr>
        <p:sp>
          <p:nvSpPr>
            <p:cNvPr id="176167" name="矩形 1"/>
            <p:cNvSpPr>
              <a:spLocks noChangeArrowheads="1"/>
            </p:cNvSpPr>
            <p:nvPr/>
          </p:nvSpPr>
          <p:spPr bwMode="auto">
            <a:xfrm>
              <a:off x="2437" y="2023"/>
              <a:ext cx="1245" cy="124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76168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6169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2016127" y="3052234"/>
            <a:ext cx="11525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200"/>
              </a:spcBef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忘记</a:t>
            </a: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3430589" y="3060701"/>
            <a:ext cx="11509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200"/>
              </a:spcBef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泼洒</a:t>
            </a: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4940302" y="3003551"/>
            <a:ext cx="11525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200"/>
              </a:spcBef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度过</a:t>
            </a: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6438902" y="2971801"/>
            <a:ext cx="11525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200"/>
              </a:spcBef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龙舟</a:t>
            </a:r>
          </a:p>
        </p:txBody>
      </p: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1995489" y="5285318"/>
            <a:ext cx="11509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200"/>
              </a:spcBef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鞭炮</a:t>
            </a:r>
          </a:p>
        </p:txBody>
      </p:sp>
      <p:sp>
        <p:nvSpPr>
          <p:cNvPr id="53" name="文本框 86"/>
          <p:cNvSpPr txBox="1">
            <a:spLocks noChangeArrowheads="1"/>
          </p:cNvSpPr>
          <p:nvPr/>
        </p:nvSpPr>
        <p:spPr bwMode="auto">
          <a:xfrm>
            <a:off x="2193926" y="4267202"/>
            <a:ext cx="811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炮</a:t>
            </a:r>
          </a:p>
        </p:txBody>
      </p:sp>
      <p:sp>
        <p:nvSpPr>
          <p:cNvPr id="33" name="文本框 86"/>
          <p:cNvSpPr txBox="1">
            <a:spLocks noChangeArrowheads="1"/>
          </p:cNvSpPr>
          <p:nvPr/>
        </p:nvSpPr>
        <p:spPr bwMode="auto">
          <a:xfrm>
            <a:off x="3652838" y="1993902"/>
            <a:ext cx="811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泼</a:t>
            </a:r>
          </a:p>
        </p:txBody>
      </p:sp>
      <p:grpSp>
        <p:nvGrpSpPr>
          <p:cNvPr id="7" name="组合 3"/>
          <p:cNvGrpSpPr/>
          <p:nvPr/>
        </p:nvGrpSpPr>
        <p:grpSpPr bwMode="auto">
          <a:xfrm>
            <a:off x="179388" y="190500"/>
            <a:ext cx="2736850" cy="1373779"/>
            <a:chOff x="162269" y="139897"/>
            <a:chExt cx="2736744" cy="1030348"/>
          </a:xfrm>
        </p:grpSpPr>
        <p:sp>
          <p:nvSpPr>
            <p:cNvPr id="115" name="Text Box 15"/>
            <p:cNvSpPr txBox="1">
              <a:spLocks noChangeArrowheads="1"/>
            </p:cNvSpPr>
            <p:nvPr/>
          </p:nvSpPr>
          <p:spPr bwMode="auto">
            <a:xfrm>
              <a:off x="1069352" y="614000"/>
              <a:ext cx="1829661" cy="43858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Right"/>
              <a:lightRig rig="threePt" dir="t"/>
            </a:scene3d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1200"/>
                </a:spcBef>
                <a:buFontTx/>
                <a:buNone/>
                <a:defRPr/>
              </a:pPr>
              <a:r>
                <a:rPr lang="zh-CN" altLang="en-US" sz="3200" b="1" dirty="0">
                  <a:solidFill>
                    <a:srgbClr val="FF00FF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我会写</a:t>
              </a:r>
            </a:p>
          </p:txBody>
        </p:sp>
        <p:pic>
          <p:nvPicPr>
            <p:cNvPr id="176166" name="图片 2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2269" y="139897"/>
              <a:ext cx="1174490" cy="1030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组合 7"/>
          <p:cNvGrpSpPr/>
          <p:nvPr/>
        </p:nvGrpSpPr>
        <p:grpSpPr bwMode="auto">
          <a:xfrm>
            <a:off x="3600452" y="4332818"/>
            <a:ext cx="836613" cy="1134533"/>
            <a:chOff x="2437" y="2032"/>
            <a:chExt cx="1244" cy="1264"/>
          </a:xfrm>
        </p:grpSpPr>
        <p:sp>
          <p:nvSpPr>
            <p:cNvPr id="176162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76163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6164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54" name="文本框 64"/>
          <p:cNvSpPr txBox="1">
            <a:spLocks noChangeArrowheads="1"/>
          </p:cNvSpPr>
          <p:nvPr/>
        </p:nvSpPr>
        <p:spPr bwMode="auto">
          <a:xfrm>
            <a:off x="3629027" y="4260851"/>
            <a:ext cx="811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穿</a:t>
            </a:r>
          </a:p>
        </p:txBody>
      </p:sp>
      <p:grpSp>
        <p:nvGrpSpPr>
          <p:cNvPr id="9" name="组合 7"/>
          <p:cNvGrpSpPr/>
          <p:nvPr/>
        </p:nvGrpSpPr>
        <p:grpSpPr bwMode="auto">
          <a:xfrm>
            <a:off x="6537328" y="4315884"/>
            <a:ext cx="836613" cy="1134533"/>
            <a:chOff x="2437" y="2032"/>
            <a:chExt cx="1244" cy="1264"/>
          </a:xfrm>
        </p:grpSpPr>
        <p:sp>
          <p:nvSpPr>
            <p:cNvPr id="176159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76160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6161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60" name="文本框 92"/>
          <p:cNvSpPr txBox="1">
            <a:spLocks noChangeArrowheads="1"/>
          </p:cNvSpPr>
          <p:nvPr/>
        </p:nvSpPr>
        <p:spPr bwMode="auto">
          <a:xfrm>
            <a:off x="6588127" y="4258735"/>
            <a:ext cx="811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令</a:t>
            </a:r>
          </a:p>
        </p:txBody>
      </p:sp>
      <p:grpSp>
        <p:nvGrpSpPr>
          <p:cNvPr id="10" name="组合 7"/>
          <p:cNvGrpSpPr/>
          <p:nvPr/>
        </p:nvGrpSpPr>
        <p:grpSpPr bwMode="auto">
          <a:xfrm>
            <a:off x="5043488" y="4318000"/>
            <a:ext cx="836612" cy="1134533"/>
            <a:chOff x="2437" y="2032"/>
            <a:chExt cx="1244" cy="1264"/>
          </a:xfrm>
        </p:grpSpPr>
        <p:cxnSp>
          <p:nvCxnSpPr>
            <p:cNvPr id="176156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6157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6158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74" name="Text Box 15"/>
          <p:cNvSpPr txBox="1">
            <a:spLocks noChangeArrowheads="1"/>
          </p:cNvSpPr>
          <p:nvPr/>
        </p:nvSpPr>
        <p:spPr bwMode="auto">
          <a:xfrm>
            <a:off x="3455990" y="5319185"/>
            <a:ext cx="11525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200"/>
              </a:spcBef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穿着</a:t>
            </a: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4870452" y="5327651"/>
            <a:ext cx="11509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200"/>
              </a:spcBef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方向</a:t>
            </a:r>
          </a:p>
        </p:txBody>
      </p:sp>
      <p:sp>
        <p:nvSpPr>
          <p:cNvPr id="76" name="Text Box 15"/>
          <p:cNvSpPr txBox="1">
            <a:spLocks noChangeArrowheads="1"/>
          </p:cNvSpPr>
          <p:nvPr/>
        </p:nvSpPr>
        <p:spPr bwMode="auto">
          <a:xfrm>
            <a:off x="6380165" y="5272618"/>
            <a:ext cx="11525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200"/>
              </a:spcBef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下令</a:t>
            </a:r>
          </a:p>
        </p:txBody>
      </p:sp>
      <p:sp>
        <p:nvSpPr>
          <p:cNvPr id="80" name="文本框 86"/>
          <p:cNvSpPr txBox="1">
            <a:spLocks noChangeArrowheads="1"/>
          </p:cNvSpPr>
          <p:nvPr/>
        </p:nvSpPr>
        <p:spPr bwMode="auto">
          <a:xfrm>
            <a:off x="5092702" y="4260851"/>
            <a:ext cx="811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向</a:t>
            </a:r>
          </a:p>
        </p:txBody>
      </p:sp>
      <p:pic>
        <p:nvPicPr>
          <p:cNvPr id="176155" name="Picture 4" descr="F:\PPT模板及注意事项\笔顺视频链接图片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70627" y="325969"/>
            <a:ext cx="1873250" cy="151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/>
      <p:bldP spid="52" grpId="0"/>
      <p:bldP spid="53" grpId="0"/>
      <p:bldP spid="33" grpId="0"/>
      <p:bldP spid="54" grpId="0"/>
      <p:bldP spid="60" grpId="0"/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 bwMode="auto">
          <a:xfrm>
            <a:off x="336552" y="486833"/>
            <a:ext cx="3086100" cy="3477785"/>
            <a:chOff x="187325" y="296863"/>
            <a:chExt cx="3086100" cy="2609648"/>
          </a:xfrm>
        </p:grpSpPr>
        <p:sp>
          <p:nvSpPr>
            <p:cNvPr id="138249" name="TextBox 1"/>
            <p:cNvSpPr txBox="1">
              <a:spLocks noChangeArrowheads="1"/>
            </p:cNvSpPr>
            <p:nvPr/>
          </p:nvSpPr>
          <p:spPr bwMode="auto">
            <a:xfrm rot="21245882">
              <a:off x="1175074" y="2467710"/>
              <a:ext cx="1420582" cy="438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>
                  <a:solidFill>
                    <a:srgbClr val="0000FF"/>
                  </a:solidFill>
                </a:rPr>
                <a:t>赛龙舟</a:t>
              </a: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21174808">
              <a:off x="187325" y="296863"/>
              <a:ext cx="3086100" cy="21955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 bwMode="auto">
          <a:xfrm>
            <a:off x="5651501" y="933453"/>
            <a:ext cx="3086100" cy="3318903"/>
            <a:chOff x="5854662" y="607349"/>
            <a:chExt cx="3086100" cy="2489592"/>
          </a:xfrm>
        </p:grpSpPr>
        <p:sp>
          <p:nvSpPr>
            <p:cNvPr id="138247" name="TextBox 9"/>
            <p:cNvSpPr txBox="1">
              <a:spLocks noChangeArrowheads="1"/>
            </p:cNvSpPr>
            <p:nvPr/>
          </p:nvSpPr>
          <p:spPr bwMode="auto">
            <a:xfrm rot="643018">
              <a:off x="6444142" y="2658287"/>
              <a:ext cx="1008609" cy="438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>
                  <a:solidFill>
                    <a:srgbClr val="0000FF"/>
                  </a:solidFill>
                </a:rPr>
                <a:t>丢包</a:t>
              </a:r>
            </a:p>
          </p:txBody>
        </p:sp>
        <p:pic>
          <p:nvPicPr>
            <p:cNvPr id="5126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760363">
              <a:off x="5854662" y="607349"/>
              <a:ext cx="3086100" cy="21955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组合 1"/>
          <p:cNvGrpSpPr/>
          <p:nvPr/>
        </p:nvGrpSpPr>
        <p:grpSpPr bwMode="auto">
          <a:xfrm>
            <a:off x="2833689" y="2937934"/>
            <a:ext cx="3167060" cy="3471333"/>
            <a:chOff x="2833839" y="2204160"/>
            <a:chExt cx="3167062" cy="2602791"/>
          </a:xfrm>
        </p:grpSpPr>
        <p:sp>
          <p:nvSpPr>
            <p:cNvPr id="138245" name="TextBox 10"/>
            <p:cNvSpPr txBox="1">
              <a:spLocks noChangeArrowheads="1"/>
            </p:cNvSpPr>
            <p:nvPr/>
          </p:nvSpPr>
          <p:spPr bwMode="auto">
            <a:xfrm>
              <a:off x="3485308" y="2204160"/>
              <a:ext cx="1832554" cy="43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>
                  <a:solidFill>
                    <a:srgbClr val="0000FF"/>
                  </a:solidFill>
                </a:rPr>
                <a:t>泼水祝福</a:t>
              </a:r>
            </a:p>
          </p:txBody>
        </p:sp>
        <p:pic>
          <p:nvPicPr>
            <p:cNvPr id="5127" name="图片 1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833839" y="2686051"/>
              <a:ext cx="3167062" cy="21209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副标题 2"/>
          <p:cNvSpPr txBox="1">
            <a:spLocks noChangeArrowheads="1"/>
          </p:cNvSpPr>
          <p:nvPr/>
        </p:nvSpPr>
        <p:spPr bwMode="auto">
          <a:xfrm>
            <a:off x="1403352" y="2605619"/>
            <a:ext cx="5381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R·</a:t>
            </a:r>
            <a:r>
              <a:rPr lang="zh-CN" altLang="en-US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二年级上册</a:t>
            </a:r>
          </a:p>
        </p:txBody>
      </p:sp>
      <p:sp>
        <p:nvSpPr>
          <p:cNvPr id="139267" name="标题 1"/>
          <p:cNvSpPr txBox="1">
            <a:spLocks noChangeArrowheads="1"/>
          </p:cNvSpPr>
          <p:nvPr/>
        </p:nvSpPr>
        <p:spPr bwMode="auto">
          <a:xfrm>
            <a:off x="1403352" y="1604435"/>
            <a:ext cx="5381625" cy="103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17 </a:t>
            </a:r>
            <a:r>
              <a:rPr lang="zh-CN" altLang="en-US" sz="4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难忘的泼水节</a:t>
            </a:r>
            <a:endParaRPr lang="zh-CN" altLang="en-US" sz="4000" b="1" baseline="300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58928" y="2595033"/>
            <a:ext cx="5111749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769785" y="1652614"/>
            <a:ext cx="2304256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algn="ctr">
              <a:spcBef>
                <a:spcPts val="1200"/>
              </a:spcBef>
              <a:buFont typeface="Wingdings" panose="05000000000000000000" pitchFamily="2" charset="2"/>
              <a:buChar char="p"/>
              <a:defRPr/>
            </a:pPr>
            <a:r>
              <a:rPr lang="zh-CN" altLang="en-US"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我会认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560515" y="3623733"/>
            <a:ext cx="157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9600" b="1">
                <a:solidFill>
                  <a:srgbClr val="0000FF"/>
                </a:solidFill>
                <a:latin typeface="Arial" panose="020B0604020202020204" pitchFamily="34" charset="0"/>
              </a:rPr>
              <a:t>泼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403350" y="2590801"/>
            <a:ext cx="1778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buFontTx/>
              <a:buNone/>
              <a:defRPr/>
            </a:pPr>
            <a:r>
              <a:rPr lang="en-US" altLang="zh-CN" sz="5400" b="1" dirty="0" err="1">
                <a:solidFill>
                  <a:srgbClr val="FF0000"/>
                </a:solidFill>
                <a:latin typeface="+mn-ea"/>
                <a:sym typeface="+mn-ea"/>
              </a:rPr>
              <a:t>pō</a:t>
            </a:r>
            <a:endParaRPr lang="zh-CN" altLang="en-US" sz="5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grpSp>
        <p:nvGrpSpPr>
          <p:cNvPr id="2" name="组合 5"/>
          <p:cNvGrpSpPr/>
          <p:nvPr/>
        </p:nvGrpSpPr>
        <p:grpSpPr bwMode="auto">
          <a:xfrm>
            <a:off x="179390" y="421218"/>
            <a:ext cx="7899401" cy="1388533"/>
            <a:chOff x="179388" y="195263"/>
            <a:chExt cx="7899454" cy="1041400"/>
          </a:xfrm>
        </p:grpSpPr>
        <p:sp>
          <p:nvSpPr>
            <p:cNvPr id="140297" name="TextBox 5"/>
            <p:cNvSpPr txBox="1">
              <a:spLocks noChangeArrowheads="1"/>
            </p:cNvSpPr>
            <p:nvPr/>
          </p:nvSpPr>
          <p:spPr bwMode="auto">
            <a:xfrm>
              <a:off x="1116013" y="414976"/>
              <a:ext cx="6962829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3200" b="1">
                  <a:latin typeface="黑体" panose="02010609060101010101" pitchFamily="49" charset="-122"/>
                  <a:ea typeface="黑体" panose="02010609060101010101" pitchFamily="49" charset="-122"/>
                </a:rPr>
                <a:t>自由读课文，读准字音，读通句子。</a:t>
              </a:r>
            </a:p>
          </p:txBody>
        </p:sp>
        <p:pic>
          <p:nvPicPr>
            <p:cNvPr id="140298" name="图片 2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388" y="195263"/>
              <a:ext cx="936711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19873" y="2276872"/>
            <a:ext cx="4149109" cy="349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3827464" y="1885952"/>
            <a:ext cx="146843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buFontTx/>
              <a:buNone/>
              <a:defRPr/>
            </a:pPr>
            <a:r>
              <a:rPr lang="en-US" altLang="zh-CN" sz="5400" b="1" dirty="0" err="1">
                <a:solidFill>
                  <a:srgbClr val="FF0000"/>
                </a:solidFill>
                <a:latin typeface="+mn-ea"/>
                <a:sym typeface="+mn-ea"/>
              </a:rPr>
              <a:t>zú</a:t>
            </a:r>
            <a:endParaRPr lang="zh-CN" altLang="en-US" sz="5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3848100" y="3100917"/>
            <a:ext cx="157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9600" b="1">
                <a:solidFill>
                  <a:srgbClr val="0000FF"/>
                </a:solidFill>
                <a:latin typeface="Arial" panose="020B0604020202020204" pitchFamily="34" charset="0"/>
              </a:rPr>
              <a:t>族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2074863" y="3111500"/>
            <a:ext cx="157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9600" b="1">
                <a:solidFill>
                  <a:srgbClr val="0000FF"/>
                </a:solidFill>
                <a:latin typeface="Arial" panose="020B0604020202020204" pitchFamily="34" charset="0"/>
              </a:rPr>
              <a:t>民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882776" y="1885952"/>
            <a:ext cx="195738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buFontTx/>
              <a:buNone/>
              <a:defRPr/>
            </a:pPr>
            <a:r>
              <a:rPr lang="en-US" altLang="zh-CN" sz="5400" b="1" dirty="0" err="1">
                <a:solidFill>
                  <a:srgbClr val="FF0000"/>
                </a:solidFill>
                <a:latin typeface="+mn-ea"/>
                <a:sym typeface="+mn-ea"/>
              </a:rPr>
              <a:t>mín</a:t>
            </a:r>
            <a:endParaRPr lang="zh-CN" altLang="en-US" sz="5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pic>
        <p:nvPicPr>
          <p:cNvPr id="9225" name="Picture 9" descr="http://a3.att.hudong.com/48/53/013000000827451205035330541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626" y="1604433"/>
            <a:ext cx="238601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661989" y="1892301"/>
            <a:ext cx="146843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buFontTx/>
              <a:buNone/>
              <a:defRPr/>
            </a:pPr>
            <a:r>
              <a:rPr lang="en-US" altLang="zh-CN" sz="5400" b="1" dirty="0" err="1">
                <a:solidFill>
                  <a:srgbClr val="FF0000"/>
                </a:solidFill>
                <a:latin typeface="+mn-ea"/>
                <a:sym typeface="+mn-ea"/>
              </a:rPr>
              <a:t>dù</a:t>
            </a:r>
            <a:endParaRPr lang="zh-CN" altLang="en-US" sz="5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696915" y="2925233"/>
            <a:ext cx="157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9600" b="1">
                <a:solidFill>
                  <a:srgbClr val="0000FF"/>
                </a:solidFill>
                <a:latin typeface="Arial" panose="020B0604020202020204" pitchFamily="34" charset="0"/>
              </a:rPr>
              <a:t>度</a:t>
            </a: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44725" y="1701802"/>
            <a:ext cx="2133600" cy="368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4908550" y="3014133"/>
            <a:ext cx="157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9600" b="1">
                <a:solidFill>
                  <a:srgbClr val="0000FF"/>
                </a:solidFill>
                <a:latin typeface="Arial" panose="020B0604020202020204" pitchFamily="34" charset="0"/>
              </a:rPr>
              <a:t>敲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4578351" y="1892301"/>
            <a:ext cx="195738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buFontTx/>
              <a:buNone/>
              <a:defRPr/>
            </a:pPr>
            <a:r>
              <a:rPr lang="en-US" altLang="zh-CN" sz="5400" b="1" dirty="0" err="1">
                <a:solidFill>
                  <a:srgbClr val="FF0000"/>
                </a:solidFill>
                <a:latin typeface="+mn-ea"/>
                <a:sym typeface="+mn-ea"/>
              </a:rPr>
              <a:t>qiāo</a:t>
            </a:r>
            <a:endParaRPr lang="zh-CN" altLang="en-US" sz="5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127" y="1849967"/>
            <a:ext cx="2238375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1404</Words>
  <Application>Microsoft Office PowerPoint</Application>
  <PresentationFormat>全屏显示(4:3)</PresentationFormat>
  <Paragraphs>174</Paragraphs>
  <Slides>42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4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1</cp:revision>
  <dcterms:created xsi:type="dcterms:W3CDTF">2021-08-19T03:24:08Z</dcterms:created>
  <dcterms:modified xsi:type="dcterms:W3CDTF">2021-08-19T03:24:46Z</dcterms:modified>
</cp:coreProperties>
</file>