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358" r:id="rId2"/>
    <p:sldId id="290" r:id="rId3"/>
    <p:sldId id="291" r:id="rId4"/>
    <p:sldId id="292" r:id="rId5"/>
    <p:sldId id="293" r:id="rId6"/>
    <p:sldId id="335" r:id="rId7"/>
    <p:sldId id="336" r:id="rId8"/>
    <p:sldId id="351" r:id="rId9"/>
    <p:sldId id="338" r:id="rId10"/>
    <p:sldId id="339" r:id="rId11"/>
    <p:sldId id="340" r:id="rId12"/>
    <p:sldId id="341" r:id="rId13"/>
    <p:sldId id="342" r:id="rId14"/>
    <p:sldId id="343" r:id="rId15"/>
    <p:sldId id="352" r:id="rId16"/>
    <p:sldId id="345" r:id="rId17"/>
    <p:sldId id="353" r:id="rId18"/>
    <p:sldId id="354" r:id="rId19"/>
    <p:sldId id="355" r:id="rId20"/>
    <p:sldId id="356" r:id="rId21"/>
    <p:sldId id="357" r:id="rId22"/>
  </p:sldIdLst>
  <p:sldSz cx="9144000" cy="5143500" type="screen16x9"/>
  <p:notesSz cx="6858000" cy="9144000"/>
  <p:embeddedFontLst>
    <p:embeddedFont>
      <p:font typeface="楷体" panose="02010609060101010101" pitchFamily="49" charset="-122"/>
      <p:regular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黑体" panose="02010609060101010101" pitchFamily="49" charset="-122"/>
      <p:regular r:id="rId30"/>
    </p:embeddedFont>
  </p:embeddedFontLst>
  <p:custDataLst>
    <p:tags r:id="rId31"/>
  </p:custData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96" userDrawn="1">
          <p15:clr>
            <a:srgbClr val="A4A3A4"/>
          </p15:clr>
        </p15:guide>
        <p15:guide id="2" pos="4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543"/>
    <a:srgbClr val="AE7BB4"/>
    <a:srgbClr val="FEFEF2"/>
    <a:srgbClr val="FFFFBD"/>
    <a:srgbClr val="62BA7D"/>
    <a:srgbClr val="D13AF4"/>
    <a:srgbClr val="E282F8"/>
    <a:srgbClr val="A5CBED"/>
    <a:srgbClr val="FF5D5D"/>
    <a:srgbClr val="88BA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5" autoAdjust="0"/>
    <p:restoredTop sz="96314" autoAdjust="0"/>
  </p:normalViewPr>
  <p:slideViewPr>
    <p:cSldViewPr>
      <p:cViewPr varScale="1">
        <p:scale>
          <a:sx n="83" d="100"/>
          <a:sy n="83" d="100"/>
        </p:scale>
        <p:origin x="56" y="228"/>
      </p:cViewPr>
      <p:guideLst>
        <p:guide orient="horz" pos="996"/>
        <p:guide pos="4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6" y="2018"/>
            <a:ext cx="9143525" cy="5144756"/>
          </a:xfrm>
          <a:prstGeom prst="rect">
            <a:avLst/>
          </a:prstGeom>
        </p:spPr>
      </p:pic>
    </p:spTree>
    <p:extLst>
      <p:ext uri="{BB962C8B-B14F-4D97-AF65-F5344CB8AC3E}">
        <p14:creationId xmlns:p14="http://schemas.microsoft.com/office/powerpoint/2010/main" val="807051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2021/11/7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7652300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69475837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477805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188717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4025501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8" y="2018"/>
            <a:ext cx="9143521" cy="5144755"/>
          </a:xfrm>
          <a:prstGeom prst="rect">
            <a:avLst/>
          </a:prstGeom>
        </p:spPr>
      </p:pic>
    </p:spTree>
    <p:extLst>
      <p:ext uri="{BB962C8B-B14F-4D97-AF65-F5344CB8AC3E}">
        <p14:creationId xmlns:p14="http://schemas.microsoft.com/office/powerpoint/2010/main" val="27952562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5986539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8" y="761"/>
            <a:ext cx="9138582" cy="5141975"/>
          </a:xfrm>
          <a:prstGeom prst="rect">
            <a:avLst/>
          </a:prstGeom>
        </p:spPr>
      </p:pic>
    </p:spTree>
    <p:extLst>
      <p:ext uri="{BB962C8B-B14F-4D97-AF65-F5344CB8AC3E}">
        <p14:creationId xmlns:p14="http://schemas.microsoft.com/office/powerpoint/2010/main" val="58970831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6" y="0"/>
            <a:ext cx="9141287" cy="5143498"/>
          </a:xfrm>
          <a:prstGeom prst="rect">
            <a:avLst/>
          </a:prstGeom>
        </p:spPr>
      </p:pic>
    </p:spTree>
    <p:extLst>
      <p:ext uri="{BB962C8B-B14F-4D97-AF65-F5344CB8AC3E}">
        <p14:creationId xmlns:p14="http://schemas.microsoft.com/office/powerpoint/2010/main" val="31423758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61218415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90582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2021/11/7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68117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 y="-1"/>
            <a:ext cx="9150696" cy="5148791"/>
          </a:xfrm>
          <a:prstGeom prst="rect">
            <a:avLst/>
          </a:prstGeom>
        </p:spPr>
      </p:pic>
    </p:spTree>
    <p:extLst>
      <p:ext uri="{BB962C8B-B14F-4D97-AF65-F5344CB8AC3E}">
        <p14:creationId xmlns:p14="http://schemas.microsoft.com/office/powerpoint/2010/main" val="12597773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D997B5FA-0921-464F-AAE1-844C04324D75}" type="datetimeFigureOut">
              <a:rPr lang="zh-CN" altLang="en-US" smtClean="0"/>
              <a:pPr/>
              <a:t>2021/11/7</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50" r:id="rId3"/>
    <p:sldLayoutId id="2147483664" r:id="rId4"/>
    <p:sldLayoutId id="2147483660" r:id="rId5"/>
    <p:sldLayoutId id="2147483651" r:id="rId6"/>
    <p:sldLayoutId id="2147483652" r:id="rId7"/>
    <p:sldLayoutId id="2147483653" r:id="rId8"/>
    <p:sldLayoutId id="2147483661" r:id="rId9"/>
    <p:sldLayoutId id="2147483655" r:id="rId10"/>
    <p:sldLayoutId id="2147483656" r:id="rId11"/>
    <p:sldLayoutId id="2147483657" r:id="rId12"/>
    <p:sldLayoutId id="2147483658" r:id="rId13"/>
    <p:sldLayoutId id="2147483659" r:id="rId14"/>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file:///C:\Users\Admin\AppData\Local\Temp\wps\INetCache\b5e73b874d135c86ca645db1abbeb262" TargetMode="Externa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file:///C:\Users\Admin\AppData\Local\Temp\wps\INetCache\b5e73b874d135c86ca645db1abbeb262" TargetMode="Externa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file:///C:\Users\Admin\AppData\Local\Temp\wps\INetCache\b5e73b874d135c86ca645db1abbeb262" TargetMode="Externa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6.xml"/><Relationship Id="rId5" Type="http://schemas.openxmlformats.org/officeDocument/2006/relationships/image" Target="file:///C:\Users\Admin\AppData\Local\Temp\wps\INetCache\b5e73b874d135c86ca645db1abbeb262" TargetMode="Externa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file:///C:\Users\Admin\AppData\Local\Temp\wps\INetCache\b5e73b874d135c86ca645db1abbeb262" TargetMode="Externa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file:///C:\Users\Admin\AppData\Local\Temp\wps\INetCache\b5e73b874d135c86ca645db1abbeb262" TargetMode="Externa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3C2EC6-FCF8-49BD-9BC0-65589A36840F}"/>
              </a:ext>
            </a:extLst>
          </p:cNvPr>
          <p:cNvSpPr/>
          <p:nvPr/>
        </p:nvSpPr>
        <p:spPr>
          <a:xfrm>
            <a:off x="477676" y="627534"/>
            <a:ext cx="8188649" cy="4320480"/>
          </a:xfrm>
          <a:prstGeom prst="roundRect">
            <a:avLst>
              <a:gd name="adj" fmla="val 14712"/>
            </a:avLst>
          </a:prstGeom>
          <a:solidFill>
            <a:schemeClr val="bg1"/>
          </a:solidFill>
          <a:ln w="57150">
            <a:solidFill>
              <a:srgbClr val="C1EDF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 y="2912145"/>
            <a:ext cx="9191625" cy="2231355"/>
          </a:xfrm>
          <a:prstGeom prst="rect">
            <a:avLst/>
          </a:prstGeom>
        </p:spPr>
      </p:pic>
      <p:sp>
        <p:nvSpPr>
          <p:cNvPr id="6" name="矩形 5">
            <a:extLst>
              <a:ext uri="{FF2B5EF4-FFF2-40B4-BE49-F238E27FC236}">
                <a16:creationId xmlns:a16="http://schemas.microsoft.com/office/drawing/2014/main" id="{AE36A559-FFC5-4B9F-8F1B-5FD317B37C4B}"/>
              </a:ext>
            </a:extLst>
          </p:cNvPr>
          <p:cNvSpPr/>
          <p:nvPr/>
        </p:nvSpPr>
        <p:spPr>
          <a:xfrm>
            <a:off x="3021309" y="1272600"/>
            <a:ext cx="3262432" cy="1015663"/>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zh-CN" altLang="en-US" sz="6000" b="0" i="0" u="none" strike="noStrike" kern="120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mn-cs"/>
              </a:rPr>
              <a:t>八角楼上</a:t>
            </a:r>
            <a:endParaRPr kumimoji="0" lang="zh-CN" altLang="en-US" sz="60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0286" y="2453757"/>
            <a:ext cx="2304477" cy="1728000"/>
          </a:xfrm>
          <a:prstGeom prst="snip2DiagRect">
            <a:avLst/>
          </a:prstGeom>
          <a:ln>
            <a:solidFill>
              <a:srgbClr val="C3E5EE"/>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153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1">
            <a:extLst>
              <a:ext uri="{FF2B5EF4-FFF2-40B4-BE49-F238E27FC236}">
                <a16:creationId xmlns:a16="http://schemas.microsoft.com/office/drawing/2014/main" id="{703C2EC6-FCF8-49BD-9BC0-65589A36840F}"/>
              </a:ext>
            </a:extLst>
          </p:cNvPr>
          <p:cNvSpPr/>
          <p:nvPr/>
        </p:nvSpPr>
        <p:spPr>
          <a:xfrm>
            <a:off x="477676" y="627534"/>
            <a:ext cx="8188649" cy="4320480"/>
          </a:xfrm>
          <a:prstGeom prst="roundRect">
            <a:avLst>
              <a:gd name="adj" fmla="val 14712"/>
            </a:avLst>
          </a:prstGeom>
          <a:solidFill>
            <a:schemeClr val="bg1"/>
          </a:solidFill>
          <a:ln w="57150">
            <a:solidFill>
              <a:srgbClr val="C1EDF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 y="2912145"/>
            <a:ext cx="9191625" cy="2231355"/>
          </a:xfrm>
          <a:prstGeom prst="rect">
            <a:avLst/>
          </a:prstGeom>
        </p:spPr>
      </p:pic>
      <p:sp>
        <p:nvSpPr>
          <p:cNvPr id="755" name="CustomShape 2"/>
          <p:cNvSpPr/>
          <p:nvPr/>
        </p:nvSpPr>
        <p:spPr>
          <a:xfrm>
            <a:off x="3881524" y="1322376"/>
            <a:ext cx="4677431" cy="3051305"/>
          </a:xfrm>
          <a:prstGeom prst="rect">
            <a:avLst/>
          </a:prstGeom>
          <a:noFill/>
          <a:ln w="9525">
            <a:noFill/>
          </a:ln>
        </p:spPr>
        <p:style>
          <a:lnRef idx="0">
            <a:srgbClr val="FFFFFF"/>
          </a:lnRef>
          <a:fillRef idx="0">
            <a:srgbClr val="FFFFFF"/>
          </a:fillRef>
          <a:effectRef idx="0">
            <a:srgbClr val="FFFFFF"/>
          </a:effectRef>
          <a:fontRef idx="minor"/>
        </p:style>
        <p:txBody>
          <a:bodyPr wrap="square" lIns="90000" tIns="45000" rIns="90000" bIns="45000">
            <a:spAutoFit/>
          </a:bodyPr>
          <a:lstStyle/>
          <a:p>
            <a:pPr>
              <a:lnSpc>
                <a:spcPct val="150000"/>
              </a:lnSpc>
            </a:pPr>
            <a:r>
              <a:rPr lang="en-US" sz="3600" strike="noStrike" spc="-1" dirty="0">
                <a:solidFill>
                  <a:srgbClr val="000000"/>
                </a:solidFill>
                <a:latin typeface="楷体" panose="02010609060101010101" charset="-122"/>
                <a:ea typeface="楷体" panose="02010609060101010101" charset="-122"/>
              </a:rPr>
              <a:t>  </a:t>
            </a:r>
            <a:r>
              <a:rPr lang="en-US" sz="3600" strike="noStrike" spc="-1" dirty="0" smtClean="0">
                <a:solidFill>
                  <a:srgbClr val="000000"/>
                </a:solidFill>
                <a:latin typeface="楷体" panose="02010609060101010101" charset="-122"/>
                <a:ea typeface="楷体" panose="02010609060101010101" charset="-122"/>
              </a:rPr>
              <a:t> </a:t>
            </a:r>
            <a:r>
              <a:rPr sz="2400" strike="noStrike" spc="-1" dirty="0" err="1" smtClean="0">
                <a:latin typeface="楷体" panose="02010609060101010101" charset="-122"/>
                <a:ea typeface="楷体" panose="02010609060101010101" charset="-122"/>
              </a:rPr>
              <a:t>这是个寒冬腊月的深夜</a:t>
            </a:r>
            <a:r>
              <a:rPr lang="zh-CN" sz="2400" strike="noStrike" spc="-1" dirty="0">
                <a:latin typeface="楷体" panose="02010609060101010101" charset="-122"/>
                <a:ea typeface="楷体" panose="02010609060101010101" charset="-122"/>
              </a:rPr>
              <a:t>，</a:t>
            </a:r>
            <a:r>
              <a:rPr sz="2400" strike="noStrike" spc="-1" dirty="0" err="1">
                <a:latin typeface="楷体" panose="02010609060101010101" charset="-122"/>
                <a:ea typeface="楷体" panose="02010609060101010101" charset="-122"/>
              </a:rPr>
              <a:t>毛主席穿着单军衣</a:t>
            </a:r>
            <a:r>
              <a:rPr lang="zh-CN" sz="2400" strike="noStrike" spc="-1" dirty="0">
                <a:latin typeface="楷体" panose="02010609060101010101" charset="-122"/>
                <a:ea typeface="楷体" panose="02010609060101010101" charset="-122"/>
              </a:rPr>
              <a:t>，</a:t>
            </a:r>
            <a:r>
              <a:rPr sz="2400" strike="noStrike" spc="-1" dirty="0" err="1">
                <a:latin typeface="楷体" panose="02010609060101010101" charset="-122"/>
                <a:ea typeface="楷体" panose="02010609060101010101" charset="-122"/>
              </a:rPr>
              <a:t>披着薄毯子</a:t>
            </a:r>
            <a:r>
              <a:rPr lang="zh-CN" sz="2400" strike="noStrike" spc="-1" dirty="0">
                <a:latin typeface="楷体" panose="02010609060101010101" charset="-122"/>
                <a:ea typeface="楷体" panose="02010609060101010101" charset="-122"/>
              </a:rPr>
              <a:t>，</a:t>
            </a:r>
            <a:r>
              <a:rPr sz="2400" strike="noStrike" spc="-1" dirty="0" err="1">
                <a:latin typeface="楷体" panose="02010609060101010101" charset="-122"/>
                <a:ea typeface="楷体" panose="02010609060101010101" charset="-122"/>
              </a:rPr>
              <a:t>坐在竹椅上写文章</a:t>
            </a:r>
            <a:r>
              <a:rPr lang="en-US" sz="2400" strike="noStrike" spc="-1" dirty="0">
                <a:solidFill>
                  <a:srgbClr val="000000"/>
                </a:solidFill>
                <a:latin typeface="楷体" panose="02010609060101010101" charset="-122"/>
                <a:ea typeface="楷体" panose="02010609060101010101" charset="-122"/>
              </a:rPr>
              <a:t>。</a:t>
            </a:r>
            <a:r>
              <a:rPr lang="en-US" sz="2400" strike="noStrike" spc="-1" dirty="0" err="1">
                <a:solidFill>
                  <a:srgbClr val="000000"/>
                </a:solidFill>
                <a:latin typeface="楷体" panose="02010609060101010101" charset="-122"/>
                <a:ea typeface="楷体" panose="02010609060101010101" charset="-122"/>
              </a:rPr>
              <a:t>他右手握着笔</a:t>
            </a:r>
            <a:r>
              <a:rPr lang="zh-CN" altLang="en-US" sz="2400" strike="noStrike" spc="-1" dirty="0">
                <a:solidFill>
                  <a:srgbClr val="000000"/>
                </a:solidFill>
                <a:latin typeface="楷体" panose="02010609060101010101" charset="-122"/>
                <a:ea typeface="楷体" panose="02010609060101010101" charset="-122"/>
              </a:rPr>
              <a:t>，</a:t>
            </a:r>
            <a:r>
              <a:rPr lang="en-US" sz="2400" strike="noStrike" spc="-1" dirty="0" err="1" smtClean="0">
                <a:solidFill>
                  <a:srgbClr val="000000"/>
                </a:solidFill>
                <a:latin typeface="楷体" panose="02010609060101010101" charset="-122"/>
                <a:ea typeface="楷体" panose="02010609060101010101" charset="-122"/>
              </a:rPr>
              <a:t>左手轻轻地拨了</a:t>
            </a:r>
            <a:r>
              <a:rPr lang="en-US" altLang="zh-CN" sz="2400" spc="-1" dirty="0" err="1" smtClean="0">
                <a:solidFill>
                  <a:srgbClr val="000000"/>
                </a:solidFill>
                <a:latin typeface="楷体" panose="02010609060101010101" charset="-122"/>
                <a:ea typeface="楷体" panose="02010609060101010101" charset="-122"/>
              </a:rPr>
              <a:t>拨</a:t>
            </a:r>
            <a:r>
              <a:rPr lang="en-US" sz="2400" strike="noStrike" spc="-1" dirty="0" err="1" smtClean="0">
                <a:latin typeface="楷体" panose="02010609060101010101" charset="-122"/>
                <a:ea typeface="楷体" panose="02010609060101010101" charset="-122"/>
                <a:cs typeface="楷体" panose="02010609060101010101" charset="-122"/>
              </a:rPr>
              <a:t>灯芯</a:t>
            </a:r>
            <a:r>
              <a:rPr lang="zh-CN" altLang="en-US" sz="2400" strike="noStrike" spc="-1" dirty="0">
                <a:latin typeface="楷体" panose="02010609060101010101" charset="-122"/>
                <a:ea typeface="楷体" panose="02010609060101010101" charset="-122"/>
                <a:cs typeface="楷体" panose="02010609060101010101" charset="-122"/>
              </a:rPr>
              <a:t>，</a:t>
            </a:r>
            <a:r>
              <a:rPr lang="en-US" sz="2400" strike="noStrike" spc="-1" dirty="0" err="1">
                <a:latin typeface="楷体" panose="02010609060101010101" charset="-122"/>
                <a:ea typeface="楷体" panose="02010609060101010101" charset="-122"/>
                <a:cs typeface="楷体" panose="02010609060101010101" charset="-122"/>
              </a:rPr>
              <a:t>灯光更加明亮了</a:t>
            </a:r>
            <a:r>
              <a:rPr lang="zh-CN" altLang="en-US" sz="2400" strike="noStrike" spc="-1" dirty="0">
                <a:latin typeface="楷体" panose="02010609060101010101" charset="-122"/>
                <a:ea typeface="楷体" panose="02010609060101010101" charset="-122"/>
                <a:cs typeface="楷体" panose="02010609060101010101" charset="-122"/>
              </a:rPr>
              <a:t>。</a:t>
            </a:r>
          </a:p>
        </p:txBody>
      </p:sp>
      <p:sp>
        <p:nvSpPr>
          <p:cNvPr id="758" name="CustomShape 5"/>
          <p:cNvSpPr/>
          <p:nvPr/>
        </p:nvSpPr>
        <p:spPr>
          <a:xfrm>
            <a:off x="5169803" y="2295525"/>
            <a:ext cx="335647" cy="374216"/>
          </a:xfrm>
          <a:prstGeom prst="roundRect">
            <a:avLst>
              <a:gd name="adj" fmla="val 16667"/>
            </a:avLst>
          </a:prstGeom>
          <a:noFill/>
          <a:ln w="19050">
            <a:solidFill>
              <a:srgbClr val="C00000"/>
            </a:solidFill>
          </a:ln>
        </p:spPr>
        <p:style>
          <a:lnRef idx="2">
            <a:schemeClr val="accent1">
              <a:shade val="50000"/>
            </a:schemeClr>
          </a:lnRef>
          <a:fillRef idx="1">
            <a:schemeClr val="accent1"/>
          </a:fillRef>
          <a:effectRef idx="0">
            <a:schemeClr val="accent1"/>
          </a:effectRef>
          <a:fontRef idx="minor"/>
        </p:style>
      </p:sp>
      <p:sp>
        <p:nvSpPr>
          <p:cNvPr id="759" name="CustomShape 6"/>
          <p:cNvSpPr/>
          <p:nvPr/>
        </p:nvSpPr>
        <p:spPr>
          <a:xfrm flipH="1">
            <a:off x="5506340" y="1588750"/>
            <a:ext cx="1341261" cy="503341"/>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p:style>
      </p:sp>
      <p:sp>
        <p:nvSpPr>
          <p:cNvPr id="13" name="CustomShape 1"/>
          <p:cNvSpPr/>
          <p:nvPr/>
        </p:nvSpPr>
        <p:spPr>
          <a:xfrm>
            <a:off x="786241" y="813573"/>
            <a:ext cx="4716938" cy="460211"/>
          </a:xfrm>
          <a:prstGeom prst="rect">
            <a:avLst/>
          </a:prstGeom>
          <a:noFill/>
        </p:spPr>
        <p:txBody>
          <a:bodyPr wrap="square" rtlCol="0">
            <a:spAutoFit/>
          </a:bodyPr>
          <a:lstStyle/>
          <a:p>
            <a:r>
              <a:rPr lang="zh-CN" altLang="en-US" sz="2400" spc="-1" dirty="0">
                <a:solidFill>
                  <a:srgbClr val="276359"/>
                </a:solidFill>
                <a:latin typeface="黑体" panose="02010609060101010101" charset="-122"/>
                <a:ea typeface="黑体" panose="02010609060101010101" charset="-122"/>
              </a:rPr>
              <a:t>借助课文插图，理解词语的</a:t>
            </a:r>
            <a:r>
              <a:rPr lang="zh-CN" altLang="en-US" sz="2400" spc="-1" dirty="0" smtClean="0">
                <a:solidFill>
                  <a:srgbClr val="276359"/>
                </a:solidFill>
                <a:latin typeface="黑体" panose="02010609060101010101" charset="-122"/>
                <a:ea typeface="黑体" panose="02010609060101010101" charset="-122"/>
              </a:rPr>
              <a:t>意思。</a:t>
            </a:r>
            <a:endParaRPr lang="en-US" sz="2400" spc="-1" dirty="0">
              <a:solidFill>
                <a:srgbClr val="276359"/>
              </a:solidFill>
              <a:latin typeface="黑体" panose="02010609060101010101" charset="-122"/>
              <a:ea typeface="黑体" panose="02010609060101010101" charset="-122"/>
            </a:endParaRPr>
          </a:p>
        </p:txBody>
      </p:sp>
      <p:pic>
        <p:nvPicPr>
          <p:cNvPr id="8" name="图片 7"/>
          <p:cNvPicPr/>
          <p:nvPr>
            <p:custDataLst>
              <p:tags r:id="rId1"/>
            </p:custDataLst>
          </p:nvPr>
        </p:nvPicPr>
        <p:blipFill>
          <a:blip r:embed="rId4" r:link="rId5" cstate="print"/>
          <a:stretch>
            <a:fillRect/>
          </a:stretch>
        </p:blipFill>
        <p:spPr>
          <a:xfrm>
            <a:off x="825769" y="1764379"/>
            <a:ext cx="2951110" cy="2327867"/>
          </a:xfrm>
          <a:prstGeom prst="roundRect">
            <a:avLst/>
          </a:prstGeom>
          <a:noFill/>
          <a:ln w="9525">
            <a:noFill/>
          </a:ln>
        </p:spPr>
      </p:pic>
      <p:sp>
        <p:nvSpPr>
          <p:cNvPr id="12" name="CustomShape 5"/>
          <p:cNvSpPr/>
          <p:nvPr/>
        </p:nvSpPr>
        <p:spPr>
          <a:xfrm>
            <a:off x="6989078" y="2295525"/>
            <a:ext cx="335647" cy="374216"/>
          </a:xfrm>
          <a:prstGeom prst="roundRect">
            <a:avLst>
              <a:gd name="adj" fmla="val 16667"/>
            </a:avLst>
          </a:prstGeom>
          <a:noFill/>
          <a:ln w="19050">
            <a:solidFill>
              <a:srgbClr val="C00000"/>
            </a:solidFill>
          </a:ln>
        </p:spPr>
        <p:style>
          <a:lnRef idx="2">
            <a:schemeClr val="accent1">
              <a:shade val="50000"/>
            </a:schemeClr>
          </a:lnRef>
          <a:fillRef idx="1">
            <a:schemeClr val="accent1"/>
          </a:fillRef>
          <a:effectRef idx="0">
            <a:schemeClr val="accent1"/>
          </a:effectRef>
          <a:fontRef idx="minor"/>
        </p:style>
      </p:sp>
    </p:spTree>
    <p:extLst>
      <p:ext uri="{BB962C8B-B14F-4D97-AF65-F5344CB8AC3E}">
        <p14:creationId xmlns:p14="http://schemas.microsoft.com/office/powerpoint/2010/main" val="100301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5"/>
                                        </p:tgtEl>
                                        <p:attrNameLst>
                                          <p:attrName>style.visibility</p:attrName>
                                        </p:attrNameLst>
                                      </p:cBhvr>
                                      <p:to>
                                        <p:strVal val="visible"/>
                                      </p:to>
                                    </p:set>
                                    <p:animEffect transition="in" filter="fade">
                                      <p:cBhvr additive="repl">
                                        <p:cTn id="7" dur="500"/>
                                        <p:tgtEl>
                                          <p:spTgt spid="75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59"/>
                                        </p:tgtEl>
                                        <p:attrNameLst>
                                          <p:attrName>style.visibility</p:attrName>
                                        </p:attrNameLst>
                                      </p:cBhvr>
                                      <p:to>
                                        <p:strVal val="visible"/>
                                      </p:to>
                                    </p:set>
                                    <p:animEffect transition="in" filter="wheel(1)">
                                      <p:cBhvr additive="repl">
                                        <p:cTn id="12" dur="500"/>
                                        <p:tgtEl>
                                          <p:spTgt spid="75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58"/>
                                        </p:tgtEl>
                                        <p:attrNameLst>
                                          <p:attrName>style.visibility</p:attrName>
                                        </p:attrNameLst>
                                      </p:cBhvr>
                                      <p:to>
                                        <p:strVal val="visible"/>
                                      </p:to>
                                    </p:set>
                                    <p:animEffect transition="in" filter="wheel(1)">
                                      <p:cBhvr>
                                        <p:cTn id="17" dur="500"/>
                                        <p:tgtEl>
                                          <p:spTgt spid="75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1">
            <a:extLst>
              <a:ext uri="{FF2B5EF4-FFF2-40B4-BE49-F238E27FC236}">
                <a16:creationId xmlns:a16="http://schemas.microsoft.com/office/drawing/2014/main" id="{703C2EC6-FCF8-49BD-9BC0-65589A36840F}"/>
              </a:ext>
            </a:extLst>
          </p:cNvPr>
          <p:cNvSpPr/>
          <p:nvPr/>
        </p:nvSpPr>
        <p:spPr>
          <a:xfrm>
            <a:off x="477676" y="627534"/>
            <a:ext cx="8188649" cy="4320480"/>
          </a:xfrm>
          <a:prstGeom prst="roundRect">
            <a:avLst>
              <a:gd name="adj" fmla="val 14712"/>
            </a:avLst>
          </a:prstGeom>
          <a:solidFill>
            <a:schemeClr val="bg1"/>
          </a:solidFill>
          <a:ln w="57150">
            <a:solidFill>
              <a:srgbClr val="C1EDF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 y="2912145"/>
            <a:ext cx="9191625" cy="2231355"/>
          </a:xfrm>
          <a:prstGeom prst="rect">
            <a:avLst/>
          </a:prstGeom>
        </p:spPr>
      </p:pic>
      <p:pic>
        <p:nvPicPr>
          <p:cNvPr id="7" name="图片 6"/>
          <p:cNvPicPr/>
          <p:nvPr>
            <p:custDataLst>
              <p:tags r:id="rId1"/>
            </p:custDataLst>
          </p:nvPr>
        </p:nvPicPr>
        <p:blipFill>
          <a:blip r:embed="rId4" r:link="rId5" cstate="print"/>
          <a:stretch>
            <a:fillRect/>
          </a:stretch>
        </p:blipFill>
        <p:spPr>
          <a:xfrm>
            <a:off x="825769" y="1764379"/>
            <a:ext cx="2951110" cy="2327867"/>
          </a:xfrm>
          <a:prstGeom prst="roundRect">
            <a:avLst/>
          </a:prstGeom>
          <a:noFill/>
          <a:ln w="9525">
            <a:noFill/>
          </a:ln>
        </p:spPr>
      </p:pic>
      <p:sp>
        <p:nvSpPr>
          <p:cNvPr id="755" name="CustomShape 2"/>
          <p:cNvSpPr/>
          <p:nvPr/>
        </p:nvSpPr>
        <p:spPr>
          <a:xfrm>
            <a:off x="3891642" y="1348132"/>
            <a:ext cx="4677431" cy="3193267"/>
          </a:xfrm>
          <a:prstGeom prst="rect">
            <a:avLst/>
          </a:prstGeom>
          <a:noFill/>
          <a:ln w="9525">
            <a:noFill/>
          </a:ln>
        </p:spPr>
        <p:style>
          <a:lnRef idx="0">
            <a:srgbClr val="FFFFFF"/>
          </a:lnRef>
          <a:fillRef idx="0">
            <a:srgbClr val="FFFFFF"/>
          </a:fillRef>
          <a:effectRef idx="0">
            <a:srgbClr val="FFFFFF"/>
          </a:effectRef>
          <a:fontRef idx="minor"/>
        </p:style>
        <p:txBody>
          <a:bodyPr wrap="square" lIns="90000" tIns="45000" rIns="90000" bIns="45000">
            <a:spAutoFit/>
          </a:bodyPr>
          <a:lstStyle/>
          <a:p>
            <a:pPr>
              <a:lnSpc>
                <a:spcPct val="120000"/>
              </a:lnSpc>
            </a:pPr>
            <a:r>
              <a:rPr lang="zh-CN" altLang="en-US" sz="2400" spc="-1" dirty="0" smtClean="0">
                <a:solidFill>
                  <a:srgbClr val="008000"/>
                </a:solidFill>
                <a:latin typeface="楷体" panose="02010609060101010101" charset="-122"/>
                <a:ea typeface="楷体" panose="02010609060101010101" charset="-122"/>
              </a:rPr>
              <a:t>    借助插图，观察毛主席穿着的军衣，披着的毯子</a:t>
            </a:r>
            <a:r>
              <a:rPr lang="en-US" altLang="zh-CN" sz="2400" spc="-1" dirty="0" smtClean="0">
                <a:solidFill>
                  <a:srgbClr val="008000"/>
                </a:solidFill>
                <a:latin typeface="楷体" panose="02010609060101010101" charset="-122"/>
                <a:ea typeface="楷体" panose="02010609060101010101" charset="-122"/>
              </a:rPr>
              <a:t>,</a:t>
            </a:r>
            <a:r>
              <a:rPr lang="zh-CN" altLang="en-US" sz="2400" spc="-1" dirty="0" smtClean="0">
                <a:solidFill>
                  <a:srgbClr val="008000"/>
                </a:solidFill>
                <a:latin typeface="楷体" panose="02010609060101010101" charset="-122"/>
                <a:ea typeface="楷体" panose="02010609060101010101" charset="-122"/>
              </a:rPr>
              <a:t>能看出军衣是单衣，毯子很薄</a:t>
            </a:r>
            <a:r>
              <a:rPr lang="en-US" altLang="zh-CN" sz="2400" spc="-1" dirty="0" smtClean="0">
                <a:solidFill>
                  <a:srgbClr val="008000"/>
                </a:solidFill>
                <a:latin typeface="楷体" panose="02010609060101010101" charset="-122"/>
                <a:ea typeface="楷体" panose="02010609060101010101" charset="-122"/>
              </a:rPr>
              <a:t>,</a:t>
            </a:r>
            <a:r>
              <a:rPr lang="zh-CN" altLang="en-US" sz="2400" spc="-1" dirty="0" smtClean="0">
                <a:solidFill>
                  <a:srgbClr val="008000"/>
                </a:solidFill>
                <a:latin typeface="楷体" panose="02010609060101010101" charset="-122"/>
                <a:ea typeface="楷体" panose="02010609060101010101" charset="-122"/>
              </a:rPr>
              <a:t> 当时已经是寒冬腊月</a:t>
            </a:r>
            <a:r>
              <a:rPr lang="en-US" altLang="zh-CN" sz="2400" spc="-1" dirty="0" smtClean="0">
                <a:solidFill>
                  <a:srgbClr val="008000"/>
                </a:solidFill>
                <a:latin typeface="楷体" panose="02010609060101010101" charset="-122"/>
                <a:ea typeface="楷体" panose="02010609060101010101" charset="-122"/>
              </a:rPr>
              <a:t>,</a:t>
            </a:r>
            <a:r>
              <a:rPr lang="zh-CN" altLang="en-US" sz="2400" spc="-1" dirty="0" smtClean="0">
                <a:solidFill>
                  <a:srgbClr val="008000"/>
                </a:solidFill>
                <a:latin typeface="楷体" panose="02010609060101010101" charset="-122"/>
                <a:ea typeface="楷体" panose="02010609060101010101" charset="-122"/>
              </a:rPr>
              <a:t>正是天气寒冷的时候，说明当时井冈山的天气也很寒冷，也与开头“艰苦斗争的年代”相照应。</a:t>
            </a:r>
            <a:endParaRPr lang="zh-CN" altLang="en-US" sz="2400" strike="noStrike" spc="-1" dirty="0">
              <a:latin typeface="楷体" panose="02010609060101010101" charset="-122"/>
              <a:ea typeface="楷体" panose="02010609060101010101" charset="-122"/>
              <a:cs typeface="楷体" panose="02010609060101010101" charset="-122"/>
            </a:endParaRPr>
          </a:p>
        </p:txBody>
      </p:sp>
      <p:sp>
        <p:nvSpPr>
          <p:cNvPr id="13" name="CustomShape 1"/>
          <p:cNvSpPr/>
          <p:nvPr/>
        </p:nvSpPr>
        <p:spPr>
          <a:xfrm>
            <a:off x="786241" y="742273"/>
            <a:ext cx="4721864" cy="460211"/>
          </a:xfrm>
          <a:prstGeom prst="rect">
            <a:avLst/>
          </a:prstGeom>
          <a:noFill/>
        </p:spPr>
        <p:txBody>
          <a:bodyPr wrap="square" rtlCol="0">
            <a:spAutoFit/>
          </a:bodyPr>
          <a:lstStyle/>
          <a:p>
            <a:r>
              <a:rPr lang="zh-CN" altLang="en-US" sz="2400" spc="-1" dirty="0">
                <a:solidFill>
                  <a:srgbClr val="276359"/>
                </a:solidFill>
                <a:latin typeface="黑体" panose="02010609060101010101" charset="-122"/>
                <a:ea typeface="黑体" panose="02010609060101010101" charset="-122"/>
              </a:rPr>
              <a:t>借助课文插图，理解词语的</a:t>
            </a:r>
            <a:r>
              <a:rPr lang="zh-CN" altLang="en-US" sz="2400" spc="-1" dirty="0" smtClean="0">
                <a:solidFill>
                  <a:srgbClr val="276359"/>
                </a:solidFill>
                <a:latin typeface="黑体" panose="02010609060101010101" charset="-122"/>
                <a:ea typeface="黑体" panose="02010609060101010101" charset="-122"/>
              </a:rPr>
              <a:t>意思。</a:t>
            </a:r>
            <a:endParaRPr lang="en-US" sz="2400" spc="-1" dirty="0">
              <a:solidFill>
                <a:srgbClr val="276359"/>
              </a:solidFill>
              <a:latin typeface="黑体" panose="02010609060101010101" charset="-122"/>
              <a:ea typeface="黑体" panose="02010609060101010101" charset="-122"/>
            </a:endParaRPr>
          </a:p>
        </p:txBody>
      </p:sp>
    </p:spTree>
    <p:extLst>
      <p:ext uri="{BB962C8B-B14F-4D97-AF65-F5344CB8AC3E}">
        <p14:creationId xmlns:p14="http://schemas.microsoft.com/office/powerpoint/2010/main" val="151585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5"/>
                                        </p:tgtEl>
                                        <p:attrNameLst>
                                          <p:attrName>style.visibility</p:attrName>
                                        </p:attrNameLst>
                                      </p:cBhvr>
                                      <p:to>
                                        <p:strVal val="visible"/>
                                      </p:to>
                                    </p:set>
                                    <p:animEffect transition="in" filter="fade">
                                      <p:cBhvr additive="repl">
                                        <p:cTn id="7" dur="500"/>
                                        <p:tgtEl>
                                          <p:spTgt spid="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
            <a:extLst>
              <a:ext uri="{FF2B5EF4-FFF2-40B4-BE49-F238E27FC236}">
                <a16:creationId xmlns:a16="http://schemas.microsoft.com/office/drawing/2014/main" id="{703C2EC6-FCF8-49BD-9BC0-65589A36840F}"/>
              </a:ext>
            </a:extLst>
          </p:cNvPr>
          <p:cNvSpPr/>
          <p:nvPr/>
        </p:nvSpPr>
        <p:spPr>
          <a:xfrm>
            <a:off x="477676" y="627534"/>
            <a:ext cx="8188649" cy="4320480"/>
          </a:xfrm>
          <a:prstGeom prst="roundRect">
            <a:avLst>
              <a:gd name="adj" fmla="val 14712"/>
            </a:avLst>
          </a:prstGeom>
          <a:solidFill>
            <a:schemeClr val="bg1"/>
          </a:solidFill>
          <a:ln w="57150">
            <a:solidFill>
              <a:srgbClr val="C1EDF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 y="2912145"/>
            <a:ext cx="9191625" cy="2231355"/>
          </a:xfrm>
          <a:prstGeom prst="rect">
            <a:avLst/>
          </a:prstGeom>
        </p:spPr>
      </p:pic>
      <p:pic>
        <p:nvPicPr>
          <p:cNvPr id="8" name="图片 7"/>
          <p:cNvPicPr/>
          <p:nvPr>
            <p:custDataLst>
              <p:tags r:id="rId1"/>
            </p:custDataLst>
          </p:nvPr>
        </p:nvPicPr>
        <p:blipFill>
          <a:blip r:embed="rId4" r:link="rId5" cstate="print"/>
          <a:stretch>
            <a:fillRect/>
          </a:stretch>
        </p:blipFill>
        <p:spPr>
          <a:xfrm>
            <a:off x="5464444" y="1973929"/>
            <a:ext cx="2951110" cy="2327867"/>
          </a:xfrm>
          <a:prstGeom prst="roundRect">
            <a:avLst/>
          </a:prstGeom>
          <a:noFill/>
          <a:ln w="9525">
            <a:noFill/>
          </a:ln>
        </p:spPr>
      </p:pic>
      <p:sp>
        <p:nvSpPr>
          <p:cNvPr id="755" name="CustomShape 2"/>
          <p:cNvSpPr/>
          <p:nvPr/>
        </p:nvSpPr>
        <p:spPr>
          <a:xfrm>
            <a:off x="622227" y="2208726"/>
            <a:ext cx="4885877" cy="2011405"/>
          </a:xfrm>
          <a:prstGeom prst="rect">
            <a:avLst/>
          </a:prstGeom>
          <a:noFill/>
          <a:ln w="9525">
            <a:noFill/>
          </a:ln>
        </p:spPr>
        <p:style>
          <a:lnRef idx="0">
            <a:srgbClr val="FFFFFF"/>
          </a:lnRef>
          <a:fillRef idx="0">
            <a:srgbClr val="FFFFFF"/>
          </a:fillRef>
          <a:effectRef idx="0">
            <a:srgbClr val="FFFFFF"/>
          </a:effectRef>
          <a:fontRef idx="minor"/>
        </p:style>
        <p:txBody>
          <a:bodyPr wrap="square" lIns="90000" tIns="45000" rIns="90000" bIns="45000">
            <a:spAutoFit/>
          </a:bodyPr>
          <a:lstStyle/>
          <a:p>
            <a:pPr>
              <a:lnSpc>
                <a:spcPct val="130000"/>
              </a:lnSpc>
            </a:pPr>
            <a:r>
              <a:rPr lang="zh-CN" altLang="en-US" sz="2400" spc="-1" dirty="0" smtClean="0">
                <a:solidFill>
                  <a:srgbClr val="008000"/>
                </a:solidFill>
                <a:latin typeface="楷体" panose="02010609060101010101" charset="-122"/>
                <a:ea typeface="楷体" panose="02010609060101010101" charset="-122"/>
              </a:rPr>
              <a:t>　　借助插图，毛主席盯着灯光出了神，在这样天气很冷的情况下，连毯子滑落下来都没有发觉，可见毛主席思考问题到了何种程度。 </a:t>
            </a:r>
            <a:endParaRPr lang="zh-CN" altLang="en-US" sz="2400" strike="noStrike" spc="-1" dirty="0">
              <a:latin typeface="楷体" panose="02010609060101010101" charset="-122"/>
              <a:ea typeface="楷体" panose="02010609060101010101" charset="-122"/>
              <a:cs typeface="楷体" panose="02010609060101010101" charset="-122"/>
            </a:endParaRPr>
          </a:p>
        </p:txBody>
      </p:sp>
      <p:sp>
        <p:nvSpPr>
          <p:cNvPr id="13" name="CustomShape 1"/>
          <p:cNvSpPr/>
          <p:nvPr/>
        </p:nvSpPr>
        <p:spPr>
          <a:xfrm>
            <a:off x="622227" y="889208"/>
            <a:ext cx="4669853" cy="460211"/>
          </a:xfrm>
          <a:prstGeom prst="rect">
            <a:avLst/>
          </a:prstGeom>
          <a:noFill/>
        </p:spPr>
        <p:txBody>
          <a:bodyPr wrap="square" rtlCol="0">
            <a:spAutoFit/>
          </a:bodyPr>
          <a:lstStyle/>
          <a:p>
            <a:r>
              <a:rPr lang="zh-CN" altLang="en-US" sz="2400" spc="-1" dirty="0">
                <a:solidFill>
                  <a:srgbClr val="276359"/>
                </a:solidFill>
                <a:latin typeface="黑体" panose="02010609060101010101" charset="-122"/>
                <a:ea typeface="黑体" panose="02010609060101010101" charset="-122"/>
              </a:rPr>
              <a:t>借助课文插图，理解词语的</a:t>
            </a:r>
            <a:r>
              <a:rPr lang="zh-CN" altLang="en-US" sz="2400" spc="-1" dirty="0" smtClean="0">
                <a:solidFill>
                  <a:srgbClr val="276359"/>
                </a:solidFill>
                <a:latin typeface="黑体" panose="02010609060101010101" charset="-122"/>
                <a:ea typeface="黑体" panose="02010609060101010101" charset="-122"/>
              </a:rPr>
              <a:t>意思。</a:t>
            </a:r>
            <a:endParaRPr lang="en-US" sz="2400" spc="-1" dirty="0">
              <a:solidFill>
                <a:srgbClr val="276359"/>
              </a:solidFill>
              <a:latin typeface="黑体" panose="02010609060101010101" charset="-122"/>
              <a:ea typeface="黑体" panose="02010609060101010101" charset="-122"/>
            </a:endParaRPr>
          </a:p>
        </p:txBody>
      </p:sp>
      <p:sp>
        <p:nvSpPr>
          <p:cNvPr id="5" name="CustomShape 2"/>
          <p:cNvSpPr/>
          <p:nvPr/>
        </p:nvSpPr>
        <p:spPr>
          <a:xfrm>
            <a:off x="622227" y="1292269"/>
            <a:ext cx="7793327" cy="1051142"/>
          </a:xfrm>
          <a:prstGeom prst="rect">
            <a:avLst/>
          </a:prstGeom>
          <a:noFill/>
          <a:ln w="9525">
            <a:noFill/>
          </a:ln>
        </p:spPr>
        <p:style>
          <a:lnRef idx="0">
            <a:srgbClr val="FFFFFF"/>
          </a:lnRef>
          <a:fillRef idx="0">
            <a:srgbClr val="FFFFFF"/>
          </a:fillRef>
          <a:effectRef idx="0">
            <a:srgbClr val="FFFFFF"/>
          </a:effectRef>
          <a:fontRef idx="minor"/>
        </p:style>
        <p:txBody>
          <a:bodyPr wrap="square" lIns="90000" tIns="45000" rIns="90000" bIns="45000">
            <a:spAutoFit/>
          </a:bodyPr>
          <a:lstStyle/>
          <a:p>
            <a:pPr>
              <a:lnSpc>
                <a:spcPct val="130000"/>
              </a:lnSpc>
            </a:pPr>
            <a:r>
              <a:rPr lang="zh-CN" altLang="en-US" sz="2400" strike="noStrike" spc="-1" dirty="0" smtClean="0">
                <a:solidFill>
                  <a:srgbClr val="FF0000"/>
                </a:solidFill>
                <a:latin typeface="楷体" panose="02010609060101010101" charset="-122"/>
                <a:ea typeface="楷体" panose="02010609060101010101" charset="-122"/>
              </a:rPr>
              <a:t>　　</a:t>
            </a:r>
            <a:r>
              <a:rPr sz="2400" strike="noStrike" spc="-1" dirty="0" err="1" smtClean="0">
                <a:solidFill>
                  <a:srgbClr val="C00000"/>
                </a:solidFill>
                <a:latin typeface="楷体" panose="02010609060101010101" charset="-122"/>
                <a:ea typeface="楷体" panose="02010609060101010101" charset="-122"/>
              </a:rPr>
              <a:t>凝视</a:t>
            </a:r>
            <a:r>
              <a:rPr sz="2400" strike="noStrike" spc="-1" dirty="0" err="1" smtClean="0">
                <a:latin typeface="楷体" panose="02010609060101010101" charset="-122"/>
                <a:ea typeface="楷体" panose="02010609060101010101" charset="-122"/>
              </a:rPr>
              <a:t>着这星星之火</a:t>
            </a:r>
            <a:r>
              <a:rPr lang="zh-CN" sz="2400" strike="noStrike" spc="-1" dirty="0">
                <a:latin typeface="楷体" panose="02010609060101010101" charset="-122"/>
                <a:ea typeface="楷体" panose="02010609060101010101" charset="-122"/>
              </a:rPr>
              <a:t>，</a:t>
            </a:r>
            <a:r>
              <a:rPr sz="2400" strike="noStrike" spc="-1" dirty="0" err="1">
                <a:latin typeface="楷体" panose="02010609060101010101" charset="-122"/>
                <a:ea typeface="楷体" panose="02010609060101010101" charset="-122"/>
              </a:rPr>
              <a:t>毛主席在</a:t>
            </a:r>
            <a:r>
              <a:rPr sz="2400" strike="noStrike" spc="-1" dirty="0" err="1">
                <a:solidFill>
                  <a:srgbClr val="C00000"/>
                </a:solidFill>
                <a:latin typeface="楷体" panose="02010609060101010101" charset="-122"/>
                <a:ea typeface="楷体" panose="02010609060101010101" charset="-122"/>
              </a:rPr>
              <a:t>沉思</a:t>
            </a:r>
            <a:r>
              <a:rPr lang="zh-CN" sz="2400" strike="noStrike" spc="-1" dirty="0">
                <a:latin typeface="楷体" panose="02010609060101010101" charset="-122"/>
                <a:ea typeface="楷体" panose="02010609060101010101" charset="-122"/>
              </a:rPr>
              <a:t>，</a:t>
            </a:r>
            <a:r>
              <a:rPr sz="2400" strike="noStrike" spc="-1" dirty="0" err="1">
                <a:latin typeface="楷体" panose="02010609060101010101" charset="-122"/>
                <a:ea typeface="楷体" panose="02010609060101010101" charset="-122"/>
              </a:rPr>
              <a:t>连毯子滑落下来也没有</a:t>
            </a:r>
            <a:r>
              <a:rPr sz="2400" strike="noStrike" spc="-1" dirty="0" err="1">
                <a:solidFill>
                  <a:srgbClr val="C00000"/>
                </a:solidFill>
                <a:latin typeface="楷体" panose="02010609060101010101" charset="-122"/>
                <a:ea typeface="楷体" panose="02010609060101010101" charset="-122"/>
              </a:rPr>
              <a:t>察觉</a:t>
            </a:r>
            <a:r>
              <a:rPr sz="2400" strike="noStrike" spc="-1" dirty="0" err="1">
                <a:latin typeface="楷体" panose="02010609060101010101" charset="-122"/>
                <a:ea typeface="楷体" panose="02010609060101010101" charset="-122"/>
              </a:rPr>
              <a:t>到</a:t>
            </a:r>
            <a:r>
              <a:rPr lang="en-US" sz="2400" strike="noStrike" spc="-1" dirty="0">
                <a:solidFill>
                  <a:srgbClr val="000000"/>
                </a:solidFill>
                <a:latin typeface="楷体" panose="02010609060101010101" charset="-122"/>
                <a:ea typeface="楷体" panose="02010609060101010101" charset="-122"/>
              </a:rPr>
              <a:t>。</a:t>
            </a:r>
            <a:endParaRPr lang="en-US" sz="2400" strike="noStrike" spc="-1" dirty="0">
              <a:latin typeface="Arial" panose="020B0604020202020204"/>
            </a:endParaRPr>
          </a:p>
        </p:txBody>
      </p:sp>
    </p:spTree>
    <p:extLst>
      <p:ext uri="{BB962C8B-B14F-4D97-AF65-F5344CB8AC3E}">
        <p14:creationId xmlns:p14="http://schemas.microsoft.com/office/powerpoint/2010/main" val="371613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5"/>
                                        </p:tgtEl>
                                        <p:attrNameLst>
                                          <p:attrName>style.visibility</p:attrName>
                                        </p:attrNameLst>
                                      </p:cBhvr>
                                      <p:to>
                                        <p:strVal val="visible"/>
                                      </p:to>
                                    </p:set>
                                    <p:animEffect transition="in" filter="fade">
                                      <p:cBhvr additive="repl">
                                        <p:cTn id="7" dur="500"/>
                                        <p:tgtEl>
                                          <p:spTgt spid="7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additive="repl">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
            <a:extLst>
              <a:ext uri="{FF2B5EF4-FFF2-40B4-BE49-F238E27FC236}">
                <a16:creationId xmlns:a16="http://schemas.microsoft.com/office/drawing/2014/main" id="{703C2EC6-FCF8-49BD-9BC0-65589A36840F}"/>
              </a:ext>
            </a:extLst>
          </p:cNvPr>
          <p:cNvSpPr/>
          <p:nvPr/>
        </p:nvSpPr>
        <p:spPr>
          <a:xfrm>
            <a:off x="477676" y="627534"/>
            <a:ext cx="8188649" cy="4320480"/>
          </a:xfrm>
          <a:prstGeom prst="roundRect">
            <a:avLst>
              <a:gd name="adj" fmla="val 14712"/>
            </a:avLst>
          </a:prstGeom>
          <a:solidFill>
            <a:schemeClr val="bg1"/>
          </a:solidFill>
          <a:ln w="57150">
            <a:solidFill>
              <a:srgbClr val="C1EDF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 y="2912145"/>
            <a:ext cx="9191625" cy="2231355"/>
          </a:xfrm>
          <a:prstGeom prst="rect">
            <a:avLst/>
          </a:prstGeom>
        </p:spPr>
      </p:pic>
      <p:pic>
        <p:nvPicPr>
          <p:cNvPr id="8" name="图片 7"/>
          <p:cNvPicPr/>
          <p:nvPr>
            <p:custDataLst>
              <p:tags r:id="rId1"/>
            </p:custDataLst>
          </p:nvPr>
        </p:nvPicPr>
        <p:blipFill>
          <a:blip r:embed="rId4" r:link="rId5" cstate="print"/>
          <a:stretch>
            <a:fillRect/>
          </a:stretch>
        </p:blipFill>
        <p:spPr>
          <a:xfrm>
            <a:off x="5464444" y="1973929"/>
            <a:ext cx="2951110" cy="2327867"/>
          </a:xfrm>
          <a:prstGeom prst="roundRect">
            <a:avLst/>
          </a:prstGeom>
          <a:noFill/>
          <a:ln w="9525">
            <a:noFill/>
          </a:ln>
        </p:spPr>
      </p:pic>
      <p:sp>
        <p:nvSpPr>
          <p:cNvPr id="755" name="CustomShape 2"/>
          <p:cNvSpPr/>
          <p:nvPr/>
        </p:nvSpPr>
        <p:spPr>
          <a:xfrm>
            <a:off x="603177" y="2142051"/>
            <a:ext cx="4677431" cy="2306870"/>
          </a:xfrm>
          <a:prstGeom prst="rect">
            <a:avLst/>
          </a:prstGeom>
          <a:noFill/>
          <a:ln w="9525">
            <a:noFill/>
          </a:ln>
        </p:spPr>
        <p:style>
          <a:lnRef idx="0">
            <a:srgbClr val="FFFFFF"/>
          </a:lnRef>
          <a:fillRef idx="0">
            <a:srgbClr val="FFFFFF"/>
          </a:fillRef>
          <a:effectRef idx="0">
            <a:srgbClr val="FFFFFF"/>
          </a:effectRef>
          <a:fontRef idx="minor"/>
        </p:style>
        <p:txBody>
          <a:bodyPr wrap="square" lIns="90000" tIns="45000" rIns="90000" bIns="45000">
            <a:spAutoFit/>
          </a:bodyPr>
          <a:lstStyle/>
          <a:p>
            <a:pPr>
              <a:lnSpc>
                <a:spcPct val="120000"/>
              </a:lnSpc>
            </a:pPr>
            <a:r>
              <a:rPr lang="zh-CN" altLang="en-US" sz="2400" spc="-1" dirty="0" smtClean="0">
                <a:solidFill>
                  <a:srgbClr val="008000"/>
                </a:solidFill>
                <a:latin typeface="楷体" panose="02010609060101010101" charset="-122"/>
                <a:ea typeface="楷体" panose="02010609060101010101" charset="-122"/>
              </a:rPr>
              <a:t>    借助插图，由毛主席的神态可猜测这三个词语的意思。</a:t>
            </a:r>
            <a:r>
              <a:rPr lang="en-US" altLang="zh-CN" sz="2400" spc="-1" dirty="0" smtClean="0">
                <a:solidFill>
                  <a:srgbClr val="008000"/>
                </a:solidFill>
                <a:latin typeface="楷体" panose="02010609060101010101" charset="-122"/>
                <a:ea typeface="楷体" panose="02010609060101010101" charset="-122"/>
              </a:rPr>
              <a:t>“</a:t>
            </a:r>
            <a:r>
              <a:rPr lang="zh-CN" altLang="en-US" sz="2400" spc="-1" dirty="0" smtClean="0">
                <a:solidFill>
                  <a:srgbClr val="008000"/>
                </a:solidFill>
                <a:latin typeface="楷体" panose="02010609060101010101" charset="-122"/>
                <a:ea typeface="楷体" panose="02010609060101010101" charset="-122"/>
              </a:rPr>
              <a:t>凝视”是“聚精会神地看”</a:t>
            </a:r>
            <a:r>
              <a:rPr lang="en-US" altLang="zh-CN" sz="2400" spc="-1" dirty="0" smtClean="0">
                <a:solidFill>
                  <a:srgbClr val="008000"/>
                </a:solidFill>
                <a:latin typeface="楷体" panose="02010609060101010101" charset="-122"/>
                <a:ea typeface="楷体" panose="02010609060101010101" charset="-122"/>
              </a:rPr>
              <a:t>,“</a:t>
            </a:r>
            <a:r>
              <a:rPr lang="zh-CN" altLang="en-US" sz="2400" spc="-1" dirty="0" smtClean="0">
                <a:solidFill>
                  <a:srgbClr val="008000"/>
                </a:solidFill>
                <a:latin typeface="楷体" panose="02010609060101010101" charset="-122"/>
                <a:ea typeface="楷体" panose="02010609060101010101" charset="-122"/>
              </a:rPr>
              <a:t>沉思”是“深思</a:t>
            </a:r>
            <a:r>
              <a:rPr lang="en-US" altLang="zh-CN" sz="2400" spc="-1" dirty="0" smtClean="0">
                <a:solidFill>
                  <a:srgbClr val="008000"/>
                </a:solidFill>
                <a:latin typeface="楷体" panose="02010609060101010101" charset="-122"/>
                <a:ea typeface="楷体" panose="02010609060101010101" charset="-122"/>
              </a:rPr>
              <a:t>”</a:t>
            </a:r>
            <a:r>
              <a:rPr lang="zh-CN" altLang="en-US" sz="2400" spc="-1" dirty="0" smtClean="0">
                <a:solidFill>
                  <a:srgbClr val="008000"/>
                </a:solidFill>
                <a:latin typeface="楷体" panose="02010609060101010101" charset="-122"/>
                <a:ea typeface="楷体" panose="02010609060101010101" charset="-122"/>
              </a:rPr>
              <a:t>的意思，</a:t>
            </a:r>
            <a:r>
              <a:rPr lang="en-US" altLang="zh-CN" sz="2400" spc="-1" dirty="0" smtClean="0">
                <a:solidFill>
                  <a:srgbClr val="008000"/>
                </a:solidFill>
                <a:latin typeface="楷体" panose="02010609060101010101" charset="-122"/>
                <a:ea typeface="楷体" panose="02010609060101010101" charset="-122"/>
              </a:rPr>
              <a:t>“</a:t>
            </a:r>
            <a:r>
              <a:rPr lang="zh-CN" altLang="en-US" sz="2400" spc="-1" dirty="0" smtClean="0">
                <a:solidFill>
                  <a:srgbClr val="008000"/>
                </a:solidFill>
                <a:latin typeface="楷体" panose="02010609060101010101" charset="-122"/>
                <a:ea typeface="楷体" panose="02010609060101010101" charset="-122"/>
              </a:rPr>
              <a:t>察觉</a:t>
            </a:r>
            <a:r>
              <a:rPr lang="en-US" altLang="zh-CN" sz="2400" spc="-1" dirty="0" smtClean="0">
                <a:solidFill>
                  <a:srgbClr val="008000"/>
                </a:solidFill>
                <a:latin typeface="楷体" panose="02010609060101010101" charset="-122"/>
                <a:ea typeface="楷体" panose="02010609060101010101" charset="-122"/>
              </a:rPr>
              <a:t>”</a:t>
            </a:r>
            <a:r>
              <a:rPr lang="zh-CN" altLang="en-US" sz="2400" spc="-1" dirty="0" smtClean="0">
                <a:solidFill>
                  <a:srgbClr val="008000"/>
                </a:solidFill>
                <a:latin typeface="楷体" panose="02010609060101010101" charset="-122"/>
                <a:ea typeface="楷体" panose="02010609060101010101" charset="-122"/>
              </a:rPr>
              <a:t>是“发觉；看出来”的意思。 </a:t>
            </a:r>
            <a:endParaRPr lang="zh-CN" altLang="en-US" sz="2400" strike="noStrike" spc="-1" dirty="0">
              <a:latin typeface="楷体" panose="02010609060101010101" charset="-122"/>
              <a:ea typeface="楷体" panose="02010609060101010101" charset="-122"/>
              <a:cs typeface="楷体" panose="02010609060101010101" charset="-122"/>
            </a:endParaRPr>
          </a:p>
        </p:txBody>
      </p:sp>
      <p:sp>
        <p:nvSpPr>
          <p:cNvPr id="9" name="CustomShape 2"/>
          <p:cNvSpPr/>
          <p:nvPr/>
        </p:nvSpPr>
        <p:spPr>
          <a:xfrm>
            <a:off x="622227" y="1292269"/>
            <a:ext cx="7793327" cy="1051142"/>
          </a:xfrm>
          <a:prstGeom prst="rect">
            <a:avLst/>
          </a:prstGeom>
          <a:noFill/>
          <a:ln w="9525">
            <a:noFill/>
          </a:ln>
        </p:spPr>
        <p:style>
          <a:lnRef idx="0">
            <a:srgbClr val="FFFFFF"/>
          </a:lnRef>
          <a:fillRef idx="0">
            <a:srgbClr val="FFFFFF"/>
          </a:fillRef>
          <a:effectRef idx="0">
            <a:srgbClr val="FFFFFF"/>
          </a:effectRef>
          <a:fontRef idx="minor"/>
        </p:style>
        <p:txBody>
          <a:bodyPr wrap="square" lIns="90000" tIns="45000" rIns="90000" bIns="45000">
            <a:spAutoFit/>
          </a:bodyPr>
          <a:lstStyle/>
          <a:p>
            <a:pPr>
              <a:lnSpc>
                <a:spcPct val="130000"/>
              </a:lnSpc>
            </a:pPr>
            <a:r>
              <a:rPr lang="zh-CN" altLang="en-US" sz="2400" strike="noStrike" spc="-1" dirty="0" smtClean="0">
                <a:solidFill>
                  <a:srgbClr val="FF0000"/>
                </a:solidFill>
                <a:latin typeface="楷体" panose="02010609060101010101" charset="-122"/>
                <a:ea typeface="楷体" panose="02010609060101010101" charset="-122"/>
              </a:rPr>
              <a:t>　　</a:t>
            </a:r>
            <a:r>
              <a:rPr sz="2400" strike="noStrike" spc="-1" dirty="0" err="1" smtClean="0">
                <a:solidFill>
                  <a:srgbClr val="C00000"/>
                </a:solidFill>
                <a:latin typeface="楷体" panose="02010609060101010101" charset="-122"/>
                <a:ea typeface="楷体" panose="02010609060101010101" charset="-122"/>
              </a:rPr>
              <a:t>凝视</a:t>
            </a:r>
            <a:r>
              <a:rPr sz="2400" strike="noStrike" spc="-1" dirty="0" err="1" smtClean="0">
                <a:latin typeface="楷体" panose="02010609060101010101" charset="-122"/>
                <a:ea typeface="楷体" panose="02010609060101010101" charset="-122"/>
              </a:rPr>
              <a:t>着这星星之火</a:t>
            </a:r>
            <a:r>
              <a:rPr lang="zh-CN" sz="2400" strike="noStrike" spc="-1" dirty="0">
                <a:latin typeface="楷体" panose="02010609060101010101" charset="-122"/>
                <a:ea typeface="楷体" panose="02010609060101010101" charset="-122"/>
              </a:rPr>
              <a:t>，</a:t>
            </a:r>
            <a:r>
              <a:rPr sz="2400" strike="noStrike" spc="-1" dirty="0" err="1">
                <a:latin typeface="楷体" panose="02010609060101010101" charset="-122"/>
                <a:ea typeface="楷体" panose="02010609060101010101" charset="-122"/>
              </a:rPr>
              <a:t>毛主席在</a:t>
            </a:r>
            <a:r>
              <a:rPr sz="2400" strike="noStrike" spc="-1" dirty="0" err="1">
                <a:solidFill>
                  <a:srgbClr val="C00000"/>
                </a:solidFill>
                <a:latin typeface="楷体" panose="02010609060101010101" charset="-122"/>
                <a:ea typeface="楷体" panose="02010609060101010101" charset="-122"/>
              </a:rPr>
              <a:t>沉思</a:t>
            </a:r>
            <a:r>
              <a:rPr lang="zh-CN" sz="2400" strike="noStrike" spc="-1" dirty="0">
                <a:latin typeface="楷体" panose="02010609060101010101" charset="-122"/>
                <a:ea typeface="楷体" panose="02010609060101010101" charset="-122"/>
              </a:rPr>
              <a:t>，</a:t>
            </a:r>
            <a:r>
              <a:rPr sz="2400" strike="noStrike" spc="-1" dirty="0" err="1">
                <a:latin typeface="楷体" panose="02010609060101010101" charset="-122"/>
                <a:ea typeface="楷体" panose="02010609060101010101" charset="-122"/>
              </a:rPr>
              <a:t>连毯子滑落下来也没有</a:t>
            </a:r>
            <a:r>
              <a:rPr sz="2400" strike="noStrike" spc="-1" dirty="0" err="1">
                <a:solidFill>
                  <a:srgbClr val="C00000"/>
                </a:solidFill>
                <a:latin typeface="楷体" panose="02010609060101010101" charset="-122"/>
                <a:ea typeface="楷体" panose="02010609060101010101" charset="-122"/>
              </a:rPr>
              <a:t>察觉</a:t>
            </a:r>
            <a:r>
              <a:rPr sz="2400" strike="noStrike" spc="-1" dirty="0" err="1">
                <a:latin typeface="楷体" panose="02010609060101010101" charset="-122"/>
                <a:ea typeface="楷体" panose="02010609060101010101" charset="-122"/>
              </a:rPr>
              <a:t>到</a:t>
            </a:r>
            <a:r>
              <a:rPr lang="en-US" sz="2400" strike="noStrike" spc="-1" dirty="0">
                <a:solidFill>
                  <a:srgbClr val="000000"/>
                </a:solidFill>
                <a:latin typeface="楷体" panose="02010609060101010101" charset="-122"/>
                <a:ea typeface="楷体" panose="02010609060101010101" charset="-122"/>
              </a:rPr>
              <a:t>。</a:t>
            </a:r>
            <a:endParaRPr lang="en-US" sz="2400" strike="noStrike" spc="-1" dirty="0">
              <a:latin typeface="Arial" panose="020B0604020202020204"/>
            </a:endParaRPr>
          </a:p>
        </p:txBody>
      </p:sp>
      <p:sp>
        <p:nvSpPr>
          <p:cNvPr id="10" name="CustomShape 1"/>
          <p:cNvSpPr/>
          <p:nvPr/>
        </p:nvSpPr>
        <p:spPr>
          <a:xfrm>
            <a:off x="622227" y="889208"/>
            <a:ext cx="4669853" cy="460211"/>
          </a:xfrm>
          <a:prstGeom prst="rect">
            <a:avLst/>
          </a:prstGeom>
          <a:noFill/>
        </p:spPr>
        <p:txBody>
          <a:bodyPr wrap="square" rtlCol="0">
            <a:spAutoFit/>
          </a:bodyPr>
          <a:lstStyle/>
          <a:p>
            <a:r>
              <a:rPr lang="zh-CN" altLang="en-US" sz="2400" spc="-1" dirty="0">
                <a:solidFill>
                  <a:srgbClr val="276359"/>
                </a:solidFill>
                <a:latin typeface="黑体" panose="02010609060101010101" charset="-122"/>
                <a:ea typeface="黑体" panose="02010609060101010101" charset="-122"/>
              </a:rPr>
              <a:t>借助课文插图，理解词语的</a:t>
            </a:r>
            <a:r>
              <a:rPr lang="zh-CN" altLang="en-US" sz="2400" spc="-1" dirty="0" smtClean="0">
                <a:solidFill>
                  <a:srgbClr val="276359"/>
                </a:solidFill>
                <a:latin typeface="黑体" panose="02010609060101010101" charset="-122"/>
                <a:ea typeface="黑体" panose="02010609060101010101" charset="-122"/>
              </a:rPr>
              <a:t>意思。</a:t>
            </a:r>
            <a:endParaRPr lang="en-US" sz="2400" spc="-1" dirty="0">
              <a:solidFill>
                <a:srgbClr val="276359"/>
              </a:solidFill>
              <a:latin typeface="黑体" panose="02010609060101010101" charset="-122"/>
              <a:ea typeface="黑体" panose="02010609060101010101" charset="-122"/>
            </a:endParaRPr>
          </a:p>
        </p:txBody>
      </p:sp>
    </p:spTree>
    <p:extLst>
      <p:ext uri="{BB962C8B-B14F-4D97-AF65-F5344CB8AC3E}">
        <p14:creationId xmlns:p14="http://schemas.microsoft.com/office/powerpoint/2010/main" val="184112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5"/>
                                        </p:tgtEl>
                                        <p:attrNameLst>
                                          <p:attrName>style.visibility</p:attrName>
                                        </p:attrNameLst>
                                      </p:cBhvr>
                                      <p:to>
                                        <p:strVal val="visible"/>
                                      </p:to>
                                    </p:set>
                                    <p:animEffect transition="in" filter="fade">
                                      <p:cBhvr additive="repl">
                                        <p:cTn id="7" dur="500"/>
                                        <p:tgtEl>
                                          <p:spTgt spid="7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additive="repl">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1">
            <a:extLst>
              <a:ext uri="{FF2B5EF4-FFF2-40B4-BE49-F238E27FC236}">
                <a16:creationId xmlns:a16="http://schemas.microsoft.com/office/drawing/2014/main" id="{703C2EC6-FCF8-49BD-9BC0-65589A36840F}"/>
              </a:ext>
            </a:extLst>
          </p:cNvPr>
          <p:cNvSpPr/>
          <p:nvPr/>
        </p:nvSpPr>
        <p:spPr>
          <a:xfrm>
            <a:off x="477676" y="627534"/>
            <a:ext cx="8188649" cy="4320480"/>
          </a:xfrm>
          <a:prstGeom prst="roundRect">
            <a:avLst>
              <a:gd name="adj" fmla="val 14712"/>
            </a:avLst>
          </a:prstGeom>
          <a:solidFill>
            <a:schemeClr val="bg1"/>
          </a:solidFill>
          <a:ln w="57150">
            <a:solidFill>
              <a:srgbClr val="C1EDF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 y="2912145"/>
            <a:ext cx="9191625" cy="2231355"/>
          </a:xfrm>
          <a:prstGeom prst="rect">
            <a:avLst/>
          </a:prstGeom>
        </p:spPr>
      </p:pic>
      <p:sp>
        <p:nvSpPr>
          <p:cNvPr id="748" name="CustomShape 2"/>
          <p:cNvSpPr/>
          <p:nvPr/>
        </p:nvSpPr>
        <p:spPr>
          <a:xfrm>
            <a:off x="622227" y="1349419"/>
            <a:ext cx="7838205" cy="849485"/>
          </a:xfrm>
          <a:prstGeom prst="rect">
            <a:avLst/>
          </a:prstGeom>
          <a:noFill/>
          <a:ln w="9525">
            <a:noFill/>
          </a:ln>
        </p:spPr>
        <p:style>
          <a:lnRef idx="0">
            <a:srgbClr val="FFFFFF"/>
          </a:lnRef>
          <a:fillRef idx="0">
            <a:srgbClr val="FFFFFF"/>
          </a:fillRef>
          <a:effectRef idx="0">
            <a:srgbClr val="FFFFFF"/>
          </a:effectRef>
          <a:fontRef idx="minor"/>
        </p:style>
        <p:txBody>
          <a:bodyPr wrap="square" lIns="90000" tIns="45000" rIns="90000" bIns="45000">
            <a:spAutoFit/>
          </a:bodyPr>
          <a:lstStyle/>
          <a:p>
            <a:pPr>
              <a:lnSpc>
                <a:spcPct val="120000"/>
              </a:lnSpc>
            </a:pPr>
            <a:r>
              <a:rPr lang="zh-CN" altLang="en-US" sz="2200" spc="-1" dirty="0" smtClean="0">
                <a:solidFill>
                  <a:srgbClr val="FF0000"/>
                </a:solidFill>
                <a:latin typeface="楷体" panose="02010609060101010101" charset="-122"/>
                <a:ea typeface="楷体" panose="02010609060101010101" charset="-122"/>
              </a:rPr>
              <a:t>    </a:t>
            </a:r>
            <a:r>
              <a:rPr lang="zh-CN" altLang="en-US" sz="2200" spc="-1" dirty="0" smtClean="0">
                <a:latin typeface="楷体" panose="02010609060101010101" charset="-122"/>
                <a:ea typeface="楷体" panose="02010609060101010101" charset="-122"/>
              </a:rPr>
              <a:t>凝视着这</a:t>
            </a:r>
            <a:r>
              <a:rPr lang="zh-CN" altLang="en-US" sz="2200" spc="-1" dirty="0" smtClean="0">
                <a:solidFill>
                  <a:srgbClr val="C00000"/>
                </a:solidFill>
                <a:latin typeface="楷体" panose="02010609060101010101" charset="-122"/>
                <a:ea typeface="楷体" panose="02010609060101010101" charset="-122"/>
              </a:rPr>
              <a:t>星星之火</a:t>
            </a:r>
            <a:r>
              <a:rPr lang="zh-CN" altLang="en-US" sz="2200" spc="-1" dirty="0" smtClean="0">
                <a:latin typeface="楷体" panose="02010609060101010101" charset="-122"/>
                <a:ea typeface="楷体" panose="02010609060101010101" charset="-122"/>
              </a:rPr>
              <a:t>，毛主席在沉思，连毯子滑落下来也没有察觉到</a:t>
            </a:r>
            <a:r>
              <a:rPr lang="zh-CN" altLang="en-US" sz="2200" spc="-1" dirty="0" smtClean="0">
                <a:solidFill>
                  <a:srgbClr val="000000"/>
                </a:solidFill>
                <a:latin typeface="楷体" panose="02010609060101010101" charset="-122"/>
                <a:ea typeface="楷体" panose="02010609060101010101" charset="-122"/>
              </a:rPr>
              <a:t>。</a:t>
            </a:r>
            <a:endParaRPr lang="en-US" sz="2200" strike="noStrike" spc="-1" dirty="0">
              <a:latin typeface="楷体" panose="02010609060101010101" charset="-122"/>
              <a:ea typeface="楷体" panose="02010609060101010101" charset="-122"/>
              <a:cs typeface="楷体" panose="02010609060101010101" charset="-122"/>
            </a:endParaRPr>
          </a:p>
        </p:txBody>
      </p:sp>
      <p:sp>
        <p:nvSpPr>
          <p:cNvPr id="2" name="CustomShape 2"/>
          <p:cNvSpPr/>
          <p:nvPr/>
        </p:nvSpPr>
        <p:spPr>
          <a:xfrm>
            <a:off x="622227" y="3043164"/>
            <a:ext cx="5029893" cy="1309674"/>
          </a:xfrm>
          <a:prstGeom prst="rect">
            <a:avLst/>
          </a:prstGeom>
          <a:noFill/>
          <a:ln w="9525">
            <a:noFill/>
          </a:ln>
        </p:spPr>
        <p:style>
          <a:lnRef idx="0">
            <a:srgbClr val="FFFFFF"/>
          </a:lnRef>
          <a:fillRef idx="0">
            <a:srgbClr val="FFFFFF"/>
          </a:fillRef>
          <a:effectRef idx="0">
            <a:srgbClr val="FFFFFF"/>
          </a:effectRef>
          <a:fontRef idx="minor"/>
        </p:style>
        <p:txBody>
          <a:bodyPr wrap="square" lIns="90000" tIns="45000" rIns="90000" bIns="45000">
            <a:spAutoFit/>
          </a:bodyPr>
          <a:lstStyle/>
          <a:p>
            <a:pPr>
              <a:lnSpc>
                <a:spcPct val="120000"/>
              </a:lnSpc>
            </a:pPr>
            <a:r>
              <a:rPr lang="zh-CN" altLang="en-US" sz="2200" spc="-1" dirty="0" smtClean="0">
                <a:solidFill>
                  <a:srgbClr val="008000"/>
                </a:solidFill>
                <a:latin typeface="楷体" panose="02010609060101010101" charset="-122"/>
                <a:ea typeface="楷体" panose="02010609060101010101" charset="-122"/>
              </a:rPr>
              <a:t>    </a:t>
            </a:r>
            <a:r>
              <a:rPr lang="zh-CN" altLang="en-US" sz="2200" spc="-1" dirty="0" smtClean="0">
                <a:solidFill>
                  <a:srgbClr val="00B050"/>
                </a:solidFill>
                <a:latin typeface="楷体" panose="02010609060101010101" charset="-122"/>
                <a:ea typeface="楷体" panose="02010609060101010101" charset="-122"/>
              </a:rPr>
              <a:t>“星星之火”不仅仅指清油灯的火苗。毛主席通过凝视这清油灯的“星星之火”，想到了中国革命的未来之火。</a:t>
            </a:r>
            <a:endParaRPr lang="en-US" altLang="zh-CN" sz="2200" spc="-1" dirty="0" smtClean="0">
              <a:solidFill>
                <a:srgbClr val="00B050"/>
              </a:solidFill>
              <a:latin typeface="楷体" panose="02010609060101010101" charset="-122"/>
              <a:ea typeface="楷体" panose="02010609060101010101" charset="-122"/>
            </a:endParaRPr>
          </a:p>
        </p:txBody>
      </p:sp>
      <p:sp>
        <p:nvSpPr>
          <p:cNvPr id="6" name="CustomShape 2"/>
          <p:cNvSpPr/>
          <p:nvPr/>
        </p:nvSpPr>
        <p:spPr>
          <a:xfrm>
            <a:off x="622227" y="2203356"/>
            <a:ext cx="5101901" cy="849485"/>
          </a:xfrm>
          <a:prstGeom prst="rect">
            <a:avLst/>
          </a:prstGeom>
          <a:noFill/>
          <a:ln w="9525">
            <a:noFill/>
          </a:ln>
        </p:spPr>
        <p:style>
          <a:lnRef idx="0">
            <a:srgbClr val="FFFFFF"/>
          </a:lnRef>
          <a:fillRef idx="0">
            <a:srgbClr val="FFFFFF"/>
          </a:fillRef>
          <a:effectRef idx="0">
            <a:srgbClr val="FFFFFF"/>
          </a:effectRef>
          <a:fontRef idx="minor"/>
        </p:style>
        <p:txBody>
          <a:bodyPr wrap="square" lIns="90000" tIns="45000" rIns="90000" bIns="45000">
            <a:spAutoFit/>
          </a:bodyPr>
          <a:lstStyle/>
          <a:p>
            <a:pPr>
              <a:lnSpc>
                <a:spcPct val="120000"/>
              </a:lnSpc>
            </a:pPr>
            <a:r>
              <a:rPr lang="zh-CN" altLang="en-US" sz="2200" spc="-1" dirty="0" smtClean="0">
                <a:solidFill>
                  <a:srgbClr val="7030A0"/>
                </a:solidFill>
                <a:latin typeface="楷体" panose="02010609060101010101" charset="-122"/>
                <a:ea typeface="楷体" panose="02010609060101010101" charset="-122"/>
              </a:rPr>
              <a:t>    “星星之火”是什么意思？是清油灯的火苗吗？</a:t>
            </a:r>
            <a:endParaRPr lang="en-US" altLang="zh-CN" sz="2200" spc="-1" dirty="0" smtClean="0">
              <a:solidFill>
                <a:srgbClr val="7030A0"/>
              </a:solidFill>
              <a:latin typeface="楷体" panose="02010609060101010101" charset="-122"/>
              <a:ea typeface="楷体" panose="02010609060101010101" charset="-122"/>
            </a:endParaRPr>
          </a:p>
        </p:txBody>
      </p:sp>
      <p:sp>
        <p:nvSpPr>
          <p:cNvPr id="7" name="CustomShape 1"/>
          <p:cNvSpPr/>
          <p:nvPr/>
        </p:nvSpPr>
        <p:spPr>
          <a:xfrm>
            <a:off x="622227" y="889208"/>
            <a:ext cx="4669853" cy="430887"/>
          </a:xfrm>
          <a:prstGeom prst="rect">
            <a:avLst/>
          </a:prstGeom>
          <a:noFill/>
        </p:spPr>
        <p:txBody>
          <a:bodyPr wrap="square" rtlCol="0">
            <a:spAutoFit/>
          </a:bodyPr>
          <a:lstStyle/>
          <a:p>
            <a:r>
              <a:rPr lang="zh-CN" altLang="en-US" sz="2200" spc="-1" dirty="0">
                <a:solidFill>
                  <a:srgbClr val="276359"/>
                </a:solidFill>
                <a:latin typeface="黑体" panose="02010609060101010101" charset="-122"/>
                <a:ea typeface="黑体" panose="02010609060101010101" charset="-122"/>
              </a:rPr>
              <a:t>借助课文插图，理解词语的</a:t>
            </a:r>
            <a:r>
              <a:rPr lang="zh-CN" altLang="en-US" sz="2200" spc="-1" dirty="0" smtClean="0">
                <a:solidFill>
                  <a:srgbClr val="276359"/>
                </a:solidFill>
                <a:latin typeface="黑体" panose="02010609060101010101" charset="-122"/>
                <a:ea typeface="黑体" panose="02010609060101010101" charset="-122"/>
              </a:rPr>
              <a:t>意思。</a:t>
            </a:r>
            <a:endParaRPr lang="en-US" sz="2200" spc="-1" dirty="0">
              <a:solidFill>
                <a:srgbClr val="276359"/>
              </a:solidFill>
              <a:latin typeface="黑体" panose="02010609060101010101" charset="-122"/>
              <a:ea typeface="黑体" panose="02010609060101010101" charset="-122"/>
            </a:endParaRPr>
          </a:p>
        </p:txBody>
      </p:sp>
      <p:pic>
        <p:nvPicPr>
          <p:cNvPr id="8" name="图片 7"/>
          <p:cNvPicPr/>
          <p:nvPr>
            <p:custDataLst>
              <p:tags r:id="rId1"/>
            </p:custDataLst>
          </p:nvPr>
        </p:nvPicPr>
        <p:blipFill>
          <a:blip r:embed="rId4" r:link="rId5" cstate="print"/>
          <a:stretch>
            <a:fillRect/>
          </a:stretch>
        </p:blipFill>
        <p:spPr>
          <a:xfrm>
            <a:off x="5562203" y="2053546"/>
            <a:ext cx="2951110" cy="2327867"/>
          </a:xfrm>
          <a:prstGeom prst="roundRect">
            <a:avLst/>
          </a:prstGeom>
          <a:noFill/>
          <a:ln w="9525">
            <a:noFill/>
          </a:ln>
        </p:spPr>
      </p:pic>
    </p:spTree>
    <p:extLst>
      <p:ext uri="{BB962C8B-B14F-4D97-AF65-F5344CB8AC3E}">
        <p14:creationId xmlns:p14="http://schemas.microsoft.com/office/powerpoint/2010/main" val="118463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03C2EC6-FCF8-49BD-9BC0-65589A36840F}"/>
              </a:ext>
            </a:extLst>
          </p:cNvPr>
          <p:cNvSpPr/>
          <p:nvPr/>
        </p:nvSpPr>
        <p:spPr>
          <a:xfrm>
            <a:off x="717226" y="694267"/>
            <a:ext cx="7726326" cy="4253747"/>
          </a:xfrm>
          <a:prstGeom prst="roundRect">
            <a:avLst>
              <a:gd name="adj" fmla="val 11712"/>
            </a:avLst>
          </a:prstGeom>
          <a:solidFill>
            <a:schemeClr val="bg1"/>
          </a:solidFill>
          <a:ln w="57150">
            <a:solidFill>
              <a:srgbClr val="C1EDF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 y="2912145"/>
            <a:ext cx="9191625" cy="2231355"/>
          </a:xfrm>
          <a:prstGeom prst="rect">
            <a:avLst/>
          </a:prstGeom>
        </p:spPr>
      </p:pic>
      <p:grpSp>
        <p:nvGrpSpPr>
          <p:cNvPr id="5" name="组合 4"/>
          <p:cNvGrpSpPr/>
          <p:nvPr/>
        </p:nvGrpSpPr>
        <p:grpSpPr>
          <a:xfrm>
            <a:off x="2567391" y="1297168"/>
            <a:ext cx="4009219" cy="1749565"/>
            <a:chOff x="898574" y="944887"/>
            <a:chExt cx="6511877" cy="2841689"/>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574" y="944887"/>
              <a:ext cx="3788916" cy="2841689"/>
            </a:xfrm>
            <a:prstGeom prst="roundRect">
              <a:avLst/>
            </a:prstGeom>
            <a:ln>
              <a:solidFill>
                <a:srgbClr val="0070C0"/>
              </a:solidFill>
            </a:ln>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1087" t="687" r="1257" b="382"/>
            <a:stretch/>
          </p:blipFill>
          <p:spPr>
            <a:xfrm>
              <a:off x="5457825" y="1019175"/>
              <a:ext cx="1952626" cy="2728914"/>
            </a:xfrm>
            <a:prstGeom prst="roundRect">
              <a:avLst/>
            </a:prstGeom>
            <a:ln>
              <a:solidFill>
                <a:srgbClr val="0070C0"/>
              </a:solidFill>
            </a:ln>
          </p:spPr>
        </p:pic>
      </p:grpSp>
      <p:sp>
        <p:nvSpPr>
          <p:cNvPr id="8" name="矩形 7">
            <a:extLst>
              <a:ext uri="{FF2B5EF4-FFF2-40B4-BE49-F238E27FC236}">
                <a16:creationId xmlns:a16="http://schemas.microsoft.com/office/drawing/2014/main" id="{E4F80CFE-776E-4120-AF31-053B83BB74EE}"/>
              </a:ext>
            </a:extLst>
          </p:cNvPr>
          <p:cNvSpPr/>
          <p:nvPr/>
        </p:nvSpPr>
        <p:spPr>
          <a:xfrm>
            <a:off x="899541" y="3139324"/>
            <a:ext cx="7361696" cy="1200329"/>
          </a:xfrm>
          <a:prstGeom prst="rect">
            <a:avLst/>
          </a:prstGeom>
        </p:spPr>
        <p:txBody>
          <a:bodyPr wrap="square">
            <a:spAutoFit/>
          </a:bodyPr>
          <a:lstStyle/>
          <a:p>
            <a:pPr>
              <a:lnSpc>
                <a:spcPct val="120000"/>
              </a:lnSpc>
            </a:pPr>
            <a:r>
              <a:rPr lang="zh-CN" altLang="en-US" sz="2000" dirty="0" smtClean="0">
                <a:solidFill>
                  <a:srgbClr val="0070C0"/>
                </a:solidFill>
                <a:latin typeface="楷体" panose="02010609060101010101" pitchFamily="49" charset="-122"/>
                <a:ea typeface="楷体" panose="02010609060101010101" pitchFamily="49" charset="-122"/>
              </a:rPr>
              <a:t>星星之火：</a:t>
            </a:r>
            <a:r>
              <a:rPr lang="zh-CN" altLang="zh-CN" sz="2000" dirty="0" smtClean="0">
                <a:solidFill>
                  <a:srgbClr val="C00000"/>
                </a:solidFill>
                <a:latin typeface="楷体" pitchFamily="49" charset="-122"/>
                <a:ea typeface="楷体" pitchFamily="49" charset="-122"/>
              </a:rPr>
              <a:t>常与“可以燎原”连用，原比喻小乱子可以发展成为大祸害，现比喻开始时显得弱小的新生事物有旺盛的生命力和广阔的发展前途。例句：当年革命的形势就如星星之火可以燎原。</a:t>
            </a:r>
          </a:p>
        </p:txBody>
      </p:sp>
      <p:sp>
        <p:nvSpPr>
          <p:cNvPr id="9" name="CustomShape 1"/>
          <p:cNvSpPr/>
          <p:nvPr/>
        </p:nvSpPr>
        <p:spPr>
          <a:xfrm>
            <a:off x="899541" y="777482"/>
            <a:ext cx="4669853" cy="430887"/>
          </a:xfrm>
          <a:prstGeom prst="rect">
            <a:avLst/>
          </a:prstGeom>
          <a:noFill/>
        </p:spPr>
        <p:txBody>
          <a:bodyPr wrap="square" rtlCol="0">
            <a:spAutoFit/>
          </a:bodyPr>
          <a:lstStyle/>
          <a:p>
            <a:r>
              <a:rPr lang="zh-CN" altLang="en-US" sz="2200" spc="-1" dirty="0">
                <a:solidFill>
                  <a:srgbClr val="276359"/>
                </a:solidFill>
                <a:latin typeface="黑体" panose="02010609060101010101" charset="-122"/>
                <a:ea typeface="黑体" panose="02010609060101010101" charset="-122"/>
              </a:rPr>
              <a:t>借助课文插图，理解词语的</a:t>
            </a:r>
            <a:r>
              <a:rPr lang="zh-CN" altLang="en-US" sz="2200" spc="-1" dirty="0" smtClean="0">
                <a:solidFill>
                  <a:srgbClr val="276359"/>
                </a:solidFill>
                <a:latin typeface="黑体" panose="02010609060101010101" charset="-122"/>
                <a:ea typeface="黑体" panose="02010609060101010101" charset="-122"/>
              </a:rPr>
              <a:t>意思。</a:t>
            </a:r>
            <a:endParaRPr lang="en-US" sz="2200" spc="-1" dirty="0">
              <a:solidFill>
                <a:srgbClr val="276359"/>
              </a:solidFill>
              <a:latin typeface="黑体" panose="02010609060101010101" charset="-122"/>
              <a:ea typeface="黑体" panose="02010609060101010101" charset="-122"/>
            </a:endParaRPr>
          </a:p>
        </p:txBody>
      </p:sp>
    </p:spTree>
    <p:extLst>
      <p:ext uri="{BB962C8B-B14F-4D97-AF65-F5344CB8AC3E}">
        <p14:creationId xmlns:p14="http://schemas.microsoft.com/office/powerpoint/2010/main" val="121095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
            <a:extLst>
              <a:ext uri="{FF2B5EF4-FFF2-40B4-BE49-F238E27FC236}">
                <a16:creationId xmlns:a16="http://schemas.microsoft.com/office/drawing/2014/main" id="{703C2EC6-FCF8-49BD-9BC0-65589A36840F}"/>
              </a:ext>
            </a:extLst>
          </p:cNvPr>
          <p:cNvSpPr/>
          <p:nvPr/>
        </p:nvSpPr>
        <p:spPr>
          <a:xfrm>
            <a:off x="708729" y="694267"/>
            <a:ext cx="7726326" cy="4253747"/>
          </a:xfrm>
          <a:prstGeom prst="roundRect">
            <a:avLst>
              <a:gd name="adj" fmla="val 11712"/>
            </a:avLst>
          </a:prstGeom>
          <a:solidFill>
            <a:schemeClr val="bg1"/>
          </a:solidFill>
          <a:ln w="57150">
            <a:solidFill>
              <a:srgbClr val="C1EDF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 y="2912145"/>
            <a:ext cx="9191625" cy="2231355"/>
          </a:xfrm>
          <a:prstGeom prst="rect">
            <a:avLst/>
          </a:prstGeom>
        </p:spPr>
      </p:pic>
      <p:sp>
        <p:nvSpPr>
          <p:cNvPr id="769" name="CustomShape 1"/>
          <p:cNvSpPr/>
          <p:nvPr/>
        </p:nvSpPr>
        <p:spPr>
          <a:xfrm>
            <a:off x="1306116" y="961572"/>
            <a:ext cx="2062459" cy="429433"/>
          </a:xfrm>
          <a:prstGeom prst="rect">
            <a:avLst/>
          </a:prstGeom>
          <a:noFill/>
        </p:spPr>
        <p:txBody>
          <a:bodyPr wrap="square" rtlCol="0">
            <a:spAutoFit/>
          </a:bodyPr>
          <a:lstStyle/>
          <a:p>
            <a:r>
              <a:rPr lang="zh-CN" altLang="en-US" sz="2200" spc="-1" dirty="0" smtClean="0">
                <a:solidFill>
                  <a:srgbClr val="276359"/>
                </a:solidFill>
                <a:latin typeface="黑体" panose="02010609060101010101" charset="-122"/>
                <a:ea typeface="黑体" panose="02010609060101010101" charset="-122"/>
              </a:rPr>
              <a:t>理解</a:t>
            </a:r>
            <a:r>
              <a:rPr lang="zh-CN" altLang="en-US" sz="2200" spc="-1" dirty="0">
                <a:solidFill>
                  <a:srgbClr val="276359"/>
                </a:solidFill>
                <a:latin typeface="黑体" panose="02010609060101010101" charset="-122"/>
                <a:ea typeface="黑体" panose="02010609060101010101" charset="-122"/>
              </a:rPr>
              <a:t>课文</a:t>
            </a:r>
            <a:r>
              <a:rPr lang="zh-CN" altLang="en-US" sz="2200" spc="-1" dirty="0" smtClean="0">
                <a:solidFill>
                  <a:srgbClr val="276359"/>
                </a:solidFill>
                <a:latin typeface="黑体" panose="02010609060101010101" charset="-122"/>
                <a:ea typeface="黑体" panose="02010609060101010101" charset="-122"/>
              </a:rPr>
              <a:t>语句。</a:t>
            </a:r>
            <a:endParaRPr lang="en-US" sz="2200" spc="-1" dirty="0">
              <a:solidFill>
                <a:srgbClr val="276359"/>
              </a:solidFill>
              <a:latin typeface="黑体" panose="02010609060101010101" charset="-122"/>
              <a:ea typeface="黑体" panose="02010609060101010101" charset="-122"/>
            </a:endParaRPr>
          </a:p>
        </p:txBody>
      </p:sp>
      <p:sp>
        <p:nvSpPr>
          <p:cNvPr id="770" name="CustomShape 2"/>
          <p:cNvSpPr/>
          <p:nvPr/>
        </p:nvSpPr>
        <p:spPr>
          <a:xfrm>
            <a:off x="839111" y="1832916"/>
            <a:ext cx="7235757" cy="997858"/>
          </a:xfrm>
          <a:prstGeom prst="rect">
            <a:avLst/>
          </a:prstGeom>
          <a:noFill/>
          <a:ln w="9525">
            <a:noFill/>
          </a:ln>
        </p:spPr>
        <p:style>
          <a:lnRef idx="0">
            <a:srgbClr val="FFFFFF"/>
          </a:lnRef>
          <a:fillRef idx="0">
            <a:srgbClr val="FFFFFF"/>
          </a:fillRef>
          <a:effectRef idx="0">
            <a:srgbClr val="FFFFFF"/>
          </a:effectRef>
          <a:fontRef idx="minor"/>
        </p:style>
        <p:txBody>
          <a:bodyPr wrap="square" lIns="90000" tIns="45000" rIns="90000" bIns="45000">
            <a:spAutoFit/>
          </a:bodyPr>
          <a:lstStyle/>
          <a:p>
            <a:pPr>
              <a:lnSpc>
                <a:spcPct val="130000"/>
              </a:lnSpc>
            </a:pPr>
            <a:r>
              <a:rPr lang="en-US" sz="2400" strike="noStrike" spc="-1" dirty="0">
                <a:solidFill>
                  <a:srgbClr val="000000"/>
                </a:solidFill>
                <a:latin typeface="楷体" panose="02010609060101010101" charset="-122"/>
                <a:ea typeface="楷体" panose="02010609060101010101" charset="-122"/>
              </a:rPr>
              <a:t>  </a:t>
            </a:r>
            <a:r>
              <a:rPr sz="2400" strike="noStrike" spc="-1" dirty="0">
                <a:latin typeface="楷体" panose="02010609060101010101" charset="-122"/>
                <a:ea typeface="楷体" panose="02010609060101010101" charset="-122"/>
              </a:rPr>
              <a:t> </a:t>
            </a:r>
            <a:r>
              <a:rPr sz="2400" strike="noStrike" spc="-1" dirty="0" err="1" smtClean="0">
                <a:latin typeface="楷体" panose="02010609060101010101" charset="-122"/>
                <a:ea typeface="楷体" panose="02010609060101010101" charset="-122"/>
              </a:rPr>
              <a:t>就在这盏清油灯下</a:t>
            </a:r>
            <a:r>
              <a:rPr lang="zh-CN" sz="2400" strike="noStrike" spc="-1" dirty="0">
                <a:latin typeface="楷体" panose="02010609060101010101" charset="-122"/>
                <a:ea typeface="楷体" panose="02010609060101010101" charset="-122"/>
              </a:rPr>
              <a:t>，</a:t>
            </a:r>
            <a:r>
              <a:rPr sz="2400" strike="noStrike" spc="-1" dirty="0" err="1">
                <a:latin typeface="楷体" panose="02010609060101010101" charset="-122"/>
                <a:ea typeface="楷体" panose="02010609060101010101" charset="-122"/>
              </a:rPr>
              <a:t>毛主席写下了许多光辉著作</a:t>
            </a:r>
            <a:r>
              <a:rPr lang="zh-CN" sz="2400" strike="noStrike" spc="-1" dirty="0">
                <a:latin typeface="楷体" panose="02010609060101010101" charset="-122"/>
                <a:ea typeface="楷体" panose="02010609060101010101" charset="-122"/>
              </a:rPr>
              <a:t>，</a:t>
            </a:r>
            <a:r>
              <a:rPr sz="2400" strike="noStrike" spc="-1" dirty="0" err="1">
                <a:solidFill>
                  <a:srgbClr val="C00000"/>
                </a:solidFill>
                <a:latin typeface="楷体" panose="02010609060101010101" charset="-122"/>
                <a:ea typeface="楷体" panose="02010609060101010101" charset="-122"/>
              </a:rPr>
              <a:t>照亮</a:t>
            </a:r>
            <a:r>
              <a:rPr sz="2400" strike="noStrike" spc="-1" dirty="0" err="1">
                <a:latin typeface="楷体" panose="02010609060101010101" charset="-122"/>
                <a:ea typeface="楷体" panose="02010609060101010101" charset="-122"/>
              </a:rPr>
              <a:t>了中国革命胜利的道路</a:t>
            </a:r>
            <a:r>
              <a:rPr lang="en-US" sz="2400" strike="noStrike" spc="-1" dirty="0">
                <a:solidFill>
                  <a:srgbClr val="000000"/>
                </a:solidFill>
                <a:latin typeface="楷体" panose="02010609060101010101" charset="-122"/>
                <a:ea typeface="楷体" panose="02010609060101010101" charset="-122"/>
              </a:rPr>
              <a:t>。</a:t>
            </a:r>
            <a:endParaRPr lang="en-US" sz="2400" strike="noStrike" spc="-1" dirty="0">
              <a:latin typeface="Arial" panose="020B0604020202020204"/>
            </a:endParaRPr>
          </a:p>
        </p:txBody>
      </p:sp>
      <p:sp>
        <p:nvSpPr>
          <p:cNvPr id="2" name="CustomShape 2"/>
          <p:cNvSpPr/>
          <p:nvPr/>
        </p:nvSpPr>
        <p:spPr>
          <a:xfrm>
            <a:off x="1279054" y="1374353"/>
            <a:ext cx="5794396" cy="475215"/>
          </a:xfrm>
          <a:prstGeom prst="rect">
            <a:avLst/>
          </a:prstGeom>
          <a:noFill/>
          <a:ln w="9525">
            <a:noFill/>
          </a:ln>
        </p:spPr>
        <p:style>
          <a:lnRef idx="0">
            <a:srgbClr val="FFFFFF"/>
          </a:lnRef>
          <a:fillRef idx="0">
            <a:srgbClr val="FFFFFF"/>
          </a:fillRef>
          <a:effectRef idx="0">
            <a:srgbClr val="FFFFFF"/>
          </a:effectRef>
          <a:fontRef idx="minor"/>
        </p:style>
        <p:txBody>
          <a:bodyPr wrap="square" lIns="90000" tIns="45000" rIns="90000" bIns="45000">
            <a:spAutoFit/>
          </a:bodyPr>
          <a:lstStyle/>
          <a:p>
            <a:pPr>
              <a:lnSpc>
                <a:spcPct val="120000"/>
              </a:lnSpc>
            </a:pPr>
            <a:r>
              <a:rPr lang="zh-CN" altLang="en-US" sz="2400" strike="noStrike" spc="-1" dirty="0" smtClean="0">
                <a:solidFill>
                  <a:srgbClr val="C00000"/>
                </a:solidFill>
                <a:latin typeface="楷体" panose="02010609060101010101" charset="-122"/>
                <a:ea typeface="楷体" panose="02010609060101010101" charset="-122"/>
              </a:rPr>
              <a:t>为什么要用“照亮”这个词语？</a:t>
            </a:r>
            <a:endParaRPr lang="en-US" sz="2400" strike="noStrike" spc="-1" dirty="0">
              <a:solidFill>
                <a:srgbClr val="C00000"/>
              </a:solidFill>
              <a:latin typeface="楷体" panose="02010609060101010101" charset="-122"/>
              <a:ea typeface="楷体" panose="02010609060101010101" charset="-122"/>
            </a:endParaRPr>
          </a:p>
        </p:txBody>
      </p:sp>
      <p:sp>
        <p:nvSpPr>
          <p:cNvPr id="5" name="CustomShape 2"/>
          <p:cNvSpPr/>
          <p:nvPr/>
        </p:nvSpPr>
        <p:spPr>
          <a:xfrm>
            <a:off x="839111" y="2814123"/>
            <a:ext cx="7465563" cy="1477990"/>
          </a:xfrm>
          <a:prstGeom prst="rect">
            <a:avLst/>
          </a:prstGeom>
          <a:noFill/>
          <a:ln w="9525">
            <a:noFill/>
          </a:ln>
        </p:spPr>
        <p:style>
          <a:lnRef idx="0">
            <a:srgbClr val="FFFFFF"/>
          </a:lnRef>
          <a:fillRef idx="0">
            <a:srgbClr val="FFFFFF"/>
          </a:fillRef>
          <a:effectRef idx="0">
            <a:srgbClr val="FFFFFF"/>
          </a:effectRef>
          <a:fontRef idx="minor"/>
        </p:style>
        <p:txBody>
          <a:bodyPr wrap="square" lIns="90000" tIns="45000" rIns="90000" bIns="45000">
            <a:spAutoFit/>
          </a:bodyPr>
          <a:lstStyle/>
          <a:p>
            <a:pPr>
              <a:lnSpc>
                <a:spcPct val="130000"/>
              </a:lnSpc>
            </a:pPr>
            <a:r>
              <a:rPr lang="en-US" sz="2400" strike="noStrike" spc="-1" dirty="0">
                <a:solidFill>
                  <a:srgbClr val="000000"/>
                </a:solidFill>
                <a:latin typeface="楷体" panose="02010609060101010101" charset="-122"/>
                <a:ea typeface="楷体" panose="02010609060101010101" charset="-122"/>
              </a:rPr>
              <a:t>  </a:t>
            </a:r>
            <a:r>
              <a:rPr sz="2400" strike="noStrike" spc="-1" dirty="0">
                <a:latin typeface="楷体" panose="02010609060101010101" charset="-122"/>
                <a:ea typeface="楷体" panose="02010609060101010101" charset="-122"/>
              </a:rPr>
              <a:t> </a:t>
            </a:r>
            <a:r>
              <a:rPr lang="zh-CN" altLang="en-US" sz="2400" strike="noStrike" spc="-1" dirty="0" smtClean="0">
                <a:solidFill>
                  <a:srgbClr val="7030A0"/>
                </a:solidFill>
                <a:latin typeface="楷体" panose="02010609060101010101" charset="-122"/>
                <a:ea typeface="楷体" panose="02010609060101010101" charset="-122"/>
              </a:rPr>
              <a:t>因为毛主席当时写出的著作，仿佛黑暗中的一盏明灯，对中国革命具有重要的指引作用</a:t>
            </a:r>
            <a:r>
              <a:rPr lang="en-US" sz="2400" strike="noStrike" spc="-1" dirty="0" smtClean="0">
                <a:solidFill>
                  <a:srgbClr val="7030A0"/>
                </a:solidFill>
                <a:latin typeface="楷体" panose="02010609060101010101" charset="-122"/>
                <a:ea typeface="楷体" panose="02010609060101010101" charset="-122"/>
              </a:rPr>
              <a:t>。</a:t>
            </a:r>
            <a:r>
              <a:rPr lang="zh-CN" altLang="en-US" sz="2400" strike="noStrike" spc="-1" dirty="0" smtClean="0">
                <a:solidFill>
                  <a:srgbClr val="7030A0"/>
                </a:solidFill>
                <a:latin typeface="楷体" panose="02010609060101010101" charset="-122"/>
                <a:ea typeface="楷体" panose="02010609060101010101" charset="-122"/>
              </a:rPr>
              <a:t>事实也充分证明，毛主席的革命理论，照亮了中国革命胜利的道理。</a:t>
            </a:r>
            <a:endParaRPr lang="en-US" sz="2400" strike="noStrike" spc="-1" dirty="0">
              <a:solidFill>
                <a:srgbClr val="7030A0"/>
              </a:solidFill>
              <a:latin typeface="Arial" panose="020B0604020202020204"/>
            </a:endParaRPr>
          </a:p>
        </p:txBody>
      </p:sp>
    </p:spTree>
    <p:extLst>
      <p:ext uri="{BB962C8B-B14F-4D97-AF65-F5344CB8AC3E}">
        <p14:creationId xmlns:p14="http://schemas.microsoft.com/office/powerpoint/2010/main" val="302003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70"/>
                                        </p:tgtEl>
                                        <p:attrNameLst>
                                          <p:attrName>style.visibility</p:attrName>
                                        </p:attrNameLst>
                                      </p:cBhvr>
                                      <p:to>
                                        <p:strVal val="visible"/>
                                      </p:to>
                                    </p:set>
                                    <p:animEffect transition="in" filter="wipe(left)">
                                      <p:cBhvr>
                                        <p:cTn id="7" dur="500"/>
                                        <p:tgtEl>
                                          <p:spTgt spid="7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
            <a:extLst>
              <a:ext uri="{FF2B5EF4-FFF2-40B4-BE49-F238E27FC236}">
                <a16:creationId xmlns:a16="http://schemas.microsoft.com/office/drawing/2014/main" id="{703C2EC6-FCF8-49BD-9BC0-65589A36840F}"/>
              </a:ext>
            </a:extLst>
          </p:cNvPr>
          <p:cNvSpPr/>
          <p:nvPr/>
        </p:nvSpPr>
        <p:spPr>
          <a:xfrm>
            <a:off x="696029" y="1116767"/>
            <a:ext cx="7726326" cy="3831247"/>
          </a:xfrm>
          <a:prstGeom prst="roundRect">
            <a:avLst>
              <a:gd name="adj" fmla="val 11712"/>
            </a:avLst>
          </a:prstGeom>
          <a:solidFill>
            <a:schemeClr val="bg1"/>
          </a:solidFill>
          <a:ln w="57150">
            <a:solidFill>
              <a:srgbClr val="C1EDF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 y="2912145"/>
            <a:ext cx="9191625" cy="2231355"/>
          </a:xfrm>
          <a:prstGeom prst="rect">
            <a:avLst/>
          </a:prstGeom>
        </p:spPr>
      </p:pic>
      <p:grpSp>
        <p:nvGrpSpPr>
          <p:cNvPr id="8" name="组合 7">
            <a:extLst>
              <a:ext uri="{FF2B5EF4-FFF2-40B4-BE49-F238E27FC236}">
                <a16:creationId xmlns:a16="http://schemas.microsoft.com/office/drawing/2014/main" id="{1A919496-3820-4E3D-A53D-6C4D7400A187}"/>
              </a:ext>
            </a:extLst>
          </p:cNvPr>
          <p:cNvGrpSpPr/>
          <p:nvPr/>
        </p:nvGrpSpPr>
        <p:grpSpPr>
          <a:xfrm>
            <a:off x="724327" y="464758"/>
            <a:ext cx="1471085" cy="534600"/>
            <a:chOff x="3131840" y="2188312"/>
            <a:chExt cx="1471085" cy="534600"/>
          </a:xfrm>
        </p:grpSpPr>
        <p:sp>
          <p:nvSpPr>
            <p:cNvPr id="9" name="圆角矩形 2">
              <a:extLst>
                <a:ext uri="{FF2B5EF4-FFF2-40B4-BE49-F238E27FC236}">
                  <a16:creationId xmlns:a16="http://schemas.microsoft.com/office/drawing/2014/main" id="{FC3D3977-A476-4835-BA5D-255834D09AA3}"/>
                </a:ext>
              </a:extLst>
            </p:cNvPr>
            <p:cNvSpPr/>
            <p:nvPr/>
          </p:nvSpPr>
          <p:spPr>
            <a:xfrm>
              <a:off x="3131840" y="2211710"/>
              <a:ext cx="1471085" cy="511202"/>
            </a:xfrm>
            <a:prstGeom prst="roundRect">
              <a:avLst>
                <a:gd name="adj" fmla="val 27847"/>
              </a:avLst>
            </a:prstGeom>
            <a:solidFill>
              <a:srgbClr val="FF5D5D"/>
            </a:solidFill>
            <a:ln>
              <a:noFill/>
            </a:ln>
            <a:effectLst>
              <a:outerShdw dist="254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3">
              <a:extLst>
                <a:ext uri="{FF2B5EF4-FFF2-40B4-BE49-F238E27FC236}">
                  <a16:creationId xmlns:a16="http://schemas.microsoft.com/office/drawing/2014/main" id="{7CA38C1C-11F7-4922-BE61-AB2B8802A579}"/>
                </a:ext>
              </a:extLst>
            </p:cNvPr>
            <p:cNvSpPr/>
            <p:nvPr/>
          </p:nvSpPr>
          <p:spPr>
            <a:xfrm flipH="1">
              <a:off x="3131840" y="2211710"/>
              <a:ext cx="738000" cy="511202"/>
            </a:xfrm>
            <a:custGeom>
              <a:avLst/>
              <a:gdLst>
                <a:gd name="connsiteX0" fmla="*/ 0 w 738000"/>
                <a:gd name="connsiteY0" fmla="*/ 0 h 511202"/>
                <a:gd name="connsiteX1" fmla="*/ 595646 w 738000"/>
                <a:gd name="connsiteY1" fmla="*/ 0 h 511202"/>
                <a:gd name="connsiteX2" fmla="*/ 738000 w 738000"/>
                <a:gd name="connsiteY2" fmla="*/ 142354 h 511202"/>
                <a:gd name="connsiteX3" fmla="*/ 738000 w 738000"/>
                <a:gd name="connsiteY3" fmla="*/ 368848 h 511202"/>
                <a:gd name="connsiteX4" fmla="*/ 595646 w 738000"/>
                <a:gd name="connsiteY4" fmla="*/ 511202 h 511202"/>
                <a:gd name="connsiteX5" fmla="*/ 0 w 738000"/>
                <a:gd name="connsiteY5" fmla="*/ 511202 h 511202"/>
                <a:gd name="connsiteX6" fmla="*/ 0 w 738000"/>
                <a:gd name="connsiteY6" fmla="*/ 0 h 51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000" h="511202">
                  <a:moveTo>
                    <a:pt x="0" y="0"/>
                  </a:moveTo>
                  <a:lnTo>
                    <a:pt x="595646" y="0"/>
                  </a:lnTo>
                  <a:cubicBezTo>
                    <a:pt x="674266" y="0"/>
                    <a:pt x="738000" y="63734"/>
                    <a:pt x="738000" y="142354"/>
                  </a:cubicBezTo>
                  <a:lnTo>
                    <a:pt x="738000" y="368848"/>
                  </a:lnTo>
                  <a:cubicBezTo>
                    <a:pt x="738000" y="447468"/>
                    <a:pt x="674266" y="511202"/>
                    <a:pt x="595646" y="511202"/>
                  </a:cubicBezTo>
                  <a:lnTo>
                    <a:pt x="0" y="511202"/>
                  </a:lnTo>
                  <a:lnTo>
                    <a:pt x="0" y="0"/>
                  </a:lnTo>
                  <a:close/>
                </a:path>
              </a:pathLst>
            </a:cu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5">
              <a:extLst>
                <a:ext uri="{FF2B5EF4-FFF2-40B4-BE49-F238E27FC236}">
                  <a16:creationId xmlns:a16="http://schemas.microsoft.com/office/drawing/2014/main" id="{40EDBF4E-E6CD-45B3-8801-39FC580321CE}"/>
                </a:ext>
              </a:extLst>
            </p:cNvPr>
            <p:cNvSpPr txBox="1"/>
            <p:nvPr/>
          </p:nvSpPr>
          <p:spPr>
            <a:xfrm>
              <a:off x="3155079" y="2188312"/>
              <a:ext cx="1424607" cy="461665"/>
            </a:xfrm>
            <a:prstGeom prst="rect">
              <a:avLst/>
            </a:prstGeom>
            <a:noFill/>
          </p:spPr>
          <p:txBody>
            <a:bodyPr wrap="square" rtlCol="0">
              <a:spAutoFit/>
            </a:bodyPr>
            <a:lstStyle/>
            <a:p>
              <a:pPr algn="ctr"/>
              <a:r>
                <a:rPr lang="zh-CN" altLang="en-US" sz="2400" dirty="0" smtClean="0">
                  <a:solidFill>
                    <a:schemeClr val="bg1"/>
                  </a:solidFill>
                  <a:latin typeface="黑体" panose="02010609060101010101" pitchFamily="49" charset="-122"/>
                  <a:ea typeface="黑体" panose="02010609060101010101" pitchFamily="49" charset="-122"/>
                </a:rPr>
                <a:t>学写句子</a:t>
              </a:r>
              <a:endParaRPr lang="zh-CN" altLang="en-US" sz="2400" dirty="0">
                <a:solidFill>
                  <a:schemeClr val="bg1"/>
                </a:solidFill>
                <a:latin typeface="黑体" panose="02010609060101010101" pitchFamily="49" charset="-122"/>
                <a:ea typeface="黑体" panose="02010609060101010101" pitchFamily="49" charset="-122"/>
              </a:endParaRPr>
            </a:p>
          </p:txBody>
        </p:sp>
        <p:sp>
          <p:nvSpPr>
            <p:cNvPr id="12" name="圆角矩形 5">
              <a:extLst>
                <a:ext uri="{FF2B5EF4-FFF2-40B4-BE49-F238E27FC236}">
                  <a16:creationId xmlns:a16="http://schemas.microsoft.com/office/drawing/2014/main" id="{9B25C17C-2C62-4FED-B613-6AC3A74F8A70}"/>
                </a:ext>
              </a:extLst>
            </p:cNvPr>
            <p:cNvSpPr/>
            <p:nvPr/>
          </p:nvSpPr>
          <p:spPr>
            <a:xfrm>
              <a:off x="3164913" y="2243474"/>
              <a:ext cx="1404938" cy="447675"/>
            </a:xfrm>
            <a:prstGeom prst="roundRect">
              <a:avLst>
                <a:gd name="adj" fmla="val 24595"/>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60D0CF-22DF-4CB0-95D3-26BED3B90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5137" y="2608838"/>
              <a:ext cx="824491" cy="114074"/>
            </a:xfrm>
            <a:prstGeom prst="rect">
              <a:avLst/>
            </a:prstGeom>
          </p:spPr>
        </p:pic>
      </p:grpSp>
      <p:sp>
        <p:nvSpPr>
          <p:cNvPr id="14" name="CustomShape 9"/>
          <p:cNvSpPr/>
          <p:nvPr/>
        </p:nvSpPr>
        <p:spPr>
          <a:xfrm>
            <a:off x="911300" y="1291787"/>
            <a:ext cx="1283251" cy="490988"/>
          </a:xfrm>
          <a:prstGeom prst="rect">
            <a:avLst/>
          </a:prstGeom>
          <a:noFill/>
          <a:ln w="0">
            <a:noFill/>
          </a:ln>
        </p:spPr>
        <p:style>
          <a:lnRef idx="0">
            <a:srgbClr val="FFFFFF"/>
          </a:lnRef>
          <a:fillRef idx="0">
            <a:srgbClr val="FFFFFF"/>
          </a:fillRef>
          <a:effectRef idx="0">
            <a:srgbClr val="FFFFFF"/>
          </a:effectRef>
          <a:fontRef idx="minor"/>
        </p:style>
        <p:txBody>
          <a:bodyPr wrap="square" lIns="90000" tIns="45000" rIns="90000" bIns="45000">
            <a:spAutoFit/>
          </a:bodyPr>
          <a:lstStyle/>
          <a:p>
            <a:pPr>
              <a:lnSpc>
                <a:spcPct val="100000"/>
              </a:lnSpc>
            </a:pPr>
            <a:r>
              <a:rPr lang="zh-CN" sz="2600" b="0" strike="noStrike" spc="-1" dirty="0" smtClean="0">
                <a:solidFill>
                  <a:srgbClr val="0070C0"/>
                </a:solidFill>
                <a:latin typeface="黑体" panose="02010609060101010101" charset="-122"/>
                <a:ea typeface="黑体" panose="02010609060101010101" charset="-122"/>
              </a:rPr>
              <a:t>句式：</a:t>
            </a:r>
            <a:endParaRPr lang="en-US" sz="2600" b="0" strike="noStrike" spc="-1" dirty="0">
              <a:solidFill>
                <a:srgbClr val="0070C0"/>
              </a:solidFill>
              <a:latin typeface="Arial" panose="020B0604020202020204"/>
            </a:endParaRPr>
          </a:p>
        </p:txBody>
      </p:sp>
      <p:sp>
        <p:nvSpPr>
          <p:cNvPr id="15" name="CustomShape 10"/>
          <p:cNvSpPr/>
          <p:nvPr/>
        </p:nvSpPr>
        <p:spPr>
          <a:xfrm>
            <a:off x="1881780" y="1294123"/>
            <a:ext cx="4114440" cy="490988"/>
          </a:xfrm>
          <a:prstGeom prst="rect">
            <a:avLst/>
          </a:prstGeom>
          <a:noFill/>
          <a:ln w="0">
            <a:noFill/>
          </a:ln>
        </p:spPr>
        <p:style>
          <a:lnRef idx="0">
            <a:srgbClr val="FFFFFF"/>
          </a:lnRef>
          <a:fillRef idx="0">
            <a:srgbClr val="FFFFFF"/>
          </a:fillRef>
          <a:effectRef idx="0">
            <a:srgbClr val="FFFFFF"/>
          </a:effectRef>
          <a:fontRef idx="minor"/>
        </p:style>
        <p:txBody>
          <a:bodyPr lIns="90000" tIns="45000" rIns="90000" bIns="45000">
            <a:spAutoFit/>
          </a:bodyPr>
          <a:lstStyle/>
          <a:p>
            <a:pPr>
              <a:lnSpc>
                <a:spcPct val="100000"/>
              </a:lnSpc>
            </a:pPr>
            <a:r>
              <a:rPr lang="zh-CN" altLang="en-US" sz="2600" strike="noStrike" spc="-1" dirty="0">
                <a:solidFill>
                  <a:srgbClr val="000000"/>
                </a:solidFill>
                <a:latin typeface="楷体" panose="02010609060101010101" charset="-122"/>
                <a:ea typeface="楷体" panose="02010609060101010101" charset="-122"/>
              </a:rPr>
              <a:t>每当</a:t>
            </a:r>
            <a:r>
              <a:rPr lang="en-US" sz="2600" strike="noStrike" spc="-1" dirty="0">
                <a:solidFill>
                  <a:srgbClr val="000000"/>
                </a:solidFill>
                <a:latin typeface="楷体" panose="02010609060101010101" charset="-122"/>
                <a:ea typeface="楷体" panose="02010609060101010101" charset="-122"/>
              </a:rPr>
              <a:t>……</a:t>
            </a:r>
            <a:r>
              <a:rPr lang="zh-CN" altLang="en-US" sz="2600" strike="noStrike" spc="-1" dirty="0">
                <a:solidFill>
                  <a:srgbClr val="000000"/>
                </a:solidFill>
                <a:latin typeface="楷体" panose="02010609060101010101" charset="-122"/>
                <a:ea typeface="楷体" panose="02010609060101010101" charset="-122"/>
              </a:rPr>
              <a:t>就</a:t>
            </a:r>
            <a:r>
              <a:rPr lang="en-US" sz="2600" strike="noStrike" spc="-1" dirty="0">
                <a:solidFill>
                  <a:srgbClr val="000000"/>
                </a:solidFill>
                <a:latin typeface="楷体" panose="02010609060101010101" charset="-122"/>
                <a:ea typeface="楷体" panose="02010609060101010101" charset="-122"/>
              </a:rPr>
              <a:t>……</a:t>
            </a:r>
            <a:endParaRPr lang="en-US" sz="2600" strike="noStrike" spc="-1" dirty="0">
              <a:latin typeface="Arial" panose="020B0604020202020204"/>
            </a:endParaRPr>
          </a:p>
        </p:txBody>
      </p:sp>
      <p:sp>
        <p:nvSpPr>
          <p:cNvPr id="16" name="CustomShape 11"/>
          <p:cNvSpPr/>
          <p:nvPr/>
        </p:nvSpPr>
        <p:spPr>
          <a:xfrm>
            <a:off x="911300" y="2253248"/>
            <a:ext cx="1123045" cy="490988"/>
          </a:xfrm>
          <a:prstGeom prst="rect">
            <a:avLst/>
          </a:prstGeom>
          <a:noFill/>
          <a:ln w="0">
            <a:noFill/>
          </a:ln>
        </p:spPr>
        <p:style>
          <a:lnRef idx="0">
            <a:srgbClr val="FFFFFF"/>
          </a:lnRef>
          <a:fillRef idx="0">
            <a:srgbClr val="FFFFFF"/>
          </a:fillRef>
          <a:effectRef idx="0">
            <a:srgbClr val="FFFFFF"/>
          </a:effectRef>
          <a:fontRef idx="minor"/>
        </p:style>
        <p:txBody>
          <a:bodyPr wrap="square" lIns="90000" tIns="45000" rIns="90000" bIns="45000">
            <a:spAutoFit/>
          </a:bodyPr>
          <a:lstStyle/>
          <a:p>
            <a:pPr>
              <a:lnSpc>
                <a:spcPct val="100000"/>
              </a:lnSpc>
            </a:pPr>
            <a:r>
              <a:rPr lang="zh-CN" sz="2600" b="0" strike="noStrike" spc="-1" dirty="0">
                <a:solidFill>
                  <a:srgbClr val="0070C0"/>
                </a:solidFill>
                <a:latin typeface="黑体" panose="02010609060101010101" charset="-122"/>
                <a:ea typeface="黑体" panose="02010609060101010101" charset="-122"/>
              </a:rPr>
              <a:t>例句：</a:t>
            </a:r>
            <a:endParaRPr lang="en-US" sz="2600" b="0" strike="noStrike" spc="-1" dirty="0">
              <a:solidFill>
                <a:srgbClr val="0070C0"/>
              </a:solidFill>
              <a:latin typeface="Arial" panose="020B0604020202020204"/>
            </a:endParaRPr>
          </a:p>
        </p:txBody>
      </p:sp>
      <p:sp>
        <p:nvSpPr>
          <p:cNvPr id="17" name="CustomShape 12"/>
          <p:cNvSpPr/>
          <p:nvPr/>
        </p:nvSpPr>
        <p:spPr>
          <a:xfrm>
            <a:off x="1881780" y="2253248"/>
            <a:ext cx="6847685" cy="490988"/>
          </a:xfrm>
          <a:prstGeom prst="rect">
            <a:avLst/>
          </a:prstGeom>
          <a:noFill/>
          <a:ln w="0">
            <a:noFill/>
          </a:ln>
        </p:spPr>
        <p:style>
          <a:lnRef idx="0">
            <a:srgbClr val="FFFFFF"/>
          </a:lnRef>
          <a:fillRef idx="0">
            <a:srgbClr val="FFFFFF"/>
          </a:fillRef>
          <a:effectRef idx="0">
            <a:srgbClr val="FFFFFF"/>
          </a:effectRef>
          <a:fontRef idx="minor"/>
        </p:style>
        <p:txBody>
          <a:bodyPr wrap="none" lIns="90000" tIns="45000" rIns="90000" bIns="45000">
            <a:spAutoFit/>
          </a:bodyPr>
          <a:lstStyle/>
          <a:p>
            <a:pPr algn="l">
              <a:lnSpc>
                <a:spcPct val="100000"/>
              </a:lnSpc>
            </a:pPr>
            <a:r>
              <a:rPr lang="zh-CN" sz="2600" spc="-1" dirty="0">
                <a:solidFill>
                  <a:srgbClr val="000000"/>
                </a:solidFill>
                <a:latin typeface="楷体" panose="02010609060101010101" charset="-122"/>
                <a:ea typeface="楷体" panose="02010609060101010101" charset="-122"/>
                <a:sym typeface="+mn-ea"/>
              </a:rPr>
              <a:t>每当夜幕降临</a:t>
            </a:r>
            <a:r>
              <a:rPr lang="en-US" sz="2600" spc="-1" dirty="0" err="1">
                <a:latin typeface="楷体" panose="02010609060101010101" charset="-122"/>
                <a:ea typeface="楷体" panose="02010609060101010101" charset="-122"/>
                <a:cs typeface="楷体" panose="02010609060101010101" charset="-122"/>
                <a:sym typeface="+mn-ea"/>
              </a:rPr>
              <a:t>的时候</a:t>
            </a:r>
            <a:r>
              <a:rPr lang="zh-CN" altLang="en-US" sz="2600" spc="-1" dirty="0">
                <a:latin typeface="楷体" panose="02010609060101010101" charset="-122"/>
                <a:ea typeface="楷体" panose="02010609060101010101" charset="-122"/>
                <a:cs typeface="楷体" panose="02010609060101010101" charset="-122"/>
                <a:sym typeface="+mn-ea"/>
              </a:rPr>
              <a:t>，</a:t>
            </a:r>
            <a:r>
              <a:rPr lang="en-US" sz="2600" spc="-1" dirty="0" err="1">
                <a:latin typeface="楷体" panose="02010609060101010101" charset="-122"/>
                <a:ea typeface="楷体" panose="02010609060101010101" charset="-122"/>
                <a:cs typeface="楷体" panose="02010609060101010101" charset="-122"/>
                <a:sym typeface="+mn-ea"/>
              </a:rPr>
              <a:t>八角楼上的灯就亮了</a:t>
            </a:r>
            <a:r>
              <a:rPr lang="zh-CN" sz="2600" strike="noStrike" spc="-1" dirty="0">
                <a:solidFill>
                  <a:srgbClr val="000000"/>
                </a:solidFill>
                <a:latin typeface="楷体" panose="02010609060101010101" charset="-122"/>
                <a:ea typeface="楷体" panose="02010609060101010101" charset="-122"/>
              </a:rPr>
              <a:t>。</a:t>
            </a:r>
          </a:p>
        </p:txBody>
      </p:sp>
      <p:sp>
        <p:nvSpPr>
          <p:cNvPr id="18" name="CustomShape 13"/>
          <p:cNvSpPr/>
          <p:nvPr/>
        </p:nvSpPr>
        <p:spPr>
          <a:xfrm>
            <a:off x="911300" y="2928960"/>
            <a:ext cx="7165675" cy="1531273"/>
          </a:xfrm>
          <a:prstGeom prst="rect">
            <a:avLst/>
          </a:prstGeom>
          <a:noFill/>
          <a:ln w="0">
            <a:noFill/>
          </a:ln>
        </p:spPr>
        <p:style>
          <a:lnRef idx="0">
            <a:srgbClr val="FFFFFF"/>
          </a:lnRef>
          <a:fillRef idx="0">
            <a:srgbClr val="FFFFFF"/>
          </a:fillRef>
          <a:effectRef idx="0">
            <a:srgbClr val="FFFFFF"/>
          </a:effectRef>
          <a:fontRef idx="minor"/>
        </p:style>
        <p:txBody>
          <a:bodyPr wrap="square" lIns="90000" tIns="45000" rIns="90000" bIns="45000">
            <a:spAutoFit/>
          </a:bodyPr>
          <a:lstStyle/>
          <a:p>
            <a:pPr>
              <a:lnSpc>
                <a:spcPct val="120000"/>
              </a:lnSpc>
            </a:pPr>
            <a:r>
              <a:rPr lang="zh-CN" sz="2600" b="0" strike="noStrike" spc="-1" dirty="0">
                <a:solidFill>
                  <a:srgbClr val="0070C0"/>
                </a:solidFill>
                <a:latin typeface="黑体" panose="02010609060101010101" charset="-122"/>
                <a:ea typeface="黑体" panose="02010609060101010101" charset="-122"/>
              </a:rPr>
              <a:t>解析</a:t>
            </a:r>
            <a:r>
              <a:rPr lang="zh-CN" sz="2600" b="0" strike="noStrike" spc="-1" dirty="0" smtClean="0">
                <a:solidFill>
                  <a:srgbClr val="0070C0"/>
                </a:solidFill>
                <a:latin typeface="黑体" panose="02010609060101010101" charset="-122"/>
                <a:ea typeface="黑体" panose="02010609060101010101" charset="-122"/>
              </a:rPr>
              <a:t>：</a:t>
            </a:r>
            <a:r>
              <a:rPr lang="en-US" sz="2600" b="0" strike="noStrike" spc="-1" dirty="0" err="1" smtClean="0">
                <a:solidFill>
                  <a:srgbClr val="000000"/>
                </a:solidFill>
                <a:latin typeface="楷体" panose="02010609060101010101" charset="-122"/>
                <a:ea typeface="楷体" panose="02010609060101010101" charset="-122"/>
              </a:rPr>
              <a:t>通过</a:t>
            </a:r>
            <a:r>
              <a:rPr lang="en-US" sz="2600" b="0" strike="noStrike" spc="-1" dirty="0" err="1">
                <a:solidFill>
                  <a:srgbClr val="000000"/>
                </a:solidFill>
                <a:latin typeface="楷体" panose="02010609060101010101" charset="-122"/>
                <a:ea typeface="楷体" panose="02010609060101010101" charset="-122"/>
              </a:rPr>
              <a:t>“</a:t>
            </a:r>
            <a:r>
              <a:rPr lang="en-US" sz="2600" spc="-1" dirty="0" err="1">
                <a:solidFill>
                  <a:srgbClr val="000000"/>
                </a:solidFill>
                <a:latin typeface="楷体" panose="02010609060101010101" charset="-122"/>
                <a:ea typeface="楷体" panose="02010609060101010101" charset="-122"/>
                <a:sym typeface="+mn-ea"/>
              </a:rPr>
              <a:t>每当</a:t>
            </a:r>
            <a:r>
              <a:rPr lang="en-US" sz="2600" spc="-1" dirty="0">
                <a:solidFill>
                  <a:srgbClr val="000000"/>
                </a:solidFill>
                <a:latin typeface="楷体" panose="02010609060101010101" charset="-122"/>
                <a:ea typeface="楷体" panose="02010609060101010101" charset="-122"/>
                <a:sym typeface="+mn-ea"/>
              </a:rPr>
              <a:t>……就……</a:t>
            </a:r>
            <a:r>
              <a:rPr lang="en-US" sz="2600" b="0" strike="noStrike" spc="-1" dirty="0">
                <a:solidFill>
                  <a:srgbClr val="000000"/>
                </a:solidFill>
                <a:latin typeface="楷体" panose="02010609060101010101" charset="-122"/>
                <a:ea typeface="楷体" panose="02010609060101010101" charset="-122"/>
              </a:rPr>
              <a:t>”</a:t>
            </a:r>
            <a:r>
              <a:rPr lang="en-US" sz="2600" b="0" strike="noStrike" spc="-1" dirty="0" err="1" smtClean="0">
                <a:solidFill>
                  <a:srgbClr val="000000"/>
                </a:solidFill>
                <a:latin typeface="楷体" panose="02010609060101010101" charset="-122"/>
                <a:ea typeface="楷体" panose="02010609060101010101" charset="-122"/>
              </a:rPr>
              <a:t>来强调事件发生</a:t>
            </a:r>
            <a:endParaRPr lang="en-US" sz="2600" b="0" strike="noStrike" spc="-1" dirty="0" smtClean="0">
              <a:solidFill>
                <a:srgbClr val="000000"/>
              </a:solidFill>
              <a:latin typeface="楷体" panose="02010609060101010101" charset="-122"/>
              <a:ea typeface="楷体" panose="02010609060101010101" charset="-122"/>
            </a:endParaRPr>
          </a:p>
          <a:p>
            <a:pPr>
              <a:lnSpc>
                <a:spcPct val="120000"/>
              </a:lnSpc>
            </a:pPr>
            <a:r>
              <a:rPr lang="en-US" sz="2600" spc="-1" dirty="0">
                <a:solidFill>
                  <a:srgbClr val="000000"/>
                </a:solidFill>
                <a:latin typeface="楷体" panose="02010609060101010101" charset="-122"/>
                <a:ea typeface="楷体" panose="02010609060101010101" charset="-122"/>
              </a:rPr>
              <a:t> </a:t>
            </a:r>
            <a:r>
              <a:rPr lang="en-US" sz="2600" spc="-1" dirty="0" smtClean="0">
                <a:solidFill>
                  <a:srgbClr val="000000"/>
                </a:solidFill>
                <a:latin typeface="楷体" panose="02010609060101010101" charset="-122"/>
                <a:ea typeface="楷体" panose="02010609060101010101" charset="-122"/>
              </a:rPr>
              <a:t>     </a:t>
            </a:r>
            <a:r>
              <a:rPr lang="en-US" sz="2600" b="0" strike="noStrike" spc="-1" dirty="0" err="1" smtClean="0">
                <a:solidFill>
                  <a:srgbClr val="000000"/>
                </a:solidFill>
                <a:latin typeface="楷体" panose="02010609060101010101" charset="-122"/>
                <a:ea typeface="楷体" panose="02010609060101010101" charset="-122"/>
              </a:rPr>
              <a:t>的必然性</a:t>
            </a:r>
            <a:r>
              <a:rPr lang="zh-CN" altLang="en-US" sz="2600" b="0" strike="noStrike" spc="-1" dirty="0">
                <a:solidFill>
                  <a:srgbClr val="000000"/>
                </a:solidFill>
                <a:latin typeface="楷体" panose="02010609060101010101" charset="-122"/>
                <a:ea typeface="楷体" panose="02010609060101010101" charset="-122"/>
              </a:rPr>
              <a:t>，</a:t>
            </a:r>
            <a:r>
              <a:rPr lang="en-US" sz="2600" b="0" strike="noStrike" spc="-1" dirty="0" err="1">
                <a:solidFill>
                  <a:srgbClr val="000000"/>
                </a:solidFill>
                <a:latin typeface="楷体" panose="02010609060101010101" charset="-122"/>
                <a:ea typeface="楷体" panose="02010609060101010101" charset="-122"/>
              </a:rPr>
              <a:t>例句是说只要到了天黑的时候</a:t>
            </a:r>
            <a:r>
              <a:rPr lang="zh-CN" altLang="en-US" sz="2600" b="0" strike="noStrike" spc="-1" dirty="0" smtClean="0">
                <a:solidFill>
                  <a:srgbClr val="000000"/>
                </a:solidFill>
                <a:latin typeface="楷体" panose="02010609060101010101" charset="-122"/>
                <a:ea typeface="楷体" panose="02010609060101010101" charset="-122"/>
              </a:rPr>
              <a:t>，</a:t>
            </a:r>
            <a:endParaRPr lang="en-US" altLang="zh-CN" sz="2600" b="0" strike="noStrike" spc="-1" dirty="0" smtClean="0">
              <a:solidFill>
                <a:srgbClr val="000000"/>
              </a:solidFill>
              <a:latin typeface="楷体" panose="02010609060101010101" charset="-122"/>
              <a:ea typeface="楷体" panose="02010609060101010101" charset="-122"/>
            </a:endParaRPr>
          </a:p>
          <a:p>
            <a:pPr>
              <a:lnSpc>
                <a:spcPct val="120000"/>
              </a:lnSpc>
            </a:pPr>
            <a:r>
              <a:rPr lang="en-US" sz="2600" spc="-1" dirty="0">
                <a:solidFill>
                  <a:srgbClr val="000000"/>
                </a:solidFill>
                <a:latin typeface="楷体" panose="02010609060101010101" charset="-122"/>
                <a:ea typeface="楷体" panose="02010609060101010101" charset="-122"/>
              </a:rPr>
              <a:t> </a:t>
            </a:r>
            <a:r>
              <a:rPr lang="en-US" sz="2600" spc="-1" dirty="0" smtClean="0">
                <a:solidFill>
                  <a:srgbClr val="000000"/>
                </a:solidFill>
                <a:latin typeface="楷体" panose="02010609060101010101" charset="-122"/>
                <a:ea typeface="楷体" panose="02010609060101010101" charset="-122"/>
              </a:rPr>
              <a:t>     </a:t>
            </a:r>
            <a:r>
              <a:rPr lang="en-US" sz="2600" b="0" strike="noStrike" spc="-1" dirty="0" err="1" smtClean="0">
                <a:solidFill>
                  <a:srgbClr val="000000"/>
                </a:solidFill>
                <a:latin typeface="楷体" panose="02010609060101010101" charset="-122"/>
                <a:ea typeface="楷体" panose="02010609060101010101" charset="-122"/>
              </a:rPr>
              <a:t>八角楼的灯一定会亮</a:t>
            </a:r>
            <a:r>
              <a:rPr lang="en-US" sz="2600" b="0" strike="noStrike" spc="-1" dirty="0">
                <a:solidFill>
                  <a:srgbClr val="000000"/>
                </a:solidFill>
                <a:latin typeface="楷体" panose="02010609060101010101" charset="-122"/>
                <a:ea typeface="楷体" panose="02010609060101010101" charset="-122"/>
              </a:rPr>
              <a:t>。</a:t>
            </a:r>
          </a:p>
        </p:txBody>
      </p:sp>
      <p:sp>
        <p:nvSpPr>
          <p:cNvPr id="19" name="CustomShape 14"/>
          <p:cNvSpPr/>
          <p:nvPr/>
        </p:nvSpPr>
        <p:spPr>
          <a:xfrm rot="5400000">
            <a:off x="3420843" y="830679"/>
            <a:ext cx="140137" cy="2870201"/>
          </a:xfrm>
          <a:prstGeom prst="leftBrace">
            <a:avLst>
              <a:gd name="adj1" fmla="val 78002"/>
              <a:gd name="adj2" fmla="val 50000"/>
            </a:avLst>
          </a:prstGeom>
          <a:noFill/>
          <a:ln w="12700">
            <a:solidFill>
              <a:srgbClr val="C00000"/>
            </a:solidFill>
          </a:ln>
        </p:spPr>
        <p:style>
          <a:lnRef idx="1">
            <a:schemeClr val="accent1"/>
          </a:lnRef>
          <a:fillRef idx="0">
            <a:schemeClr val="accent1"/>
          </a:fillRef>
          <a:effectRef idx="0">
            <a:schemeClr val="accent1"/>
          </a:effectRef>
          <a:fontRef idx="minor"/>
        </p:style>
      </p:sp>
      <p:sp>
        <p:nvSpPr>
          <p:cNvPr id="20" name="CustomShape 15"/>
          <p:cNvSpPr/>
          <p:nvPr/>
        </p:nvSpPr>
        <p:spPr>
          <a:xfrm rot="16200000" flipH="1">
            <a:off x="6654328" y="815063"/>
            <a:ext cx="158114" cy="2919412"/>
          </a:xfrm>
          <a:prstGeom prst="leftBrace">
            <a:avLst>
              <a:gd name="adj1" fmla="val 44142"/>
              <a:gd name="adj2" fmla="val 50000"/>
            </a:avLst>
          </a:prstGeom>
          <a:noFill/>
          <a:ln w="12700">
            <a:solidFill>
              <a:srgbClr val="C00000"/>
            </a:solidFill>
          </a:ln>
        </p:spPr>
        <p:style>
          <a:lnRef idx="1">
            <a:schemeClr val="accent1"/>
          </a:lnRef>
          <a:fillRef idx="0">
            <a:schemeClr val="accent1"/>
          </a:fillRef>
          <a:effectRef idx="0">
            <a:schemeClr val="accent1"/>
          </a:effectRef>
          <a:fontRef idx="minor"/>
        </p:style>
      </p:sp>
      <p:sp>
        <p:nvSpPr>
          <p:cNvPr id="21" name="CustomShape 16"/>
          <p:cNvSpPr/>
          <p:nvPr/>
        </p:nvSpPr>
        <p:spPr>
          <a:xfrm>
            <a:off x="3147265" y="1747065"/>
            <a:ext cx="720530" cy="396240"/>
          </a:xfrm>
          <a:prstGeom prst="rect">
            <a:avLst/>
          </a:prstGeom>
          <a:noFill/>
          <a:ln w="0">
            <a:noFill/>
          </a:ln>
        </p:spPr>
        <p:style>
          <a:lnRef idx="0">
            <a:srgbClr val="FFFFFF"/>
          </a:lnRef>
          <a:fillRef idx="0">
            <a:srgbClr val="FFFFFF"/>
          </a:fillRef>
          <a:effectRef idx="0">
            <a:srgbClr val="FFFFFF"/>
          </a:effectRef>
          <a:fontRef idx="minor"/>
        </p:style>
        <p:txBody>
          <a:bodyPr wrap="square" lIns="90000" tIns="45000" rIns="90000" bIns="45000">
            <a:spAutoFit/>
          </a:bodyPr>
          <a:lstStyle/>
          <a:p>
            <a:pPr>
              <a:lnSpc>
                <a:spcPct val="100000"/>
              </a:lnSpc>
            </a:pPr>
            <a:r>
              <a:rPr lang="zh-CN" sz="2000" strike="noStrike" spc="-1" dirty="0">
                <a:solidFill>
                  <a:srgbClr val="0070C0"/>
                </a:solidFill>
                <a:latin typeface="黑体" panose="02010609060101010101" pitchFamily="49" charset="-122"/>
                <a:ea typeface="黑体" panose="02010609060101010101" pitchFamily="49" charset="-122"/>
              </a:rPr>
              <a:t>时间</a:t>
            </a:r>
            <a:endParaRPr lang="en-US" sz="2000" strike="noStrike" spc="-1" dirty="0">
              <a:solidFill>
                <a:srgbClr val="0070C0"/>
              </a:solidFill>
              <a:latin typeface="黑体" panose="02010609060101010101" pitchFamily="49" charset="-122"/>
              <a:ea typeface="黑体" panose="02010609060101010101" pitchFamily="49" charset="-122"/>
            </a:endParaRPr>
          </a:p>
        </p:txBody>
      </p:sp>
      <p:sp>
        <p:nvSpPr>
          <p:cNvPr id="22" name="CustomShape 17"/>
          <p:cNvSpPr/>
          <p:nvPr/>
        </p:nvSpPr>
        <p:spPr>
          <a:xfrm>
            <a:off x="6405675" y="1747065"/>
            <a:ext cx="792397" cy="396240"/>
          </a:xfrm>
          <a:prstGeom prst="rect">
            <a:avLst/>
          </a:prstGeom>
          <a:noFill/>
          <a:ln w="0">
            <a:noFill/>
          </a:ln>
        </p:spPr>
        <p:style>
          <a:lnRef idx="0">
            <a:srgbClr val="FFFFFF"/>
          </a:lnRef>
          <a:fillRef idx="0">
            <a:srgbClr val="FFFFFF"/>
          </a:fillRef>
          <a:effectRef idx="0">
            <a:srgbClr val="FFFFFF"/>
          </a:effectRef>
          <a:fontRef idx="minor"/>
        </p:style>
        <p:txBody>
          <a:bodyPr wrap="square" lIns="90000" tIns="45000" rIns="90000" bIns="45000">
            <a:spAutoFit/>
          </a:bodyPr>
          <a:lstStyle/>
          <a:p>
            <a:r>
              <a:rPr lang="zh-CN" sz="2000" spc="-1" dirty="0">
                <a:solidFill>
                  <a:srgbClr val="0070C0"/>
                </a:solidFill>
                <a:latin typeface="黑体" panose="02010609060101010101" pitchFamily="49" charset="-122"/>
                <a:ea typeface="黑体" panose="02010609060101010101" pitchFamily="49" charset="-122"/>
              </a:rPr>
              <a:t>事件</a:t>
            </a:r>
            <a:endParaRPr lang="en-US" sz="2000" spc="-1" dirty="0">
              <a:solidFill>
                <a:srgbClr val="0070C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182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repl">
                                        <p:cTn id="7" dur="500" fill="hold"/>
                                        <p:tgtEl>
                                          <p:spTgt spid="14"/>
                                        </p:tgtEl>
                                        <p:attrNameLst>
                                          <p:attrName>ppt_x</p:attrName>
                                        </p:attrNameLst>
                                      </p:cBhvr>
                                      <p:tavLst>
                                        <p:tav tm="0">
                                          <p:val>
                                            <p:strVal val="0-#ppt_w/2"/>
                                          </p:val>
                                        </p:tav>
                                        <p:tav tm="100000">
                                          <p:val>
                                            <p:strVal val="#ppt_x"/>
                                          </p:val>
                                        </p:tav>
                                      </p:tavLst>
                                    </p:anim>
                                    <p:anim calcmode="lin" valueType="num">
                                      <p:cBhvr additive="repl">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additive="repl">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repl">
                                        <p:cTn id="17" dur="500" fill="hold"/>
                                        <p:tgtEl>
                                          <p:spTgt spid="16"/>
                                        </p:tgtEl>
                                        <p:attrNameLst>
                                          <p:attrName>ppt_x</p:attrName>
                                        </p:attrNameLst>
                                      </p:cBhvr>
                                      <p:tavLst>
                                        <p:tav tm="0">
                                          <p:val>
                                            <p:strVal val="0-#ppt_w/2"/>
                                          </p:val>
                                        </p:tav>
                                        <p:tav tm="100000">
                                          <p:val>
                                            <p:strVal val="#ppt_x"/>
                                          </p:val>
                                        </p:tav>
                                      </p:tavLst>
                                    </p:anim>
                                    <p:anim calcmode="lin" valueType="num">
                                      <p:cBhvr additive="repl">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additive="repl">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additive="repl">
                                        <p:cTn id="27" dur="500"/>
                                        <p:tgtEl>
                                          <p:spTgt spid="19"/>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additive="repl">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additive="repl">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repl">
                                        <p:cTn id="45" dur="500" fill="hold"/>
                                        <p:tgtEl>
                                          <p:spTgt spid="18"/>
                                        </p:tgtEl>
                                        <p:attrNameLst>
                                          <p:attrName>ppt_x</p:attrName>
                                        </p:attrNameLst>
                                      </p:cBhvr>
                                      <p:tavLst>
                                        <p:tav tm="0">
                                          <p:val>
                                            <p:strVal val="#ppt_x"/>
                                          </p:val>
                                        </p:tav>
                                        <p:tav tm="100000">
                                          <p:val>
                                            <p:strVal val="#ppt_x"/>
                                          </p:val>
                                        </p:tav>
                                      </p:tavLst>
                                    </p:anim>
                                    <p:anim calcmode="lin" valueType="num">
                                      <p:cBhvr additive="repl">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
            <a:extLst>
              <a:ext uri="{FF2B5EF4-FFF2-40B4-BE49-F238E27FC236}">
                <a16:creationId xmlns:a16="http://schemas.microsoft.com/office/drawing/2014/main" id="{703C2EC6-FCF8-49BD-9BC0-65589A36840F}"/>
              </a:ext>
            </a:extLst>
          </p:cNvPr>
          <p:cNvSpPr/>
          <p:nvPr/>
        </p:nvSpPr>
        <p:spPr>
          <a:xfrm>
            <a:off x="708837" y="1203598"/>
            <a:ext cx="7726326" cy="3744416"/>
          </a:xfrm>
          <a:prstGeom prst="roundRect">
            <a:avLst>
              <a:gd name="adj" fmla="val 11712"/>
            </a:avLst>
          </a:prstGeom>
          <a:solidFill>
            <a:schemeClr val="bg1"/>
          </a:solidFill>
          <a:ln w="57150">
            <a:solidFill>
              <a:srgbClr val="C1EDF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 y="2912145"/>
            <a:ext cx="9191625" cy="2231355"/>
          </a:xfrm>
          <a:prstGeom prst="rect">
            <a:avLst/>
          </a:prstGeom>
        </p:spPr>
      </p:pic>
      <p:grpSp>
        <p:nvGrpSpPr>
          <p:cNvPr id="8" name="组合 7">
            <a:extLst>
              <a:ext uri="{FF2B5EF4-FFF2-40B4-BE49-F238E27FC236}">
                <a16:creationId xmlns:a16="http://schemas.microsoft.com/office/drawing/2014/main" id="{1A919496-3820-4E3D-A53D-6C4D7400A187}"/>
              </a:ext>
            </a:extLst>
          </p:cNvPr>
          <p:cNvGrpSpPr/>
          <p:nvPr/>
        </p:nvGrpSpPr>
        <p:grpSpPr>
          <a:xfrm>
            <a:off x="724327" y="594230"/>
            <a:ext cx="1471085" cy="534600"/>
            <a:chOff x="3131840" y="2188312"/>
            <a:chExt cx="1471085" cy="534600"/>
          </a:xfrm>
        </p:grpSpPr>
        <p:sp>
          <p:nvSpPr>
            <p:cNvPr id="9" name="圆角矩形 2">
              <a:extLst>
                <a:ext uri="{FF2B5EF4-FFF2-40B4-BE49-F238E27FC236}">
                  <a16:creationId xmlns:a16="http://schemas.microsoft.com/office/drawing/2014/main" id="{FC3D3977-A476-4835-BA5D-255834D09AA3}"/>
                </a:ext>
              </a:extLst>
            </p:cNvPr>
            <p:cNvSpPr/>
            <p:nvPr/>
          </p:nvSpPr>
          <p:spPr>
            <a:xfrm>
              <a:off x="3131840" y="2211710"/>
              <a:ext cx="1471085" cy="511202"/>
            </a:xfrm>
            <a:prstGeom prst="roundRect">
              <a:avLst>
                <a:gd name="adj" fmla="val 27847"/>
              </a:avLst>
            </a:prstGeom>
            <a:solidFill>
              <a:srgbClr val="FF5D5D"/>
            </a:solidFill>
            <a:ln>
              <a:noFill/>
            </a:ln>
            <a:effectLst>
              <a:outerShdw dist="254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3">
              <a:extLst>
                <a:ext uri="{FF2B5EF4-FFF2-40B4-BE49-F238E27FC236}">
                  <a16:creationId xmlns:a16="http://schemas.microsoft.com/office/drawing/2014/main" id="{7CA38C1C-11F7-4922-BE61-AB2B8802A579}"/>
                </a:ext>
              </a:extLst>
            </p:cNvPr>
            <p:cNvSpPr/>
            <p:nvPr/>
          </p:nvSpPr>
          <p:spPr>
            <a:xfrm flipH="1">
              <a:off x="3131840" y="2211710"/>
              <a:ext cx="738000" cy="511202"/>
            </a:xfrm>
            <a:custGeom>
              <a:avLst/>
              <a:gdLst>
                <a:gd name="connsiteX0" fmla="*/ 0 w 738000"/>
                <a:gd name="connsiteY0" fmla="*/ 0 h 511202"/>
                <a:gd name="connsiteX1" fmla="*/ 595646 w 738000"/>
                <a:gd name="connsiteY1" fmla="*/ 0 h 511202"/>
                <a:gd name="connsiteX2" fmla="*/ 738000 w 738000"/>
                <a:gd name="connsiteY2" fmla="*/ 142354 h 511202"/>
                <a:gd name="connsiteX3" fmla="*/ 738000 w 738000"/>
                <a:gd name="connsiteY3" fmla="*/ 368848 h 511202"/>
                <a:gd name="connsiteX4" fmla="*/ 595646 w 738000"/>
                <a:gd name="connsiteY4" fmla="*/ 511202 h 511202"/>
                <a:gd name="connsiteX5" fmla="*/ 0 w 738000"/>
                <a:gd name="connsiteY5" fmla="*/ 511202 h 511202"/>
                <a:gd name="connsiteX6" fmla="*/ 0 w 738000"/>
                <a:gd name="connsiteY6" fmla="*/ 0 h 51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000" h="511202">
                  <a:moveTo>
                    <a:pt x="0" y="0"/>
                  </a:moveTo>
                  <a:lnTo>
                    <a:pt x="595646" y="0"/>
                  </a:lnTo>
                  <a:cubicBezTo>
                    <a:pt x="674266" y="0"/>
                    <a:pt x="738000" y="63734"/>
                    <a:pt x="738000" y="142354"/>
                  </a:cubicBezTo>
                  <a:lnTo>
                    <a:pt x="738000" y="368848"/>
                  </a:lnTo>
                  <a:cubicBezTo>
                    <a:pt x="738000" y="447468"/>
                    <a:pt x="674266" y="511202"/>
                    <a:pt x="595646" y="511202"/>
                  </a:cubicBezTo>
                  <a:lnTo>
                    <a:pt x="0" y="511202"/>
                  </a:lnTo>
                  <a:lnTo>
                    <a:pt x="0" y="0"/>
                  </a:lnTo>
                  <a:close/>
                </a:path>
              </a:pathLst>
            </a:cu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5">
              <a:extLst>
                <a:ext uri="{FF2B5EF4-FFF2-40B4-BE49-F238E27FC236}">
                  <a16:creationId xmlns:a16="http://schemas.microsoft.com/office/drawing/2014/main" id="{40EDBF4E-E6CD-45B3-8801-39FC580321CE}"/>
                </a:ext>
              </a:extLst>
            </p:cNvPr>
            <p:cNvSpPr txBox="1"/>
            <p:nvPr/>
          </p:nvSpPr>
          <p:spPr>
            <a:xfrm>
              <a:off x="3155079" y="2188312"/>
              <a:ext cx="1424607" cy="461665"/>
            </a:xfrm>
            <a:prstGeom prst="rect">
              <a:avLst/>
            </a:prstGeom>
            <a:noFill/>
          </p:spPr>
          <p:txBody>
            <a:bodyPr wrap="square" rtlCol="0">
              <a:spAutoFit/>
            </a:bodyPr>
            <a:lstStyle/>
            <a:p>
              <a:pPr algn="ctr"/>
              <a:r>
                <a:rPr lang="zh-CN" altLang="en-US" sz="2400" dirty="0" smtClean="0">
                  <a:solidFill>
                    <a:schemeClr val="bg1"/>
                  </a:solidFill>
                  <a:latin typeface="黑体" panose="02010609060101010101" pitchFamily="49" charset="-122"/>
                  <a:ea typeface="黑体" panose="02010609060101010101" pitchFamily="49" charset="-122"/>
                </a:rPr>
                <a:t>学写句子</a:t>
              </a:r>
              <a:endParaRPr lang="zh-CN" altLang="en-US" sz="2400" dirty="0">
                <a:solidFill>
                  <a:schemeClr val="bg1"/>
                </a:solidFill>
                <a:latin typeface="黑体" panose="02010609060101010101" pitchFamily="49" charset="-122"/>
                <a:ea typeface="黑体" panose="02010609060101010101" pitchFamily="49" charset="-122"/>
              </a:endParaRPr>
            </a:p>
          </p:txBody>
        </p:sp>
        <p:sp>
          <p:nvSpPr>
            <p:cNvPr id="12" name="圆角矩形 5">
              <a:extLst>
                <a:ext uri="{FF2B5EF4-FFF2-40B4-BE49-F238E27FC236}">
                  <a16:creationId xmlns:a16="http://schemas.microsoft.com/office/drawing/2014/main" id="{9B25C17C-2C62-4FED-B613-6AC3A74F8A70}"/>
                </a:ext>
              </a:extLst>
            </p:cNvPr>
            <p:cNvSpPr/>
            <p:nvPr/>
          </p:nvSpPr>
          <p:spPr>
            <a:xfrm>
              <a:off x="3164913" y="2243474"/>
              <a:ext cx="1404938" cy="447675"/>
            </a:xfrm>
            <a:prstGeom prst="roundRect">
              <a:avLst>
                <a:gd name="adj" fmla="val 24595"/>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60D0CF-22DF-4CB0-95D3-26BED3B90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5137" y="2608838"/>
              <a:ext cx="824491" cy="114074"/>
            </a:xfrm>
            <a:prstGeom prst="rect">
              <a:avLst/>
            </a:prstGeom>
          </p:spPr>
        </p:pic>
      </p:grpSp>
      <p:sp>
        <p:nvSpPr>
          <p:cNvPr id="23" name="CustomShape 10"/>
          <p:cNvSpPr/>
          <p:nvPr/>
        </p:nvSpPr>
        <p:spPr>
          <a:xfrm>
            <a:off x="3260840" y="1444411"/>
            <a:ext cx="2687056" cy="519430"/>
          </a:xfrm>
          <a:prstGeom prst="rect">
            <a:avLst/>
          </a:prstGeom>
          <a:noFill/>
          <a:ln w="0">
            <a:noFill/>
          </a:ln>
        </p:spPr>
        <p:style>
          <a:lnRef idx="0">
            <a:srgbClr val="FFFFFF"/>
          </a:lnRef>
          <a:fillRef idx="0">
            <a:srgbClr val="FFFFFF"/>
          </a:fillRef>
          <a:effectRef idx="0">
            <a:srgbClr val="FFFFFF"/>
          </a:effectRef>
          <a:fontRef idx="minor"/>
        </p:style>
        <p:txBody>
          <a:bodyPr wrap="square" lIns="90000" tIns="45000" rIns="90000" bIns="45000">
            <a:spAutoFit/>
          </a:bodyPr>
          <a:lstStyle/>
          <a:p>
            <a:pPr>
              <a:lnSpc>
                <a:spcPct val="100000"/>
              </a:lnSpc>
            </a:pPr>
            <a:r>
              <a:rPr lang="zh-CN" altLang="en-US" sz="2800" strike="noStrike" spc="-1" dirty="0">
                <a:solidFill>
                  <a:srgbClr val="000000"/>
                </a:solidFill>
                <a:latin typeface="楷体" panose="02010609060101010101" charset="-122"/>
                <a:ea typeface="楷体" panose="02010609060101010101" charset="-122"/>
              </a:rPr>
              <a:t>每当</a:t>
            </a:r>
            <a:r>
              <a:rPr lang="en-US" sz="2800" strike="noStrike" spc="-1" dirty="0">
                <a:solidFill>
                  <a:srgbClr val="000000"/>
                </a:solidFill>
                <a:latin typeface="楷体" panose="02010609060101010101" charset="-122"/>
                <a:ea typeface="楷体" panose="02010609060101010101" charset="-122"/>
              </a:rPr>
              <a:t>……</a:t>
            </a:r>
            <a:r>
              <a:rPr lang="zh-CN" altLang="en-US" sz="2800" strike="noStrike" spc="-1" dirty="0">
                <a:solidFill>
                  <a:srgbClr val="000000"/>
                </a:solidFill>
                <a:latin typeface="楷体" panose="02010609060101010101" charset="-122"/>
                <a:ea typeface="楷体" panose="02010609060101010101" charset="-122"/>
              </a:rPr>
              <a:t>就</a:t>
            </a:r>
            <a:r>
              <a:rPr lang="en-US" sz="2800" strike="noStrike" spc="-1" dirty="0">
                <a:solidFill>
                  <a:srgbClr val="000000"/>
                </a:solidFill>
                <a:latin typeface="楷体" panose="02010609060101010101" charset="-122"/>
                <a:ea typeface="楷体" panose="02010609060101010101" charset="-122"/>
              </a:rPr>
              <a:t>……</a:t>
            </a:r>
            <a:endParaRPr lang="en-US" sz="2800" strike="noStrike" spc="-1" dirty="0">
              <a:latin typeface="Arial" panose="020B0604020202020204"/>
            </a:endParaRPr>
          </a:p>
        </p:txBody>
      </p:sp>
      <p:sp>
        <p:nvSpPr>
          <p:cNvPr id="24" name="CustomShape 11"/>
          <p:cNvSpPr/>
          <p:nvPr/>
        </p:nvSpPr>
        <p:spPr>
          <a:xfrm>
            <a:off x="1078910" y="3575807"/>
            <a:ext cx="7145937" cy="521766"/>
          </a:xfrm>
          <a:prstGeom prst="rect">
            <a:avLst/>
          </a:prstGeom>
          <a:noFill/>
          <a:ln w="0">
            <a:noFill/>
          </a:ln>
        </p:spPr>
        <p:style>
          <a:lnRef idx="0">
            <a:srgbClr val="FFFFFF"/>
          </a:lnRef>
          <a:fillRef idx="0">
            <a:srgbClr val="FFFFFF"/>
          </a:fillRef>
          <a:effectRef idx="0">
            <a:srgbClr val="FFFFFF"/>
          </a:effectRef>
          <a:fontRef idx="minor"/>
        </p:style>
        <p:txBody>
          <a:bodyPr wrap="square" lIns="90000" tIns="45000" rIns="90000" bIns="45000">
            <a:spAutoFit/>
          </a:bodyPr>
          <a:lstStyle/>
          <a:p>
            <a:pPr>
              <a:lnSpc>
                <a:spcPct val="100000"/>
              </a:lnSpc>
            </a:pPr>
            <a:r>
              <a:rPr lang="zh-CN" sz="2800" b="0" strike="noStrike" spc="-1" dirty="0">
                <a:solidFill>
                  <a:srgbClr val="0070C0"/>
                </a:solidFill>
                <a:latin typeface="楷体" pitchFamily="49" charset="-122"/>
                <a:ea typeface="楷体" pitchFamily="49" charset="-122"/>
              </a:rPr>
              <a:t>例句</a:t>
            </a:r>
            <a:r>
              <a:rPr lang="zh-CN" sz="2800" b="0" strike="noStrike" spc="-1" dirty="0" smtClean="0">
                <a:solidFill>
                  <a:srgbClr val="0070C0"/>
                </a:solidFill>
                <a:latin typeface="楷体" pitchFamily="49" charset="-122"/>
                <a:ea typeface="楷体" pitchFamily="49" charset="-122"/>
              </a:rPr>
              <a:t>：</a:t>
            </a:r>
            <a:r>
              <a:rPr lang="zh-CN" altLang="en-US" sz="2400" b="0" strike="noStrike" spc="-1" dirty="0" smtClean="0">
                <a:solidFill>
                  <a:srgbClr val="C00000"/>
                </a:solidFill>
                <a:latin typeface="楷体" pitchFamily="49" charset="-122"/>
                <a:ea typeface="楷体" pitchFamily="49" charset="-122"/>
              </a:rPr>
              <a:t>每当爸爸下班回到家，我都会给他倒杯茶。</a:t>
            </a:r>
            <a:endParaRPr lang="en-US" sz="2400" b="0" strike="noStrike" spc="-1" dirty="0">
              <a:solidFill>
                <a:srgbClr val="C00000"/>
              </a:solidFill>
              <a:latin typeface="楷体" pitchFamily="49" charset="-122"/>
              <a:ea typeface="楷体" pitchFamily="49" charset="-122"/>
            </a:endParaRPr>
          </a:p>
        </p:txBody>
      </p:sp>
      <p:sp>
        <p:nvSpPr>
          <p:cNvPr id="25" name="CustomShape 11"/>
          <p:cNvSpPr/>
          <p:nvPr/>
        </p:nvSpPr>
        <p:spPr>
          <a:xfrm>
            <a:off x="1055142" y="2792216"/>
            <a:ext cx="6951592" cy="521766"/>
          </a:xfrm>
          <a:prstGeom prst="rect">
            <a:avLst/>
          </a:prstGeom>
          <a:noFill/>
          <a:ln w="0">
            <a:noFill/>
          </a:ln>
        </p:spPr>
        <p:style>
          <a:lnRef idx="0">
            <a:srgbClr val="FFFFFF"/>
          </a:lnRef>
          <a:fillRef idx="0">
            <a:srgbClr val="FFFFFF"/>
          </a:fillRef>
          <a:effectRef idx="0">
            <a:srgbClr val="FFFFFF"/>
          </a:effectRef>
          <a:fontRef idx="minor"/>
        </p:style>
        <p:txBody>
          <a:bodyPr wrap="square" lIns="90000" tIns="45000" rIns="90000" bIns="45000">
            <a:spAutoFit/>
          </a:bodyPr>
          <a:lstStyle/>
          <a:p>
            <a:pPr>
              <a:lnSpc>
                <a:spcPct val="100000"/>
              </a:lnSpc>
            </a:pPr>
            <a:r>
              <a:rPr lang="zh-CN" sz="2800" b="0" strike="noStrike" spc="-1" dirty="0">
                <a:solidFill>
                  <a:srgbClr val="0070C0"/>
                </a:solidFill>
                <a:latin typeface="楷体" pitchFamily="49" charset="-122"/>
                <a:ea typeface="楷体" pitchFamily="49" charset="-122"/>
              </a:rPr>
              <a:t>例句</a:t>
            </a:r>
            <a:r>
              <a:rPr lang="zh-CN" sz="2800" b="0" strike="noStrike" spc="-1" dirty="0" smtClean="0">
                <a:solidFill>
                  <a:srgbClr val="0070C0"/>
                </a:solidFill>
                <a:latin typeface="楷体" pitchFamily="49" charset="-122"/>
                <a:ea typeface="楷体" pitchFamily="49" charset="-122"/>
              </a:rPr>
              <a:t>：</a:t>
            </a:r>
            <a:r>
              <a:rPr lang="zh-CN" altLang="en-US" sz="2400" b="0" strike="noStrike" spc="-1" dirty="0" smtClean="0">
                <a:solidFill>
                  <a:srgbClr val="C00000"/>
                </a:solidFill>
                <a:latin typeface="楷体" pitchFamily="49" charset="-122"/>
                <a:ea typeface="楷体" pitchFamily="49" charset="-122"/>
              </a:rPr>
              <a:t>每当我读书的时候，就会想起老师的教诲。</a:t>
            </a:r>
            <a:endParaRPr lang="en-US" sz="2400" b="0" strike="noStrike" spc="-1" dirty="0">
              <a:solidFill>
                <a:srgbClr val="C00000"/>
              </a:solidFill>
              <a:latin typeface="楷体" pitchFamily="49" charset="-122"/>
              <a:ea typeface="楷体" pitchFamily="49" charset="-122"/>
            </a:endParaRPr>
          </a:p>
        </p:txBody>
      </p:sp>
      <p:sp>
        <p:nvSpPr>
          <p:cNvPr id="26" name="CustomShape 11"/>
          <p:cNvSpPr/>
          <p:nvPr/>
        </p:nvSpPr>
        <p:spPr>
          <a:xfrm>
            <a:off x="995020" y="2008625"/>
            <a:ext cx="7145937" cy="521766"/>
          </a:xfrm>
          <a:prstGeom prst="rect">
            <a:avLst/>
          </a:prstGeom>
          <a:noFill/>
          <a:ln w="0">
            <a:noFill/>
          </a:ln>
        </p:spPr>
        <p:style>
          <a:lnRef idx="0">
            <a:srgbClr val="FFFFFF"/>
          </a:lnRef>
          <a:fillRef idx="0">
            <a:srgbClr val="FFFFFF"/>
          </a:fillRef>
          <a:effectRef idx="0">
            <a:srgbClr val="FFFFFF"/>
          </a:effectRef>
          <a:fontRef idx="minor"/>
        </p:style>
        <p:txBody>
          <a:bodyPr wrap="square" lIns="90000" tIns="45000" rIns="90000" bIns="45000">
            <a:spAutoFit/>
          </a:bodyPr>
          <a:lstStyle/>
          <a:p>
            <a:pPr>
              <a:lnSpc>
                <a:spcPct val="100000"/>
              </a:lnSpc>
            </a:pPr>
            <a:r>
              <a:rPr lang="zh-CN" sz="2800" b="0" strike="noStrike" spc="-1" dirty="0">
                <a:solidFill>
                  <a:srgbClr val="0070C0"/>
                </a:solidFill>
                <a:latin typeface="楷体" pitchFamily="49" charset="-122"/>
                <a:ea typeface="楷体" pitchFamily="49" charset="-122"/>
              </a:rPr>
              <a:t>例句</a:t>
            </a:r>
            <a:r>
              <a:rPr lang="zh-CN" sz="2800" b="0" strike="noStrike" spc="-1" dirty="0" smtClean="0">
                <a:solidFill>
                  <a:srgbClr val="0070C0"/>
                </a:solidFill>
                <a:latin typeface="楷体" pitchFamily="49" charset="-122"/>
                <a:ea typeface="楷体" pitchFamily="49" charset="-122"/>
              </a:rPr>
              <a:t>：</a:t>
            </a:r>
            <a:r>
              <a:rPr lang="zh-CN" altLang="en-US" sz="2400" b="0" strike="noStrike" spc="-1" dirty="0" smtClean="0">
                <a:solidFill>
                  <a:srgbClr val="C00000"/>
                </a:solidFill>
                <a:latin typeface="楷体" pitchFamily="49" charset="-122"/>
                <a:ea typeface="楷体" pitchFamily="49" charset="-122"/>
              </a:rPr>
              <a:t>每当我出远门的时候，妈妈都会嘱咐我好多。</a:t>
            </a:r>
            <a:endParaRPr lang="en-US" sz="2400" b="0" strike="noStrike" spc="-1" dirty="0">
              <a:solidFill>
                <a:srgbClr val="C00000"/>
              </a:solidFill>
              <a:latin typeface="楷体" pitchFamily="49" charset="-122"/>
              <a:ea typeface="楷体" pitchFamily="49" charset="-122"/>
            </a:endParaRPr>
          </a:p>
        </p:txBody>
      </p:sp>
    </p:spTree>
    <p:extLst>
      <p:ext uri="{BB962C8B-B14F-4D97-AF65-F5344CB8AC3E}">
        <p14:creationId xmlns:p14="http://schemas.microsoft.com/office/powerpoint/2010/main" val="166414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additive="repl">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repl">
                                        <p:cTn id="12" dur="500" fill="hold"/>
                                        <p:tgtEl>
                                          <p:spTgt spid="26"/>
                                        </p:tgtEl>
                                        <p:attrNameLst>
                                          <p:attrName>ppt_x</p:attrName>
                                        </p:attrNameLst>
                                      </p:cBhvr>
                                      <p:tavLst>
                                        <p:tav tm="0">
                                          <p:val>
                                            <p:strVal val="0-#ppt_w/2"/>
                                          </p:val>
                                        </p:tav>
                                        <p:tav tm="100000">
                                          <p:val>
                                            <p:strVal val="#ppt_x"/>
                                          </p:val>
                                        </p:tav>
                                      </p:tavLst>
                                    </p:anim>
                                    <p:anim calcmode="lin" valueType="num">
                                      <p:cBhvr additive="repl">
                                        <p:cTn id="1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repl">
                                        <p:cTn id="18" dur="500" fill="hold"/>
                                        <p:tgtEl>
                                          <p:spTgt spid="25"/>
                                        </p:tgtEl>
                                        <p:attrNameLst>
                                          <p:attrName>ppt_x</p:attrName>
                                        </p:attrNameLst>
                                      </p:cBhvr>
                                      <p:tavLst>
                                        <p:tav tm="0">
                                          <p:val>
                                            <p:strVal val="0-#ppt_w/2"/>
                                          </p:val>
                                        </p:tav>
                                        <p:tav tm="100000">
                                          <p:val>
                                            <p:strVal val="#ppt_x"/>
                                          </p:val>
                                        </p:tav>
                                      </p:tavLst>
                                    </p:anim>
                                    <p:anim calcmode="lin" valueType="num">
                                      <p:cBhvr additive="repl">
                                        <p:cTn id="19"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repl">
                                        <p:cTn id="24" dur="500" fill="hold"/>
                                        <p:tgtEl>
                                          <p:spTgt spid="24"/>
                                        </p:tgtEl>
                                        <p:attrNameLst>
                                          <p:attrName>ppt_x</p:attrName>
                                        </p:attrNameLst>
                                      </p:cBhvr>
                                      <p:tavLst>
                                        <p:tav tm="0">
                                          <p:val>
                                            <p:strVal val="0-#ppt_w/2"/>
                                          </p:val>
                                        </p:tav>
                                        <p:tav tm="100000">
                                          <p:val>
                                            <p:strVal val="#ppt_x"/>
                                          </p:val>
                                        </p:tav>
                                      </p:tavLst>
                                    </p:anim>
                                    <p:anim calcmode="lin" valueType="num">
                                      <p:cBhvr additive="repl">
                                        <p:cTn id="25"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
            <a:extLst>
              <a:ext uri="{FF2B5EF4-FFF2-40B4-BE49-F238E27FC236}">
                <a16:creationId xmlns:a16="http://schemas.microsoft.com/office/drawing/2014/main" id="{703C2EC6-FCF8-49BD-9BC0-65589A36840F}"/>
              </a:ext>
            </a:extLst>
          </p:cNvPr>
          <p:cNvSpPr/>
          <p:nvPr/>
        </p:nvSpPr>
        <p:spPr>
          <a:xfrm>
            <a:off x="708837" y="1079500"/>
            <a:ext cx="7726326" cy="3868514"/>
          </a:xfrm>
          <a:prstGeom prst="roundRect">
            <a:avLst>
              <a:gd name="adj" fmla="val 11712"/>
            </a:avLst>
          </a:prstGeom>
          <a:solidFill>
            <a:schemeClr val="bg1"/>
          </a:solidFill>
          <a:ln w="57150">
            <a:solidFill>
              <a:srgbClr val="C1EDF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 y="2912145"/>
            <a:ext cx="9191625" cy="2231355"/>
          </a:xfrm>
          <a:prstGeom prst="rect">
            <a:avLst/>
          </a:prstGeom>
        </p:spPr>
      </p:pic>
      <p:grpSp>
        <p:nvGrpSpPr>
          <p:cNvPr id="14" name="组合 8">
            <a:extLst>
              <a:ext uri="{FF2B5EF4-FFF2-40B4-BE49-F238E27FC236}">
                <a16:creationId xmlns:a16="http://schemas.microsoft.com/office/drawing/2014/main" id="{1FBB1232-2846-4B4A-8DD2-C18CAEEE1743}"/>
              </a:ext>
            </a:extLst>
          </p:cNvPr>
          <p:cNvGrpSpPr/>
          <p:nvPr/>
        </p:nvGrpSpPr>
        <p:grpSpPr>
          <a:xfrm>
            <a:off x="708837" y="480263"/>
            <a:ext cx="1471085" cy="534600"/>
            <a:chOff x="3131840" y="2188312"/>
            <a:chExt cx="1471085" cy="534600"/>
          </a:xfrm>
        </p:grpSpPr>
        <p:sp>
          <p:nvSpPr>
            <p:cNvPr id="15" name="圆角矩形 2">
              <a:extLst>
                <a:ext uri="{FF2B5EF4-FFF2-40B4-BE49-F238E27FC236}">
                  <a16:creationId xmlns:a16="http://schemas.microsoft.com/office/drawing/2014/main" id="{36251C65-0644-4374-AE98-E44F37C9C8D8}"/>
                </a:ext>
              </a:extLst>
            </p:cNvPr>
            <p:cNvSpPr/>
            <p:nvPr/>
          </p:nvSpPr>
          <p:spPr>
            <a:xfrm>
              <a:off x="3131840" y="2211710"/>
              <a:ext cx="1471085" cy="511202"/>
            </a:xfrm>
            <a:prstGeom prst="roundRect">
              <a:avLst>
                <a:gd name="adj" fmla="val 27847"/>
              </a:avLst>
            </a:prstGeom>
            <a:solidFill>
              <a:srgbClr val="FF5D5D"/>
            </a:solidFill>
            <a:ln>
              <a:noFill/>
            </a:ln>
            <a:effectLst>
              <a:outerShdw dist="254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3">
              <a:extLst>
                <a:ext uri="{FF2B5EF4-FFF2-40B4-BE49-F238E27FC236}">
                  <a16:creationId xmlns:a16="http://schemas.microsoft.com/office/drawing/2014/main" id="{A414429F-5B1D-4B47-9690-7A7D4F4E84E3}"/>
                </a:ext>
              </a:extLst>
            </p:cNvPr>
            <p:cNvSpPr/>
            <p:nvPr/>
          </p:nvSpPr>
          <p:spPr>
            <a:xfrm flipH="1">
              <a:off x="3131840" y="2211710"/>
              <a:ext cx="738000" cy="511202"/>
            </a:xfrm>
            <a:custGeom>
              <a:avLst/>
              <a:gdLst>
                <a:gd name="connsiteX0" fmla="*/ 0 w 738000"/>
                <a:gd name="connsiteY0" fmla="*/ 0 h 511202"/>
                <a:gd name="connsiteX1" fmla="*/ 595646 w 738000"/>
                <a:gd name="connsiteY1" fmla="*/ 0 h 511202"/>
                <a:gd name="connsiteX2" fmla="*/ 738000 w 738000"/>
                <a:gd name="connsiteY2" fmla="*/ 142354 h 511202"/>
                <a:gd name="connsiteX3" fmla="*/ 738000 w 738000"/>
                <a:gd name="connsiteY3" fmla="*/ 368848 h 511202"/>
                <a:gd name="connsiteX4" fmla="*/ 595646 w 738000"/>
                <a:gd name="connsiteY4" fmla="*/ 511202 h 511202"/>
                <a:gd name="connsiteX5" fmla="*/ 0 w 738000"/>
                <a:gd name="connsiteY5" fmla="*/ 511202 h 511202"/>
                <a:gd name="connsiteX6" fmla="*/ 0 w 738000"/>
                <a:gd name="connsiteY6" fmla="*/ 0 h 51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000" h="511202">
                  <a:moveTo>
                    <a:pt x="0" y="0"/>
                  </a:moveTo>
                  <a:lnTo>
                    <a:pt x="595646" y="0"/>
                  </a:lnTo>
                  <a:cubicBezTo>
                    <a:pt x="674266" y="0"/>
                    <a:pt x="738000" y="63734"/>
                    <a:pt x="738000" y="142354"/>
                  </a:cubicBezTo>
                  <a:lnTo>
                    <a:pt x="738000" y="368848"/>
                  </a:lnTo>
                  <a:cubicBezTo>
                    <a:pt x="738000" y="447468"/>
                    <a:pt x="674266" y="511202"/>
                    <a:pt x="595646" y="511202"/>
                  </a:cubicBezTo>
                  <a:lnTo>
                    <a:pt x="0" y="511202"/>
                  </a:lnTo>
                  <a:lnTo>
                    <a:pt x="0" y="0"/>
                  </a:lnTo>
                  <a:close/>
                </a:path>
              </a:pathLst>
            </a:cu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5">
              <a:extLst>
                <a:ext uri="{FF2B5EF4-FFF2-40B4-BE49-F238E27FC236}">
                  <a16:creationId xmlns:a16="http://schemas.microsoft.com/office/drawing/2014/main" id="{97CA9F19-0345-43A0-92C5-C558F591580F}"/>
                </a:ext>
              </a:extLst>
            </p:cNvPr>
            <p:cNvSpPr txBox="1"/>
            <p:nvPr/>
          </p:nvSpPr>
          <p:spPr>
            <a:xfrm>
              <a:off x="3155079" y="2188312"/>
              <a:ext cx="1424607" cy="461665"/>
            </a:xfrm>
            <a:prstGeom prst="rect">
              <a:avLst/>
            </a:prstGeom>
            <a:noFill/>
          </p:spPr>
          <p:txBody>
            <a:bodyPr wrap="square" rtlCol="0">
              <a:spAutoFit/>
            </a:bodyPr>
            <a:lstStyle/>
            <a:p>
              <a:pPr algn="ctr"/>
              <a:r>
                <a:rPr lang="zh-CN" altLang="en-US" sz="2400" dirty="0" smtClean="0">
                  <a:solidFill>
                    <a:schemeClr val="bg1"/>
                  </a:solidFill>
                  <a:latin typeface="黑体" panose="02010609060101010101" pitchFamily="49" charset="-122"/>
                  <a:ea typeface="黑体" panose="02010609060101010101" pitchFamily="49" charset="-122"/>
                </a:rPr>
                <a:t>拓展阅读</a:t>
              </a:r>
              <a:endParaRPr lang="zh-CN" altLang="en-US" sz="2400" dirty="0">
                <a:solidFill>
                  <a:schemeClr val="bg1"/>
                </a:solidFill>
                <a:latin typeface="黑体" panose="02010609060101010101" pitchFamily="49" charset="-122"/>
                <a:ea typeface="黑体" panose="02010609060101010101" pitchFamily="49" charset="-122"/>
              </a:endParaRPr>
            </a:p>
          </p:txBody>
        </p:sp>
        <p:sp>
          <p:nvSpPr>
            <p:cNvPr id="18" name="圆角矩形 5">
              <a:extLst>
                <a:ext uri="{FF2B5EF4-FFF2-40B4-BE49-F238E27FC236}">
                  <a16:creationId xmlns:a16="http://schemas.microsoft.com/office/drawing/2014/main" id="{E2417681-0A63-4855-926E-10F5627FF1D8}"/>
                </a:ext>
              </a:extLst>
            </p:cNvPr>
            <p:cNvSpPr/>
            <p:nvPr/>
          </p:nvSpPr>
          <p:spPr>
            <a:xfrm>
              <a:off x="3164913" y="2243474"/>
              <a:ext cx="1404938" cy="447675"/>
            </a:xfrm>
            <a:prstGeom prst="roundRect">
              <a:avLst>
                <a:gd name="adj" fmla="val 24595"/>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333F83CC-A398-483C-8CB7-89828B8E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5137" y="2608838"/>
              <a:ext cx="824491" cy="114074"/>
            </a:xfrm>
            <a:prstGeom prst="rect">
              <a:avLst/>
            </a:prstGeom>
          </p:spPr>
        </p:pic>
      </p:grpSp>
      <p:sp>
        <p:nvSpPr>
          <p:cNvPr id="20" name="矩形 19">
            <a:extLst>
              <a:ext uri="{FF2B5EF4-FFF2-40B4-BE49-F238E27FC236}">
                <a16:creationId xmlns:a16="http://schemas.microsoft.com/office/drawing/2014/main" id="{11AF478C-FE19-4C02-B971-6C03B3CAE53E}"/>
              </a:ext>
            </a:extLst>
          </p:cNvPr>
          <p:cNvSpPr/>
          <p:nvPr/>
        </p:nvSpPr>
        <p:spPr>
          <a:xfrm>
            <a:off x="952871" y="1472529"/>
            <a:ext cx="5003780" cy="2862322"/>
          </a:xfrm>
          <a:prstGeom prst="rect">
            <a:avLst/>
          </a:prstGeom>
        </p:spPr>
        <p:txBody>
          <a:bodyPr wrap="square">
            <a:spAutoFit/>
          </a:bodyPr>
          <a:lstStyle/>
          <a:p>
            <a:pPr>
              <a:lnSpc>
                <a:spcPct val="150000"/>
              </a:lnSpc>
            </a:pPr>
            <a:r>
              <a:rPr lang="zh-CN" altLang="en-US" sz="2000" dirty="0" smtClean="0"/>
              <a:t>                             </a:t>
            </a:r>
            <a:r>
              <a:rPr lang="zh-CN" altLang="en-US" sz="2000" dirty="0" smtClean="0">
                <a:solidFill>
                  <a:srgbClr val="0070C0"/>
                </a:solidFill>
                <a:latin typeface="黑体" panose="02010609060101010101" pitchFamily="49" charset="-122"/>
                <a:ea typeface="黑体" panose="02010609060101010101" pitchFamily="49" charset="-122"/>
              </a:rPr>
              <a:t>西江月</a:t>
            </a:r>
            <a:r>
              <a:rPr lang="en-US" altLang="zh-CN" sz="2000" dirty="0" smtClean="0">
                <a:solidFill>
                  <a:srgbClr val="0070C0"/>
                </a:solidFill>
                <a:latin typeface="黑体" panose="02010609060101010101" pitchFamily="49" charset="-122"/>
                <a:ea typeface="黑体" panose="02010609060101010101" pitchFamily="49" charset="-122"/>
              </a:rPr>
              <a:t>·</a:t>
            </a:r>
            <a:r>
              <a:rPr lang="zh-CN" altLang="en-US" sz="2000" dirty="0" smtClean="0">
                <a:solidFill>
                  <a:srgbClr val="0070C0"/>
                </a:solidFill>
                <a:latin typeface="黑体" panose="02010609060101010101" pitchFamily="49" charset="-122"/>
                <a:ea typeface="黑体" panose="02010609060101010101" pitchFamily="49" charset="-122"/>
              </a:rPr>
              <a:t>井冈山</a:t>
            </a:r>
            <a:endParaRPr lang="en-US" altLang="zh-CN" sz="2000" dirty="0" smtClean="0">
              <a:solidFill>
                <a:srgbClr val="0070C0"/>
              </a:solidFill>
              <a:latin typeface="黑体" panose="02010609060101010101" pitchFamily="49" charset="-122"/>
              <a:ea typeface="黑体" panose="02010609060101010101" pitchFamily="49" charset="-122"/>
            </a:endParaRPr>
          </a:p>
          <a:p>
            <a:pPr>
              <a:lnSpc>
                <a:spcPct val="150000"/>
              </a:lnSpc>
            </a:pPr>
            <a:r>
              <a:rPr lang="zh-CN" altLang="en-US" sz="2000" dirty="0" smtClean="0">
                <a:latin typeface="楷体" pitchFamily="49" charset="-122"/>
                <a:ea typeface="楷体" pitchFamily="49" charset="-122"/>
              </a:rPr>
              <a:t>                  毛泽东</a:t>
            </a:r>
            <a:endParaRPr lang="en-US" altLang="zh-CN" sz="2000" dirty="0" smtClean="0">
              <a:latin typeface="楷体" pitchFamily="49" charset="-122"/>
              <a:ea typeface="楷体" pitchFamily="49" charset="-122"/>
            </a:endParaRPr>
          </a:p>
          <a:p>
            <a:pPr>
              <a:lnSpc>
                <a:spcPct val="150000"/>
              </a:lnSpc>
            </a:pPr>
            <a:r>
              <a:rPr lang="en-US" altLang="zh-CN" sz="2000" dirty="0" smtClean="0">
                <a:latin typeface="楷体" pitchFamily="49" charset="-122"/>
                <a:ea typeface="楷体" pitchFamily="49" charset="-122"/>
              </a:rPr>
              <a:t> </a:t>
            </a:r>
            <a:r>
              <a:rPr lang="zh-CN" altLang="en-US" sz="2000" dirty="0" smtClean="0">
                <a:latin typeface="楷体" pitchFamily="49" charset="-122"/>
                <a:ea typeface="楷体" pitchFamily="49" charset="-122"/>
              </a:rPr>
              <a:t>　　山下旌旗在望，山头鼓角相闻。敌军围困万千重，我自岿然不动。   早已森严壁垒，更加众志成城。黄洋界上炮声隆，报道敌军宵遁。</a:t>
            </a:r>
            <a:endParaRPr lang="zh-CN" altLang="en-US" sz="2000" dirty="0">
              <a:latin typeface="楷体" pitchFamily="49" charset="-122"/>
              <a:ea typeface="楷体" pitchFamily="49" charset="-122"/>
            </a:endParaRPr>
          </a:p>
        </p:txBody>
      </p:sp>
      <p:sp>
        <p:nvSpPr>
          <p:cNvPr id="22" name="矩形 21">
            <a:extLst>
              <a:ext uri="{FF2B5EF4-FFF2-40B4-BE49-F238E27FC236}">
                <a16:creationId xmlns:a16="http://schemas.microsoft.com/office/drawing/2014/main" id="{778BF24B-D639-4AB6-9BA8-DD2FDE19290E}"/>
              </a:ext>
            </a:extLst>
          </p:cNvPr>
          <p:cNvSpPr/>
          <p:nvPr/>
        </p:nvSpPr>
        <p:spPr>
          <a:xfrm>
            <a:off x="7835348" y="1443385"/>
            <a:ext cx="523220" cy="1157244"/>
          </a:xfrm>
          <a:prstGeom prst="rect">
            <a:avLst/>
          </a:prstGeom>
        </p:spPr>
        <p:txBody>
          <a:bodyPr vert="eaVert" wrap="square">
            <a:spAutoFit/>
          </a:bodyPr>
          <a:lstStyle/>
          <a:p>
            <a:r>
              <a:rPr lang="zh-CN" altLang="en-US" sz="2200" dirty="0" smtClean="0">
                <a:latin typeface="楷体" panose="02010609060101010101" pitchFamily="49" charset="-122"/>
                <a:ea typeface="楷体" panose="02010609060101010101" pitchFamily="49" charset="-122"/>
              </a:rPr>
              <a:t>井冈山</a:t>
            </a:r>
            <a:endParaRPr lang="zh-CN" altLang="en-US" sz="2200"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6215" y="1475943"/>
            <a:ext cx="1627200" cy="1092318"/>
          </a:xfrm>
          <a:prstGeom prst="round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6215" y="2768453"/>
            <a:ext cx="1625846" cy="1583979"/>
          </a:xfrm>
          <a:prstGeom prst="roundRect">
            <a:avLst/>
          </a:prstGeom>
        </p:spPr>
      </p:pic>
    </p:spTree>
    <p:extLst>
      <p:ext uri="{BB962C8B-B14F-4D97-AF65-F5344CB8AC3E}">
        <p14:creationId xmlns:p14="http://schemas.microsoft.com/office/powerpoint/2010/main" val="4097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3C2EC6-FCF8-49BD-9BC0-65589A36840F}"/>
              </a:ext>
            </a:extLst>
          </p:cNvPr>
          <p:cNvSpPr/>
          <p:nvPr/>
        </p:nvSpPr>
        <p:spPr>
          <a:xfrm>
            <a:off x="477676" y="1285875"/>
            <a:ext cx="8188649" cy="3662138"/>
          </a:xfrm>
          <a:prstGeom prst="roundRect">
            <a:avLst>
              <a:gd name="adj" fmla="val 14712"/>
            </a:avLst>
          </a:prstGeom>
          <a:solidFill>
            <a:schemeClr val="bg1"/>
          </a:solidFill>
          <a:ln w="57150">
            <a:solidFill>
              <a:srgbClr val="C1EDF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 y="2912145"/>
            <a:ext cx="9191625" cy="2231355"/>
          </a:xfrm>
          <a:prstGeom prst="rect">
            <a:avLst/>
          </a:prstGeom>
        </p:spPr>
      </p:pic>
      <p:pic>
        <p:nvPicPr>
          <p:cNvPr id="5" name="图片 4">
            <a:extLst>
              <a:ext uri="{FF2B5EF4-FFF2-40B4-BE49-F238E27FC236}">
                <a16:creationId xmlns:a16="http://schemas.microsoft.com/office/drawing/2014/main" id="{E4F03B91-0E41-49A5-A74A-FB5600BC7B0A}"/>
              </a:ext>
            </a:extLst>
          </p:cNvPr>
          <p:cNvPicPr>
            <a:picLocks noChangeAspect="1"/>
          </p:cNvPicPr>
          <p:nvPr/>
        </p:nvPicPr>
        <p:blipFill rotWithShape="1">
          <a:blip r:embed="rId3"/>
          <a:srcRect b="6925"/>
          <a:stretch/>
        </p:blipFill>
        <p:spPr>
          <a:xfrm>
            <a:off x="3257483" y="1851670"/>
            <a:ext cx="2591999" cy="1728000"/>
          </a:xfrm>
          <a:prstGeom prst="snip2DiagRect">
            <a:avLst/>
          </a:prstGeom>
          <a:ln>
            <a:solidFill>
              <a:srgbClr val="C3E5EE"/>
            </a:solidFill>
          </a:ln>
          <a:effectLst>
            <a:outerShdw blurRad="50800" dist="38100" dir="2700000" algn="tl" rotWithShape="0">
              <a:prstClr val="black">
                <a:alpha val="40000"/>
              </a:prstClr>
            </a:outerShdw>
          </a:effectLst>
        </p:spPr>
      </p:pic>
      <p:sp>
        <p:nvSpPr>
          <p:cNvPr id="6" name="矩形 5">
            <a:extLst>
              <a:ext uri="{FF2B5EF4-FFF2-40B4-BE49-F238E27FC236}">
                <a16:creationId xmlns:a16="http://schemas.microsoft.com/office/drawing/2014/main" id="{AE36A559-FFC5-4B9F-8F1B-5FD317B37C4B}"/>
              </a:ext>
            </a:extLst>
          </p:cNvPr>
          <p:cNvSpPr/>
          <p:nvPr/>
        </p:nvSpPr>
        <p:spPr>
          <a:xfrm>
            <a:off x="1244834" y="3748042"/>
            <a:ext cx="1313181" cy="430887"/>
          </a:xfrm>
          <a:prstGeom prst="rect">
            <a:avLst/>
          </a:prstGeom>
        </p:spPr>
        <p:txBody>
          <a:bodyPr wrap="none">
            <a:spAutoFit/>
          </a:bodyPr>
          <a:lstStyle/>
          <a:p>
            <a:pPr algn="ctr"/>
            <a:r>
              <a:rPr lang="zh-CN" altLang="en-US" sz="2200" dirty="0" smtClean="0">
                <a:latin typeface="楷体" panose="02010609060101010101" pitchFamily="49" charset="-122"/>
                <a:ea typeface="楷体" panose="02010609060101010101" pitchFamily="49" charset="-122"/>
              </a:rPr>
              <a:t>八角楼上</a:t>
            </a:r>
            <a:endParaRPr lang="zh-CN" altLang="en-US" sz="2200" dirty="0">
              <a:latin typeface="楷体" panose="02010609060101010101" pitchFamily="49" charset="-122"/>
              <a:ea typeface="楷体" panose="02010609060101010101" pitchFamily="49" charset="-122"/>
            </a:endParaRPr>
          </a:p>
        </p:txBody>
      </p:sp>
      <p:sp>
        <p:nvSpPr>
          <p:cNvPr id="7" name="矩形 6">
            <a:extLst>
              <a:ext uri="{FF2B5EF4-FFF2-40B4-BE49-F238E27FC236}">
                <a16:creationId xmlns:a16="http://schemas.microsoft.com/office/drawing/2014/main" id="{790DF330-2580-4DC3-94DE-D96E7CF13BCA}"/>
              </a:ext>
            </a:extLst>
          </p:cNvPr>
          <p:cNvSpPr/>
          <p:nvPr/>
        </p:nvSpPr>
        <p:spPr>
          <a:xfrm>
            <a:off x="3796178" y="3748042"/>
            <a:ext cx="1313180" cy="430887"/>
          </a:xfrm>
          <a:prstGeom prst="rect">
            <a:avLst/>
          </a:prstGeom>
        </p:spPr>
        <p:txBody>
          <a:bodyPr wrap="none">
            <a:spAutoFit/>
          </a:bodyPr>
          <a:lstStyle/>
          <a:p>
            <a:pPr algn="ctr"/>
            <a:r>
              <a:rPr lang="zh-CN" altLang="en-US" sz="2200" dirty="0" smtClean="0">
                <a:latin typeface="楷体" panose="02010609060101010101" pitchFamily="49" charset="-122"/>
                <a:ea typeface="楷体" panose="02010609060101010101" pitchFamily="49" charset="-122"/>
              </a:rPr>
              <a:t>室内陈列</a:t>
            </a:r>
            <a:endParaRPr lang="zh-CN" altLang="en-US" sz="2200" dirty="0">
              <a:latin typeface="楷体" panose="02010609060101010101" pitchFamily="49" charset="-122"/>
              <a:ea typeface="楷体" panose="02010609060101010101" pitchFamily="49" charset="-122"/>
            </a:endParaRPr>
          </a:p>
        </p:txBody>
      </p:sp>
      <p:sp>
        <p:nvSpPr>
          <p:cNvPr id="13" name="矩形 12">
            <a:extLst>
              <a:ext uri="{FF2B5EF4-FFF2-40B4-BE49-F238E27FC236}">
                <a16:creationId xmlns:a16="http://schemas.microsoft.com/office/drawing/2014/main" id="{790DF330-2580-4DC3-94DE-D96E7CF13BCA}"/>
              </a:ext>
            </a:extLst>
          </p:cNvPr>
          <p:cNvSpPr/>
          <p:nvPr/>
        </p:nvSpPr>
        <p:spPr>
          <a:xfrm>
            <a:off x="6374544" y="3748042"/>
            <a:ext cx="1595310" cy="430887"/>
          </a:xfrm>
          <a:prstGeom prst="rect">
            <a:avLst/>
          </a:prstGeom>
        </p:spPr>
        <p:txBody>
          <a:bodyPr wrap="none">
            <a:spAutoFit/>
          </a:bodyPr>
          <a:lstStyle/>
          <a:p>
            <a:pPr algn="ctr"/>
            <a:r>
              <a:rPr lang="zh-CN" altLang="en-US" sz="2200" dirty="0" smtClean="0">
                <a:latin typeface="楷体" panose="02010609060101010101" pitchFamily="49" charset="-122"/>
                <a:ea typeface="楷体" panose="02010609060101010101" pitchFamily="49" charset="-122"/>
              </a:rPr>
              <a:t>八角楼遗址</a:t>
            </a:r>
            <a:endParaRPr lang="zh-CN" altLang="en-US" sz="2200" dirty="0">
              <a:latin typeface="楷体" panose="02010609060101010101" pitchFamily="49" charset="-122"/>
              <a:ea typeface="楷体" panose="02010609060101010101" pitchFamily="49" charset="-122"/>
            </a:endParaRPr>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704" y="1851670"/>
            <a:ext cx="2304477" cy="1728000"/>
          </a:xfrm>
          <a:prstGeom prst="snip2DiagRect">
            <a:avLst/>
          </a:prstGeom>
          <a:ln>
            <a:solidFill>
              <a:srgbClr val="C3E5EE"/>
            </a:solidFill>
          </a:ln>
          <a:effectLst>
            <a:outerShdw blurRad="50800" dist="38100" dir="2700000" algn="tl" rotWithShape="0">
              <a:prstClr val="black">
                <a:alpha val="40000"/>
              </a:prstClr>
            </a:outerShdw>
          </a:effectLst>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5784" y="1851670"/>
            <a:ext cx="2289283" cy="1728000"/>
          </a:xfrm>
          <a:prstGeom prst="snip2DiagRect">
            <a:avLst/>
          </a:prstGeom>
          <a:ln>
            <a:solidFill>
              <a:srgbClr val="C3E5EE"/>
            </a:solidFill>
          </a:ln>
          <a:effectLst>
            <a:outerShdw blurRad="50800" dist="38100" dir="2700000" algn="tl" rotWithShape="0">
              <a:prstClr val="black">
                <a:alpha val="40000"/>
              </a:prstClr>
            </a:outerShdw>
          </a:effectLst>
        </p:spPr>
      </p:pic>
      <p:grpSp>
        <p:nvGrpSpPr>
          <p:cNvPr id="12" name="组合 11">
            <a:extLst>
              <a:ext uri="{FF2B5EF4-FFF2-40B4-BE49-F238E27FC236}">
                <a16:creationId xmlns:a16="http://schemas.microsoft.com/office/drawing/2014/main" id="{1FBB1232-2846-4B4A-8DD2-C18CAEEE1743}"/>
              </a:ext>
            </a:extLst>
          </p:cNvPr>
          <p:cNvGrpSpPr/>
          <p:nvPr/>
        </p:nvGrpSpPr>
        <p:grpSpPr>
          <a:xfrm>
            <a:off x="708837" y="632663"/>
            <a:ext cx="1471085" cy="534600"/>
            <a:chOff x="3131840" y="2188312"/>
            <a:chExt cx="1471085" cy="534600"/>
          </a:xfrm>
        </p:grpSpPr>
        <p:sp>
          <p:nvSpPr>
            <p:cNvPr id="15" name="圆角矩形 2">
              <a:extLst>
                <a:ext uri="{FF2B5EF4-FFF2-40B4-BE49-F238E27FC236}">
                  <a16:creationId xmlns:a16="http://schemas.microsoft.com/office/drawing/2014/main" id="{36251C65-0644-4374-AE98-E44F37C9C8D8}"/>
                </a:ext>
              </a:extLst>
            </p:cNvPr>
            <p:cNvSpPr/>
            <p:nvPr/>
          </p:nvSpPr>
          <p:spPr>
            <a:xfrm>
              <a:off x="3131840" y="2211710"/>
              <a:ext cx="1471085" cy="511202"/>
            </a:xfrm>
            <a:prstGeom prst="roundRect">
              <a:avLst>
                <a:gd name="adj" fmla="val 27847"/>
              </a:avLst>
            </a:prstGeom>
            <a:solidFill>
              <a:srgbClr val="FF5D5D"/>
            </a:solidFill>
            <a:ln>
              <a:noFill/>
            </a:ln>
            <a:effectLst>
              <a:outerShdw dist="254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3">
              <a:extLst>
                <a:ext uri="{FF2B5EF4-FFF2-40B4-BE49-F238E27FC236}">
                  <a16:creationId xmlns:a16="http://schemas.microsoft.com/office/drawing/2014/main" id="{A414429F-5B1D-4B47-9690-7A7D4F4E84E3}"/>
                </a:ext>
              </a:extLst>
            </p:cNvPr>
            <p:cNvSpPr/>
            <p:nvPr/>
          </p:nvSpPr>
          <p:spPr>
            <a:xfrm flipH="1">
              <a:off x="3131840" y="2211710"/>
              <a:ext cx="738000" cy="511202"/>
            </a:xfrm>
            <a:custGeom>
              <a:avLst/>
              <a:gdLst>
                <a:gd name="connsiteX0" fmla="*/ 0 w 738000"/>
                <a:gd name="connsiteY0" fmla="*/ 0 h 511202"/>
                <a:gd name="connsiteX1" fmla="*/ 595646 w 738000"/>
                <a:gd name="connsiteY1" fmla="*/ 0 h 511202"/>
                <a:gd name="connsiteX2" fmla="*/ 738000 w 738000"/>
                <a:gd name="connsiteY2" fmla="*/ 142354 h 511202"/>
                <a:gd name="connsiteX3" fmla="*/ 738000 w 738000"/>
                <a:gd name="connsiteY3" fmla="*/ 368848 h 511202"/>
                <a:gd name="connsiteX4" fmla="*/ 595646 w 738000"/>
                <a:gd name="connsiteY4" fmla="*/ 511202 h 511202"/>
                <a:gd name="connsiteX5" fmla="*/ 0 w 738000"/>
                <a:gd name="connsiteY5" fmla="*/ 511202 h 511202"/>
                <a:gd name="connsiteX6" fmla="*/ 0 w 738000"/>
                <a:gd name="connsiteY6" fmla="*/ 0 h 51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000" h="511202">
                  <a:moveTo>
                    <a:pt x="0" y="0"/>
                  </a:moveTo>
                  <a:lnTo>
                    <a:pt x="595646" y="0"/>
                  </a:lnTo>
                  <a:cubicBezTo>
                    <a:pt x="674266" y="0"/>
                    <a:pt x="738000" y="63734"/>
                    <a:pt x="738000" y="142354"/>
                  </a:cubicBezTo>
                  <a:lnTo>
                    <a:pt x="738000" y="368848"/>
                  </a:lnTo>
                  <a:cubicBezTo>
                    <a:pt x="738000" y="447468"/>
                    <a:pt x="674266" y="511202"/>
                    <a:pt x="595646" y="511202"/>
                  </a:cubicBezTo>
                  <a:lnTo>
                    <a:pt x="0" y="511202"/>
                  </a:lnTo>
                  <a:lnTo>
                    <a:pt x="0" y="0"/>
                  </a:lnTo>
                  <a:close/>
                </a:path>
              </a:pathLst>
            </a:cu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97CA9F19-0345-43A0-92C5-C558F591580F}"/>
                </a:ext>
              </a:extLst>
            </p:cNvPr>
            <p:cNvSpPr txBox="1"/>
            <p:nvPr/>
          </p:nvSpPr>
          <p:spPr>
            <a:xfrm>
              <a:off x="3155079" y="2188312"/>
              <a:ext cx="1424607" cy="461665"/>
            </a:xfrm>
            <a:prstGeom prst="rect">
              <a:avLst/>
            </a:prstGeom>
            <a:noFill/>
          </p:spPr>
          <p:txBody>
            <a:bodyPr wrap="square" rtlCol="0">
              <a:spAutoFit/>
            </a:bodyPr>
            <a:lstStyle/>
            <a:p>
              <a:pPr algn="ctr"/>
              <a:r>
                <a:rPr lang="zh-CN" altLang="en-US" sz="2400" dirty="0">
                  <a:solidFill>
                    <a:schemeClr val="bg1"/>
                  </a:solidFill>
                  <a:latin typeface="黑体" panose="02010609060101010101" pitchFamily="49" charset="-122"/>
                  <a:ea typeface="黑体" panose="02010609060101010101" pitchFamily="49" charset="-122"/>
                </a:rPr>
                <a:t>精彩回放</a:t>
              </a:r>
            </a:p>
          </p:txBody>
        </p:sp>
        <p:sp>
          <p:nvSpPr>
            <p:cNvPr id="18" name="圆角矩形 5">
              <a:extLst>
                <a:ext uri="{FF2B5EF4-FFF2-40B4-BE49-F238E27FC236}">
                  <a16:creationId xmlns:a16="http://schemas.microsoft.com/office/drawing/2014/main" id="{E2417681-0A63-4855-926E-10F5627FF1D8}"/>
                </a:ext>
              </a:extLst>
            </p:cNvPr>
            <p:cNvSpPr/>
            <p:nvPr/>
          </p:nvSpPr>
          <p:spPr>
            <a:xfrm>
              <a:off x="3164913" y="2243474"/>
              <a:ext cx="1404938" cy="447675"/>
            </a:xfrm>
            <a:prstGeom prst="roundRect">
              <a:avLst>
                <a:gd name="adj" fmla="val 24595"/>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333F83CC-A398-483C-8CB7-89828B8EA7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5137" y="2608838"/>
              <a:ext cx="824491" cy="114074"/>
            </a:xfrm>
            <a:prstGeom prst="rect">
              <a:avLst/>
            </a:prstGeom>
          </p:spPr>
        </p:pic>
      </p:grpSp>
    </p:spTree>
    <p:extLst>
      <p:ext uri="{BB962C8B-B14F-4D97-AF65-F5344CB8AC3E}">
        <p14:creationId xmlns:p14="http://schemas.microsoft.com/office/powerpoint/2010/main" val="91280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
            <a:extLst>
              <a:ext uri="{FF2B5EF4-FFF2-40B4-BE49-F238E27FC236}">
                <a16:creationId xmlns:a16="http://schemas.microsoft.com/office/drawing/2014/main" id="{703C2EC6-FCF8-49BD-9BC0-65589A36840F}"/>
              </a:ext>
            </a:extLst>
          </p:cNvPr>
          <p:cNvSpPr/>
          <p:nvPr/>
        </p:nvSpPr>
        <p:spPr>
          <a:xfrm>
            <a:off x="708837" y="1079500"/>
            <a:ext cx="7726326" cy="3868514"/>
          </a:xfrm>
          <a:prstGeom prst="roundRect">
            <a:avLst>
              <a:gd name="adj" fmla="val 11712"/>
            </a:avLst>
          </a:prstGeom>
          <a:solidFill>
            <a:schemeClr val="bg1"/>
          </a:solidFill>
          <a:ln w="57150">
            <a:solidFill>
              <a:srgbClr val="C1EDF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 y="2912145"/>
            <a:ext cx="9191625" cy="2231355"/>
          </a:xfrm>
          <a:prstGeom prst="rect">
            <a:avLst/>
          </a:prstGeom>
        </p:spPr>
      </p:pic>
      <p:grpSp>
        <p:nvGrpSpPr>
          <p:cNvPr id="14" name="组合 8">
            <a:extLst>
              <a:ext uri="{FF2B5EF4-FFF2-40B4-BE49-F238E27FC236}">
                <a16:creationId xmlns:a16="http://schemas.microsoft.com/office/drawing/2014/main" id="{1FBB1232-2846-4B4A-8DD2-C18CAEEE1743}"/>
              </a:ext>
            </a:extLst>
          </p:cNvPr>
          <p:cNvGrpSpPr/>
          <p:nvPr/>
        </p:nvGrpSpPr>
        <p:grpSpPr>
          <a:xfrm>
            <a:off x="708837" y="480263"/>
            <a:ext cx="1471085" cy="534600"/>
            <a:chOff x="3131840" y="2188312"/>
            <a:chExt cx="1471085" cy="534600"/>
          </a:xfrm>
        </p:grpSpPr>
        <p:sp>
          <p:nvSpPr>
            <p:cNvPr id="15" name="圆角矩形 2">
              <a:extLst>
                <a:ext uri="{FF2B5EF4-FFF2-40B4-BE49-F238E27FC236}">
                  <a16:creationId xmlns:a16="http://schemas.microsoft.com/office/drawing/2014/main" id="{36251C65-0644-4374-AE98-E44F37C9C8D8}"/>
                </a:ext>
              </a:extLst>
            </p:cNvPr>
            <p:cNvSpPr/>
            <p:nvPr/>
          </p:nvSpPr>
          <p:spPr>
            <a:xfrm>
              <a:off x="3131840" y="2211710"/>
              <a:ext cx="1471085" cy="511202"/>
            </a:xfrm>
            <a:prstGeom prst="roundRect">
              <a:avLst>
                <a:gd name="adj" fmla="val 27847"/>
              </a:avLst>
            </a:prstGeom>
            <a:solidFill>
              <a:srgbClr val="FF5D5D"/>
            </a:solidFill>
            <a:ln>
              <a:noFill/>
            </a:ln>
            <a:effectLst>
              <a:outerShdw dist="254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3">
              <a:extLst>
                <a:ext uri="{FF2B5EF4-FFF2-40B4-BE49-F238E27FC236}">
                  <a16:creationId xmlns:a16="http://schemas.microsoft.com/office/drawing/2014/main" id="{A414429F-5B1D-4B47-9690-7A7D4F4E84E3}"/>
                </a:ext>
              </a:extLst>
            </p:cNvPr>
            <p:cNvSpPr/>
            <p:nvPr/>
          </p:nvSpPr>
          <p:spPr>
            <a:xfrm flipH="1">
              <a:off x="3131840" y="2211710"/>
              <a:ext cx="738000" cy="511202"/>
            </a:xfrm>
            <a:custGeom>
              <a:avLst/>
              <a:gdLst>
                <a:gd name="connsiteX0" fmla="*/ 0 w 738000"/>
                <a:gd name="connsiteY0" fmla="*/ 0 h 511202"/>
                <a:gd name="connsiteX1" fmla="*/ 595646 w 738000"/>
                <a:gd name="connsiteY1" fmla="*/ 0 h 511202"/>
                <a:gd name="connsiteX2" fmla="*/ 738000 w 738000"/>
                <a:gd name="connsiteY2" fmla="*/ 142354 h 511202"/>
                <a:gd name="connsiteX3" fmla="*/ 738000 w 738000"/>
                <a:gd name="connsiteY3" fmla="*/ 368848 h 511202"/>
                <a:gd name="connsiteX4" fmla="*/ 595646 w 738000"/>
                <a:gd name="connsiteY4" fmla="*/ 511202 h 511202"/>
                <a:gd name="connsiteX5" fmla="*/ 0 w 738000"/>
                <a:gd name="connsiteY5" fmla="*/ 511202 h 511202"/>
                <a:gd name="connsiteX6" fmla="*/ 0 w 738000"/>
                <a:gd name="connsiteY6" fmla="*/ 0 h 51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000" h="511202">
                  <a:moveTo>
                    <a:pt x="0" y="0"/>
                  </a:moveTo>
                  <a:lnTo>
                    <a:pt x="595646" y="0"/>
                  </a:lnTo>
                  <a:cubicBezTo>
                    <a:pt x="674266" y="0"/>
                    <a:pt x="738000" y="63734"/>
                    <a:pt x="738000" y="142354"/>
                  </a:cubicBezTo>
                  <a:lnTo>
                    <a:pt x="738000" y="368848"/>
                  </a:lnTo>
                  <a:cubicBezTo>
                    <a:pt x="738000" y="447468"/>
                    <a:pt x="674266" y="511202"/>
                    <a:pt x="595646" y="511202"/>
                  </a:cubicBezTo>
                  <a:lnTo>
                    <a:pt x="0" y="511202"/>
                  </a:lnTo>
                  <a:lnTo>
                    <a:pt x="0" y="0"/>
                  </a:lnTo>
                  <a:close/>
                </a:path>
              </a:pathLst>
            </a:cu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5">
              <a:extLst>
                <a:ext uri="{FF2B5EF4-FFF2-40B4-BE49-F238E27FC236}">
                  <a16:creationId xmlns:a16="http://schemas.microsoft.com/office/drawing/2014/main" id="{97CA9F19-0345-43A0-92C5-C558F591580F}"/>
                </a:ext>
              </a:extLst>
            </p:cNvPr>
            <p:cNvSpPr txBox="1"/>
            <p:nvPr/>
          </p:nvSpPr>
          <p:spPr>
            <a:xfrm>
              <a:off x="3155079" y="2188312"/>
              <a:ext cx="1424607" cy="461665"/>
            </a:xfrm>
            <a:prstGeom prst="rect">
              <a:avLst/>
            </a:prstGeom>
            <a:noFill/>
          </p:spPr>
          <p:txBody>
            <a:bodyPr wrap="square" rtlCol="0">
              <a:spAutoFit/>
            </a:bodyPr>
            <a:lstStyle/>
            <a:p>
              <a:pPr algn="ctr"/>
              <a:r>
                <a:rPr lang="zh-CN" altLang="en-US" sz="2400" dirty="0" smtClean="0">
                  <a:solidFill>
                    <a:schemeClr val="bg1"/>
                  </a:solidFill>
                  <a:latin typeface="黑体" panose="02010609060101010101" pitchFamily="49" charset="-122"/>
                  <a:ea typeface="黑体" panose="02010609060101010101" pitchFamily="49" charset="-122"/>
                </a:rPr>
                <a:t>拓展阅读</a:t>
              </a:r>
              <a:endParaRPr lang="zh-CN" altLang="en-US" sz="2400" dirty="0">
                <a:solidFill>
                  <a:schemeClr val="bg1"/>
                </a:solidFill>
                <a:latin typeface="黑体" panose="02010609060101010101" pitchFamily="49" charset="-122"/>
                <a:ea typeface="黑体" panose="02010609060101010101" pitchFamily="49" charset="-122"/>
              </a:endParaRPr>
            </a:p>
          </p:txBody>
        </p:sp>
        <p:sp>
          <p:nvSpPr>
            <p:cNvPr id="18" name="圆角矩形 5">
              <a:extLst>
                <a:ext uri="{FF2B5EF4-FFF2-40B4-BE49-F238E27FC236}">
                  <a16:creationId xmlns:a16="http://schemas.microsoft.com/office/drawing/2014/main" id="{E2417681-0A63-4855-926E-10F5627FF1D8}"/>
                </a:ext>
              </a:extLst>
            </p:cNvPr>
            <p:cNvSpPr/>
            <p:nvPr/>
          </p:nvSpPr>
          <p:spPr>
            <a:xfrm>
              <a:off x="3164913" y="2243474"/>
              <a:ext cx="1404938" cy="447675"/>
            </a:xfrm>
            <a:prstGeom prst="roundRect">
              <a:avLst>
                <a:gd name="adj" fmla="val 24595"/>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333F83CC-A398-483C-8CB7-89828B8E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5137" y="2608838"/>
              <a:ext cx="824491" cy="114074"/>
            </a:xfrm>
            <a:prstGeom prst="rect">
              <a:avLst/>
            </a:prstGeom>
          </p:spPr>
        </p:pic>
      </p:grpSp>
      <p:sp>
        <p:nvSpPr>
          <p:cNvPr id="21" name="矩形 20">
            <a:extLst>
              <a:ext uri="{FF2B5EF4-FFF2-40B4-BE49-F238E27FC236}">
                <a16:creationId xmlns:a16="http://schemas.microsoft.com/office/drawing/2014/main" id="{11AF478C-FE19-4C02-B971-6C03B3CAE53E}"/>
              </a:ext>
            </a:extLst>
          </p:cNvPr>
          <p:cNvSpPr/>
          <p:nvPr/>
        </p:nvSpPr>
        <p:spPr>
          <a:xfrm>
            <a:off x="921771" y="1284035"/>
            <a:ext cx="5003780" cy="3170099"/>
          </a:xfrm>
          <a:prstGeom prst="rect">
            <a:avLst/>
          </a:prstGeom>
        </p:spPr>
        <p:txBody>
          <a:bodyPr wrap="square">
            <a:spAutoFit/>
          </a:bodyPr>
          <a:lstStyle/>
          <a:p>
            <a:r>
              <a:rPr lang="zh-CN" altLang="en-US" sz="2000" dirty="0" smtClean="0"/>
              <a:t>                             </a:t>
            </a:r>
            <a:r>
              <a:rPr lang="zh-CN" altLang="en-US" sz="2000" dirty="0" smtClean="0">
                <a:latin typeface="黑体" panose="02010609060101010101" pitchFamily="49" charset="-122"/>
                <a:ea typeface="黑体" panose="02010609060101010101" pitchFamily="49" charset="-122"/>
              </a:rPr>
              <a:t>杨家岭的早晨</a:t>
            </a:r>
            <a:endParaRPr lang="en-US" altLang="zh-CN" sz="2000" dirty="0" smtClean="0">
              <a:latin typeface="黑体" panose="02010609060101010101" pitchFamily="49" charset="-122"/>
              <a:ea typeface="黑体" panose="02010609060101010101" pitchFamily="49" charset="-122"/>
            </a:endParaRPr>
          </a:p>
          <a:p>
            <a:r>
              <a:rPr lang="zh-CN" altLang="en-US" sz="2000" dirty="0" smtClean="0"/>
              <a:t>        </a:t>
            </a:r>
            <a:r>
              <a:rPr lang="zh-CN" altLang="en-US" sz="2000" dirty="0" smtClean="0">
                <a:latin typeface="楷体" pitchFamily="49" charset="-122"/>
                <a:ea typeface="楷体" pitchFamily="49" charset="-122"/>
              </a:rPr>
              <a:t>太阳刚刚升起。毛主席走出窑洞</a:t>
            </a:r>
            <a:r>
              <a:rPr lang="en-US" altLang="zh-CN" sz="2000" dirty="0" smtClean="0">
                <a:latin typeface="楷体" pitchFamily="49" charset="-122"/>
                <a:ea typeface="楷体" pitchFamily="49" charset="-122"/>
              </a:rPr>
              <a:t>,</a:t>
            </a:r>
            <a:r>
              <a:rPr lang="zh-CN" altLang="en-US" sz="2000" dirty="0" smtClean="0">
                <a:latin typeface="楷体" pitchFamily="49" charset="-122"/>
                <a:ea typeface="楷体" pitchFamily="49" charset="-122"/>
              </a:rPr>
              <a:t>来到他亲手耕种的地里。</a:t>
            </a:r>
          </a:p>
          <a:p>
            <a:r>
              <a:rPr lang="zh-CN" altLang="en-US" sz="2000" dirty="0" smtClean="0">
                <a:latin typeface="楷体" pitchFamily="49" charset="-122"/>
                <a:ea typeface="楷体" pitchFamily="49" charset="-122"/>
              </a:rPr>
              <a:t>    毛主席一手扶着水桶</a:t>
            </a:r>
            <a:r>
              <a:rPr lang="en-US" altLang="zh-CN" sz="2000" dirty="0" smtClean="0">
                <a:latin typeface="楷体" pitchFamily="49" charset="-122"/>
                <a:ea typeface="楷体" pitchFamily="49" charset="-122"/>
              </a:rPr>
              <a:t>,</a:t>
            </a:r>
            <a:r>
              <a:rPr lang="zh-CN" altLang="en-US" sz="2000" dirty="0" smtClean="0">
                <a:latin typeface="楷体" pitchFamily="49" charset="-122"/>
                <a:ea typeface="楷体" pitchFamily="49" charset="-122"/>
              </a:rPr>
              <a:t>一手拿着瓢。瓢里的水缓缓地流到小苗上。</a:t>
            </a:r>
          </a:p>
          <a:p>
            <a:r>
              <a:rPr lang="zh-CN" altLang="en-US" sz="2000" dirty="0" smtClean="0">
                <a:latin typeface="楷体" pitchFamily="49" charset="-122"/>
                <a:ea typeface="楷体" pitchFamily="49" charset="-122"/>
              </a:rPr>
              <a:t>    毛主席身边的小八路端着水</a:t>
            </a:r>
            <a:r>
              <a:rPr lang="en-US" altLang="zh-CN" sz="2000" dirty="0" smtClean="0">
                <a:latin typeface="楷体" pitchFamily="49" charset="-122"/>
                <a:ea typeface="楷体" pitchFamily="49" charset="-122"/>
              </a:rPr>
              <a:t>,</a:t>
            </a:r>
            <a:r>
              <a:rPr lang="zh-CN" altLang="en-US" sz="2000" dirty="0" smtClean="0">
                <a:latin typeface="楷体" pitchFamily="49" charset="-122"/>
                <a:ea typeface="楷体" pitchFamily="49" charset="-122"/>
              </a:rPr>
              <a:t>望着小苗笑。他好像在说</a:t>
            </a:r>
            <a:r>
              <a:rPr lang="en-US" altLang="zh-CN" sz="2000" dirty="0" smtClean="0">
                <a:latin typeface="楷体" pitchFamily="49" charset="-122"/>
                <a:ea typeface="楷体" pitchFamily="49" charset="-122"/>
              </a:rPr>
              <a:t>:“</a:t>
            </a:r>
            <a:r>
              <a:rPr lang="zh-CN" altLang="en-US" sz="2000" dirty="0" smtClean="0">
                <a:latin typeface="楷体" pitchFamily="49" charset="-122"/>
                <a:ea typeface="楷体" pitchFamily="49" charset="-122"/>
              </a:rPr>
              <a:t>小苗啊小苗</a:t>
            </a:r>
            <a:r>
              <a:rPr lang="en-US" altLang="zh-CN" sz="2000" dirty="0" smtClean="0">
                <a:latin typeface="楷体" pitchFamily="49" charset="-122"/>
                <a:ea typeface="楷体" pitchFamily="49" charset="-122"/>
              </a:rPr>
              <a:t>,</a:t>
            </a:r>
            <a:r>
              <a:rPr lang="zh-CN" altLang="en-US" sz="2000" dirty="0" smtClean="0">
                <a:latin typeface="楷体" pitchFamily="49" charset="-122"/>
                <a:ea typeface="楷体" pitchFamily="49" charset="-122"/>
              </a:rPr>
              <a:t>你喝了延河的水</a:t>
            </a:r>
            <a:r>
              <a:rPr lang="en-US" altLang="zh-CN" sz="2000" dirty="0" smtClean="0">
                <a:latin typeface="楷体" pitchFamily="49" charset="-122"/>
                <a:ea typeface="楷体" pitchFamily="49" charset="-122"/>
              </a:rPr>
              <a:t>,</a:t>
            </a:r>
            <a:r>
              <a:rPr lang="zh-CN" altLang="en-US" sz="2000" dirty="0" smtClean="0">
                <a:latin typeface="楷体" pitchFamily="49" charset="-122"/>
                <a:ea typeface="楷体" pitchFamily="49" charset="-122"/>
              </a:rPr>
              <a:t>长吧</a:t>
            </a:r>
            <a:r>
              <a:rPr lang="en-US" altLang="zh-CN" sz="2000" dirty="0" smtClean="0">
                <a:latin typeface="楷体" pitchFamily="49" charset="-122"/>
                <a:ea typeface="楷体" pitchFamily="49" charset="-122"/>
              </a:rPr>
              <a:t>,</a:t>
            </a:r>
            <a:r>
              <a:rPr lang="zh-CN" altLang="en-US" sz="2000" dirty="0" smtClean="0">
                <a:latin typeface="楷体" pitchFamily="49" charset="-122"/>
                <a:ea typeface="楷体" pitchFamily="49" charset="-122"/>
              </a:rPr>
              <a:t>快长吧</a:t>
            </a:r>
            <a:r>
              <a:rPr lang="en-US" altLang="zh-CN" sz="2000" dirty="0" smtClean="0">
                <a:latin typeface="楷体" pitchFamily="49" charset="-122"/>
                <a:ea typeface="楷体" pitchFamily="49" charset="-122"/>
              </a:rPr>
              <a:t>!”</a:t>
            </a:r>
          </a:p>
          <a:p>
            <a:r>
              <a:rPr lang="zh-CN" altLang="en-US" sz="2000" dirty="0" smtClean="0">
                <a:latin typeface="楷体" pitchFamily="49" charset="-122"/>
                <a:ea typeface="楷体" pitchFamily="49" charset="-122"/>
              </a:rPr>
              <a:t>    远处</a:t>
            </a:r>
            <a:r>
              <a:rPr lang="en-US" altLang="zh-CN" sz="2000" dirty="0" smtClean="0">
                <a:latin typeface="楷体" pitchFamily="49" charset="-122"/>
                <a:ea typeface="楷体" pitchFamily="49" charset="-122"/>
              </a:rPr>
              <a:t>,</a:t>
            </a:r>
            <a:r>
              <a:rPr lang="zh-CN" altLang="en-US" sz="2000" dirty="0" smtClean="0">
                <a:latin typeface="楷体" pitchFamily="49" charset="-122"/>
                <a:ea typeface="楷体" pitchFamily="49" charset="-122"/>
              </a:rPr>
              <a:t>八路军战士也在忙着挑水浇苗。</a:t>
            </a:r>
          </a:p>
          <a:p>
            <a:r>
              <a:rPr lang="zh-CN" altLang="en-US" sz="2000" dirty="0" smtClean="0">
                <a:latin typeface="楷体" pitchFamily="49" charset="-122"/>
                <a:ea typeface="楷体" pitchFamily="49" charset="-122"/>
              </a:rPr>
              <a:t>杨家岭的早晨</a:t>
            </a:r>
            <a:r>
              <a:rPr lang="en-US" altLang="zh-CN" sz="2000" dirty="0" smtClean="0">
                <a:latin typeface="楷体" pitchFamily="49" charset="-122"/>
                <a:ea typeface="楷体" pitchFamily="49" charset="-122"/>
              </a:rPr>
              <a:t>,</a:t>
            </a:r>
            <a:r>
              <a:rPr lang="zh-CN" altLang="en-US" sz="2000" dirty="0" smtClean="0">
                <a:latin typeface="楷体" pitchFamily="49" charset="-122"/>
                <a:ea typeface="楷体" pitchFamily="49" charset="-122"/>
              </a:rPr>
              <a:t>一片金色的阳光。</a:t>
            </a:r>
            <a:endParaRPr lang="zh-CN" altLang="en-US" sz="2000" dirty="0">
              <a:latin typeface="楷体" pitchFamily="49" charset="-122"/>
              <a:ea typeface="楷体" pitchFamily="49" charset="-122"/>
            </a:endParaRPr>
          </a:p>
        </p:txBody>
      </p:sp>
      <p:pic>
        <p:nvPicPr>
          <p:cNvPr id="23" name="图片 22">
            <a:extLst>
              <a:ext uri="{FF2B5EF4-FFF2-40B4-BE49-F238E27FC236}">
                <a16:creationId xmlns:a16="http://schemas.microsoft.com/office/drawing/2014/main" id="{9F1B3043-C61C-43D8-99D2-4CA474FCB5F4}"/>
              </a:ext>
            </a:extLst>
          </p:cNvPr>
          <p:cNvPicPr>
            <a:picLocks noChangeAspect="1"/>
          </p:cNvPicPr>
          <p:nvPr/>
        </p:nvPicPr>
        <p:blipFill rotWithShape="1">
          <a:blip r:embed="rId4"/>
          <a:srcRect b="11504"/>
          <a:stretch/>
        </p:blipFill>
        <p:spPr>
          <a:xfrm>
            <a:off x="5965306" y="1339143"/>
            <a:ext cx="1799474" cy="1592451"/>
          </a:xfrm>
          <a:prstGeom prst="roundRect">
            <a:avLst/>
          </a:prstGeom>
        </p:spPr>
      </p:pic>
      <p:sp>
        <p:nvSpPr>
          <p:cNvPr id="24" name="矩形 23">
            <a:extLst>
              <a:ext uri="{FF2B5EF4-FFF2-40B4-BE49-F238E27FC236}">
                <a16:creationId xmlns:a16="http://schemas.microsoft.com/office/drawing/2014/main" id="{778BF24B-D639-4AB6-9BA8-DD2FDE19290E}"/>
              </a:ext>
            </a:extLst>
          </p:cNvPr>
          <p:cNvSpPr/>
          <p:nvPr/>
        </p:nvSpPr>
        <p:spPr>
          <a:xfrm>
            <a:off x="7727302" y="1432811"/>
            <a:ext cx="523220" cy="1157244"/>
          </a:xfrm>
          <a:prstGeom prst="rect">
            <a:avLst/>
          </a:prstGeom>
        </p:spPr>
        <p:txBody>
          <a:bodyPr vert="eaVert" wrap="square">
            <a:spAutoFit/>
          </a:bodyPr>
          <a:lstStyle/>
          <a:p>
            <a:r>
              <a:rPr lang="zh-CN" altLang="en-US" sz="2200" dirty="0" smtClean="0">
                <a:latin typeface="楷体" panose="02010609060101010101" pitchFamily="49" charset="-122"/>
                <a:ea typeface="楷体" panose="02010609060101010101" pitchFamily="49" charset="-122"/>
              </a:rPr>
              <a:t>杨家岭</a:t>
            </a:r>
            <a:endParaRPr lang="zh-CN" altLang="en-US" sz="2200" dirty="0">
              <a:latin typeface="楷体" panose="02010609060101010101" pitchFamily="49" charset="-122"/>
              <a:ea typeface="楷体" panose="02010609060101010101" pitchFamily="49" charset="-122"/>
            </a:endParaRPr>
          </a:p>
        </p:txBody>
      </p:sp>
      <p:pic>
        <p:nvPicPr>
          <p:cNvPr id="25" name="图片 24">
            <a:extLst>
              <a:ext uri="{FF2B5EF4-FFF2-40B4-BE49-F238E27FC236}">
                <a16:creationId xmlns:a16="http://schemas.microsoft.com/office/drawing/2014/main" id="{9F1B3043-C61C-43D8-99D2-4CA474FCB5F4}"/>
              </a:ext>
            </a:extLst>
          </p:cNvPr>
          <p:cNvPicPr>
            <a:picLocks noChangeAspect="1"/>
          </p:cNvPicPr>
          <p:nvPr/>
        </p:nvPicPr>
        <p:blipFill rotWithShape="1">
          <a:blip r:embed="rId5"/>
          <a:srcRect l="2527" b="10487"/>
          <a:stretch/>
        </p:blipFill>
        <p:spPr>
          <a:xfrm>
            <a:off x="6028027" y="3164474"/>
            <a:ext cx="1800796" cy="1236320"/>
          </a:xfrm>
          <a:prstGeom prst="roundRect">
            <a:avLst/>
          </a:prstGeom>
        </p:spPr>
      </p:pic>
    </p:spTree>
    <p:extLst>
      <p:ext uri="{BB962C8B-B14F-4D97-AF65-F5344CB8AC3E}">
        <p14:creationId xmlns:p14="http://schemas.microsoft.com/office/powerpoint/2010/main" val="216175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1FBB1232-2846-4B4A-8DD2-C18CAEEE1743}"/>
              </a:ext>
            </a:extLst>
          </p:cNvPr>
          <p:cNvGrpSpPr/>
          <p:nvPr/>
        </p:nvGrpSpPr>
        <p:grpSpPr>
          <a:xfrm>
            <a:off x="708837" y="746963"/>
            <a:ext cx="1471085" cy="534600"/>
            <a:chOff x="3131840" y="2188312"/>
            <a:chExt cx="1471085" cy="534600"/>
          </a:xfrm>
        </p:grpSpPr>
        <p:sp>
          <p:nvSpPr>
            <p:cNvPr id="3" name="圆角矩形 2">
              <a:extLst>
                <a:ext uri="{FF2B5EF4-FFF2-40B4-BE49-F238E27FC236}">
                  <a16:creationId xmlns:a16="http://schemas.microsoft.com/office/drawing/2014/main" id="{36251C65-0644-4374-AE98-E44F37C9C8D8}"/>
                </a:ext>
              </a:extLst>
            </p:cNvPr>
            <p:cNvSpPr/>
            <p:nvPr/>
          </p:nvSpPr>
          <p:spPr>
            <a:xfrm>
              <a:off x="3131840" y="2211710"/>
              <a:ext cx="1471085" cy="511202"/>
            </a:xfrm>
            <a:prstGeom prst="roundRect">
              <a:avLst>
                <a:gd name="adj" fmla="val 27847"/>
              </a:avLst>
            </a:prstGeom>
            <a:solidFill>
              <a:schemeClr val="accent6">
                <a:lumMod val="75000"/>
              </a:schemeClr>
            </a:solidFill>
            <a:ln>
              <a:noFill/>
            </a:ln>
            <a:effectLst>
              <a:outerShdw dist="254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a:extLst>
                <a:ext uri="{FF2B5EF4-FFF2-40B4-BE49-F238E27FC236}">
                  <a16:creationId xmlns:a16="http://schemas.microsoft.com/office/drawing/2014/main" id="{A414429F-5B1D-4B47-9690-7A7D4F4E84E3}"/>
                </a:ext>
              </a:extLst>
            </p:cNvPr>
            <p:cNvSpPr/>
            <p:nvPr/>
          </p:nvSpPr>
          <p:spPr>
            <a:xfrm flipH="1">
              <a:off x="3131840" y="2211710"/>
              <a:ext cx="738000" cy="511202"/>
            </a:xfrm>
            <a:custGeom>
              <a:avLst/>
              <a:gdLst>
                <a:gd name="connsiteX0" fmla="*/ 0 w 738000"/>
                <a:gd name="connsiteY0" fmla="*/ 0 h 511202"/>
                <a:gd name="connsiteX1" fmla="*/ 595646 w 738000"/>
                <a:gd name="connsiteY1" fmla="*/ 0 h 511202"/>
                <a:gd name="connsiteX2" fmla="*/ 738000 w 738000"/>
                <a:gd name="connsiteY2" fmla="*/ 142354 h 511202"/>
                <a:gd name="connsiteX3" fmla="*/ 738000 w 738000"/>
                <a:gd name="connsiteY3" fmla="*/ 368848 h 511202"/>
                <a:gd name="connsiteX4" fmla="*/ 595646 w 738000"/>
                <a:gd name="connsiteY4" fmla="*/ 511202 h 511202"/>
                <a:gd name="connsiteX5" fmla="*/ 0 w 738000"/>
                <a:gd name="connsiteY5" fmla="*/ 511202 h 511202"/>
                <a:gd name="connsiteX6" fmla="*/ 0 w 738000"/>
                <a:gd name="connsiteY6" fmla="*/ 0 h 51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000" h="511202">
                  <a:moveTo>
                    <a:pt x="0" y="0"/>
                  </a:moveTo>
                  <a:lnTo>
                    <a:pt x="595646" y="0"/>
                  </a:lnTo>
                  <a:cubicBezTo>
                    <a:pt x="674266" y="0"/>
                    <a:pt x="738000" y="63734"/>
                    <a:pt x="738000" y="142354"/>
                  </a:cubicBezTo>
                  <a:lnTo>
                    <a:pt x="738000" y="368848"/>
                  </a:lnTo>
                  <a:cubicBezTo>
                    <a:pt x="738000" y="447468"/>
                    <a:pt x="674266" y="511202"/>
                    <a:pt x="595646" y="511202"/>
                  </a:cubicBezTo>
                  <a:lnTo>
                    <a:pt x="0" y="511202"/>
                  </a:lnTo>
                  <a:lnTo>
                    <a:pt x="0" y="0"/>
                  </a:lnTo>
                  <a:close/>
                </a:path>
              </a:pathLst>
            </a:cu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5">
              <a:extLst>
                <a:ext uri="{FF2B5EF4-FFF2-40B4-BE49-F238E27FC236}">
                  <a16:creationId xmlns:a16="http://schemas.microsoft.com/office/drawing/2014/main" id="{97CA9F19-0345-43A0-92C5-C558F591580F}"/>
                </a:ext>
              </a:extLst>
            </p:cNvPr>
            <p:cNvSpPr txBox="1"/>
            <p:nvPr/>
          </p:nvSpPr>
          <p:spPr>
            <a:xfrm>
              <a:off x="3155079" y="2188312"/>
              <a:ext cx="1424607" cy="461665"/>
            </a:xfrm>
            <a:prstGeom prst="rect">
              <a:avLst/>
            </a:prstGeom>
            <a:noFill/>
          </p:spPr>
          <p:txBody>
            <a:bodyPr wrap="square" rtlCol="0">
              <a:spAutoFit/>
            </a:bodyPr>
            <a:lstStyle/>
            <a:p>
              <a:pPr algn="ctr"/>
              <a:r>
                <a:rPr lang="zh-CN" altLang="en-US" sz="2400" dirty="0" smtClean="0">
                  <a:solidFill>
                    <a:schemeClr val="bg1"/>
                  </a:solidFill>
                  <a:latin typeface="黑体" panose="02010609060101010101" pitchFamily="49" charset="-122"/>
                  <a:ea typeface="黑体" panose="02010609060101010101" pitchFamily="49" charset="-122"/>
                </a:rPr>
                <a:t>板书</a:t>
              </a:r>
              <a:r>
                <a:rPr lang="zh-CN" altLang="en-US" sz="2400" dirty="0">
                  <a:solidFill>
                    <a:schemeClr val="bg1"/>
                  </a:solidFill>
                  <a:latin typeface="黑体" panose="02010609060101010101" pitchFamily="49" charset="-122"/>
                  <a:ea typeface="黑体" panose="02010609060101010101" pitchFamily="49" charset="-122"/>
                </a:rPr>
                <a:t>设计</a:t>
              </a:r>
            </a:p>
          </p:txBody>
        </p:sp>
        <p:sp>
          <p:nvSpPr>
            <p:cNvPr id="6" name="圆角矩形 5">
              <a:extLst>
                <a:ext uri="{FF2B5EF4-FFF2-40B4-BE49-F238E27FC236}">
                  <a16:creationId xmlns:a16="http://schemas.microsoft.com/office/drawing/2014/main" id="{E2417681-0A63-4855-926E-10F5627FF1D8}"/>
                </a:ext>
              </a:extLst>
            </p:cNvPr>
            <p:cNvSpPr/>
            <p:nvPr/>
          </p:nvSpPr>
          <p:spPr>
            <a:xfrm>
              <a:off x="3164913" y="2243474"/>
              <a:ext cx="1404938" cy="447675"/>
            </a:xfrm>
            <a:prstGeom prst="roundRect">
              <a:avLst>
                <a:gd name="adj" fmla="val 24595"/>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333F83CC-A398-483C-8CB7-89828B8EA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137" y="2608838"/>
              <a:ext cx="824491" cy="114074"/>
            </a:xfrm>
            <a:prstGeom prst="rect">
              <a:avLst/>
            </a:prstGeom>
          </p:spPr>
        </p:pic>
      </p:grpSp>
      <p:grpSp>
        <p:nvGrpSpPr>
          <p:cNvPr id="31" name="组合 30"/>
          <p:cNvGrpSpPr/>
          <p:nvPr/>
        </p:nvGrpSpPr>
        <p:grpSpPr>
          <a:xfrm>
            <a:off x="323931" y="1581150"/>
            <a:ext cx="8496138" cy="2545032"/>
            <a:chOff x="1259632" y="1707654"/>
            <a:chExt cx="6401905" cy="1917701"/>
          </a:xfrm>
        </p:grpSpPr>
        <p:sp>
          <p:nvSpPr>
            <p:cNvPr id="26" name="任意多边形 25"/>
            <p:cNvSpPr/>
            <p:nvPr/>
          </p:nvSpPr>
          <p:spPr>
            <a:xfrm>
              <a:off x="2555777" y="1995687"/>
              <a:ext cx="1180863" cy="1343405"/>
            </a:xfrm>
            <a:custGeom>
              <a:avLst/>
              <a:gdLst>
                <a:gd name="connsiteX0" fmla="*/ 936104 w 1180863"/>
                <a:gd name="connsiteY0" fmla="*/ 0 h 1343405"/>
                <a:gd name="connsiteX1" fmla="*/ 1124762 w 1180863"/>
                <a:gd name="connsiteY1" fmla="*/ 13786 h 1343405"/>
                <a:gd name="connsiteX2" fmla="*/ 1180863 w 1180863"/>
                <a:gd name="connsiteY2" fmla="*/ 26409 h 1343405"/>
                <a:gd name="connsiteX3" fmla="*/ 993254 w 1180863"/>
                <a:gd name="connsiteY3" fmla="*/ 12700 h 1343405"/>
                <a:gd name="connsiteX4" fmla="*/ 57150 w 1180863"/>
                <a:gd name="connsiteY4" fmla="*/ 691257 h 1343405"/>
                <a:gd name="connsiteX5" fmla="*/ 628880 w 1180863"/>
                <a:gd name="connsiteY5" fmla="*/ 1316490 h 1343405"/>
                <a:gd name="connsiteX6" fmla="*/ 748495 w 1180863"/>
                <a:gd name="connsiteY6" fmla="*/ 1343405 h 1343405"/>
                <a:gd name="connsiteX7" fmla="*/ 747446 w 1180863"/>
                <a:gd name="connsiteY7" fmla="*/ 1343328 h 1343405"/>
                <a:gd name="connsiteX8" fmla="*/ 0 w 1180863"/>
                <a:gd name="connsiteY8" fmla="*/ 678557 h 1343405"/>
                <a:gd name="connsiteX9" fmla="*/ 936104 w 1180863"/>
                <a:gd name="connsiteY9" fmla="*/ 0 h 134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0863" h="1343405">
                  <a:moveTo>
                    <a:pt x="936104" y="0"/>
                  </a:moveTo>
                  <a:cubicBezTo>
                    <a:pt x="1000729" y="0"/>
                    <a:pt x="1063824" y="4747"/>
                    <a:pt x="1124762" y="13786"/>
                  </a:cubicBezTo>
                  <a:lnTo>
                    <a:pt x="1180863" y="26409"/>
                  </a:lnTo>
                  <a:lnTo>
                    <a:pt x="993254" y="12700"/>
                  </a:lnTo>
                  <a:cubicBezTo>
                    <a:pt x="476258" y="12700"/>
                    <a:pt x="57150" y="316500"/>
                    <a:pt x="57150" y="691257"/>
                  </a:cubicBezTo>
                  <a:cubicBezTo>
                    <a:pt x="57150" y="972325"/>
                    <a:pt x="292898" y="1213479"/>
                    <a:pt x="628880" y="1316490"/>
                  </a:cubicBezTo>
                  <a:lnTo>
                    <a:pt x="748495" y="1343405"/>
                  </a:lnTo>
                  <a:lnTo>
                    <a:pt x="747446" y="1343328"/>
                  </a:lnTo>
                  <a:cubicBezTo>
                    <a:pt x="320880" y="1280055"/>
                    <a:pt x="0" y="1006470"/>
                    <a:pt x="0" y="678557"/>
                  </a:cubicBezTo>
                  <a:cubicBezTo>
                    <a:pt x="0" y="303800"/>
                    <a:pt x="419108" y="0"/>
                    <a:pt x="936104" y="0"/>
                  </a:cubicBezTo>
                  <a:close/>
                </a:path>
              </a:pathLst>
            </a:custGeom>
            <a:solidFill>
              <a:srgbClr val="F47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259632" y="2150564"/>
              <a:ext cx="1296144" cy="1114751"/>
            </a:xfrm>
            <a:custGeom>
              <a:avLst/>
              <a:gdLst>
                <a:gd name="connsiteX0" fmla="*/ 0 w 1296144"/>
                <a:gd name="connsiteY0" fmla="*/ 0 h 1117466"/>
                <a:gd name="connsiteX1" fmla="*/ 1296144 w 1296144"/>
                <a:gd name="connsiteY1" fmla="*/ 0 h 1117466"/>
                <a:gd name="connsiteX2" fmla="*/ 1296144 w 1296144"/>
                <a:gd name="connsiteY2" fmla="*/ 1117466 h 1117466"/>
                <a:gd name="connsiteX3" fmla="*/ 0 w 1296144"/>
                <a:gd name="connsiteY3" fmla="*/ 1117466 h 1117466"/>
                <a:gd name="connsiteX4" fmla="*/ 0 w 1296144"/>
                <a:gd name="connsiteY4" fmla="*/ 0 h 1117466"/>
                <a:gd name="connsiteX0" fmla="*/ 0 w 1296144"/>
                <a:gd name="connsiteY0" fmla="*/ 0 h 1117466"/>
                <a:gd name="connsiteX1" fmla="*/ 1296144 w 1296144"/>
                <a:gd name="connsiteY1" fmla="*/ 0 h 1117466"/>
                <a:gd name="connsiteX2" fmla="*/ 1296144 w 1296144"/>
                <a:gd name="connsiteY2" fmla="*/ 1117466 h 1117466"/>
                <a:gd name="connsiteX3" fmla="*/ 0 w 1296144"/>
                <a:gd name="connsiteY3" fmla="*/ 1117466 h 1117466"/>
                <a:gd name="connsiteX4" fmla="*/ 0 w 1296144"/>
                <a:gd name="connsiteY4" fmla="*/ 0 h 1117466"/>
                <a:gd name="connsiteX0" fmla="*/ 0 w 1296144"/>
                <a:gd name="connsiteY0" fmla="*/ 0 h 1117466"/>
                <a:gd name="connsiteX1" fmla="*/ 1296144 w 1296144"/>
                <a:gd name="connsiteY1" fmla="*/ 0 h 1117466"/>
                <a:gd name="connsiteX2" fmla="*/ 1296144 w 1296144"/>
                <a:gd name="connsiteY2" fmla="*/ 1117466 h 1117466"/>
                <a:gd name="connsiteX3" fmla="*/ 0 w 1296144"/>
                <a:gd name="connsiteY3" fmla="*/ 1117466 h 1117466"/>
                <a:gd name="connsiteX4" fmla="*/ 0 w 1296144"/>
                <a:gd name="connsiteY4" fmla="*/ 0 h 1117466"/>
                <a:gd name="connsiteX0" fmla="*/ 0 w 1296144"/>
                <a:gd name="connsiteY0" fmla="*/ 0 h 1183082"/>
                <a:gd name="connsiteX1" fmla="*/ 1296144 w 1296144"/>
                <a:gd name="connsiteY1" fmla="*/ 0 h 1183082"/>
                <a:gd name="connsiteX2" fmla="*/ 1296144 w 1296144"/>
                <a:gd name="connsiteY2" fmla="*/ 1117466 h 1183082"/>
                <a:gd name="connsiteX3" fmla="*/ 0 w 1296144"/>
                <a:gd name="connsiteY3" fmla="*/ 1117466 h 1183082"/>
                <a:gd name="connsiteX4" fmla="*/ 0 w 1296144"/>
                <a:gd name="connsiteY4" fmla="*/ 0 h 1183082"/>
                <a:gd name="connsiteX0" fmla="*/ 0 w 1296144"/>
                <a:gd name="connsiteY0" fmla="*/ 0 h 1211178"/>
                <a:gd name="connsiteX1" fmla="*/ 1296144 w 1296144"/>
                <a:gd name="connsiteY1" fmla="*/ 0 h 1211178"/>
                <a:gd name="connsiteX2" fmla="*/ 1296144 w 1296144"/>
                <a:gd name="connsiteY2" fmla="*/ 1117466 h 1211178"/>
                <a:gd name="connsiteX3" fmla="*/ 0 w 1296144"/>
                <a:gd name="connsiteY3" fmla="*/ 1117466 h 1211178"/>
                <a:gd name="connsiteX4" fmla="*/ 0 w 1296144"/>
                <a:gd name="connsiteY4" fmla="*/ 0 h 1211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6144" h="1211178">
                  <a:moveTo>
                    <a:pt x="0" y="0"/>
                  </a:moveTo>
                  <a:cubicBezTo>
                    <a:pt x="436811" y="109538"/>
                    <a:pt x="892671" y="109537"/>
                    <a:pt x="1296144" y="0"/>
                  </a:cubicBezTo>
                  <a:lnTo>
                    <a:pt x="1296144" y="1117466"/>
                  </a:lnTo>
                  <a:cubicBezTo>
                    <a:pt x="892671" y="1217478"/>
                    <a:pt x="427285" y="1265104"/>
                    <a:pt x="0" y="1117466"/>
                  </a:cubicBezTo>
                  <a:lnTo>
                    <a:pt x="0" y="0"/>
                  </a:lnTo>
                  <a:close/>
                </a:path>
              </a:pathLst>
            </a:custGeom>
            <a:solidFill>
              <a:srgbClr val="F47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2529840" y="2560320"/>
              <a:ext cx="169285" cy="169285"/>
            </a:xfrm>
            <a:prstGeom prst="ellipse">
              <a:avLst/>
            </a:prstGeom>
            <a:solidFill>
              <a:schemeClr val="bg1"/>
            </a:solidFill>
            <a:ln>
              <a:solidFill>
                <a:srgbClr val="F47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flipH="1">
              <a:off x="5208797" y="1995687"/>
              <a:ext cx="1180863" cy="1343405"/>
            </a:xfrm>
            <a:custGeom>
              <a:avLst/>
              <a:gdLst>
                <a:gd name="connsiteX0" fmla="*/ 936104 w 1180863"/>
                <a:gd name="connsiteY0" fmla="*/ 0 h 1343405"/>
                <a:gd name="connsiteX1" fmla="*/ 1124762 w 1180863"/>
                <a:gd name="connsiteY1" fmla="*/ 13786 h 1343405"/>
                <a:gd name="connsiteX2" fmla="*/ 1180863 w 1180863"/>
                <a:gd name="connsiteY2" fmla="*/ 26409 h 1343405"/>
                <a:gd name="connsiteX3" fmla="*/ 993254 w 1180863"/>
                <a:gd name="connsiteY3" fmla="*/ 12700 h 1343405"/>
                <a:gd name="connsiteX4" fmla="*/ 57150 w 1180863"/>
                <a:gd name="connsiteY4" fmla="*/ 691257 h 1343405"/>
                <a:gd name="connsiteX5" fmla="*/ 628880 w 1180863"/>
                <a:gd name="connsiteY5" fmla="*/ 1316490 h 1343405"/>
                <a:gd name="connsiteX6" fmla="*/ 748495 w 1180863"/>
                <a:gd name="connsiteY6" fmla="*/ 1343405 h 1343405"/>
                <a:gd name="connsiteX7" fmla="*/ 747446 w 1180863"/>
                <a:gd name="connsiteY7" fmla="*/ 1343328 h 1343405"/>
                <a:gd name="connsiteX8" fmla="*/ 0 w 1180863"/>
                <a:gd name="connsiteY8" fmla="*/ 678557 h 1343405"/>
                <a:gd name="connsiteX9" fmla="*/ 936104 w 1180863"/>
                <a:gd name="connsiteY9" fmla="*/ 0 h 134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0863" h="1343405">
                  <a:moveTo>
                    <a:pt x="936104" y="0"/>
                  </a:moveTo>
                  <a:cubicBezTo>
                    <a:pt x="1000729" y="0"/>
                    <a:pt x="1063824" y="4747"/>
                    <a:pt x="1124762" y="13786"/>
                  </a:cubicBezTo>
                  <a:lnTo>
                    <a:pt x="1180863" y="26409"/>
                  </a:lnTo>
                  <a:lnTo>
                    <a:pt x="993254" y="12700"/>
                  </a:lnTo>
                  <a:cubicBezTo>
                    <a:pt x="476258" y="12700"/>
                    <a:pt x="57150" y="316500"/>
                    <a:pt x="57150" y="691257"/>
                  </a:cubicBezTo>
                  <a:cubicBezTo>
                    <a:pt x="57150" y="972325"/>
                    <a:pt x="292898" y="1213479"/>
                    <a:pt x="628880" y="1316490"/>
                  </a:cubicBezTo>
                  <a:lnTo>
                    <a:pt x="748495" y="1343405"/>
                  </a:lnTo>
                  <a:lnTo>
                    <a:pt x="747446" y="1343328"/>
                  </a:lnTo>
                  <a:cubicBezTo>
                    <a:pt x="320880" y="1280055"/>
                    <a:pt x="0" y="1006470"/>
                    <a:pt x="0" y="678557"/>
                  </a:cubicBezTo>
                  <a:cubicBezTo>
                    <a:pt x="0" y="303800"/>
                    <a:pt x="419108" y="0"/>
                    <a:pt x="936104" y="0"/>
                  </a:cubicBezTo>
                  <a:close/>
                </a:path>
              </a:pathLst>
            </a:custGeom>
            <a:solidFill>
              <a:srgbClr val="F47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a:off x="6198839" y="1927106"/>
              <a:ext cx="1462698" cy="1425694"/>
            </a:xfrm>
            <a:custGeom>
              <a:avLst/>
              <a:gdLst>
                <a:gd name="connsiteX0" fmla="*/ 629027 w 1250434"/>
                <a:gd name="connsiteY0" fmla="*/ 0 h 1425694"/>
                <a:gd name="connsiteX1" fmla="*/ 822058 w 1250434"/>
                <a:gd name="connsiteY1" fmla="*/ 102633 h 1425694"/>
                <a:gd name="connsiteX2" fmla="*/ 822460 w 1250434"/>
                <a:gd name="connsiteY2" fmla="*/ 103373 h 1425694"/>
                <a:gd name="connsiteX3" fmla="*/ 865247 w 1250434"/>
                <a:gd name="connsiteY3" fmla="*/ 99060 h 1425694"/>
                <a:gd name="connsiteX4" fmla="*/ 1098034 w 1250434"/>
                <a:gd name="connsiteY4" fmla="*/ 331847 h 1425694"/>
                <a:gd name="connsiteX5" fmla="*/ 1093986 w 1250434"/>
                <a:gd name="connsiteY5" fmla="*/ 372003 h 1425694"/>
                <a:gd name="connsiteX6" fmla="*/ 1108259 w 1250434"/>
                <a:gd name="connsiteY6" fmla="*/ 376434 h 1425694"/>
                <a:gd name="connsiteX7" fmla="*/ 1250434 w 1250434"/>
                <a:gd name="connsiteY7" fmla="*/ 590927 h 1425694"/>
                <a:gd name="connsiteX8" fmla="*/ 1210678 w 1250434"/>
                <a:gd name="connsiteY8" fmla="*/ 721081 h 1425694"/>
                <a:gd name="connsiteX9" fmla="*/ 1198939 w 1250434"/>
                <a:gd name="connsiteY9" fmla="*/ 735309 h 1425694"/>
                <a:gd name="connsiteX10" fmla="*/ 1236309 w 1250434"/>
                <a:gd name="connsiteY10" fmla="*/ 800447 h 1425694"/>
                <a:gd name="connsiteX11" fmla="*/ 1250434 w 1250434"/>
                <a:gd name="connsiteY11" fmla="*/ 880487 h 1425694"/>
                <a:gd name="connsiteX12" fmla="*/ 1108259 w 1250434"/>
                <a:gd name="connsiteY12" fmla="*/ 1094981 h 1425694"/>
                <a:gd name="connsiteX13" fmla="*/ 1082188 w 1250434"/>
                <a:gd name="connsiteY13" fmla="*/ 1103073 h 1425694"/>
                <a:gd name="connsiteX14" fmla="*/ 1082794 w 1250434"/>
                <a:gd name="connsiteY14" fmla="*/ 1109087 h 1425694"/>
                <a:gd name="connsiteX15" fmla="*/ 850007 w 1250434"/>
                <a:gd name="connsiteY15" fmla="*/ 1341874 h 1425694"/>
                <a:gd name="connsiteX16" fmla="*/ 799679 w 1250434"/>
                <a:gd name="connsiteY16" fmla="*/ 1331713 h 1425694"/>
                <a:gd name="connsiteX17" fmla="*/ 778393 w 1250434"/>
                <a:gd name="connsiteY17" fmla="*/ 1357513 h 1425694"/>
                <a:gd name="connsiteX18" fmla="*/ 613787 w 1250434"/>
                <a:gd name="connsiteY18" fmla="*/ 1425694 h 1425694"/>
                <a:gd name="connsiteX19" fmla="*/ 420757 w 1250434"/>
                <a:gd name="connsiteY19" fmla="*/ 1323061 h 1425694"/>
                <a:gd name="connsiteX20" fmla="*/ 412065 w 1250434"/>
                <a:gd name="connsiteY20" fmla="*/ 1307048 h 1425694"/>
                <a:gd name="connsiteX21" fmla="*/ 377567 w 1250434"/>
                <a:gd name="connsiteY21" fmla="*/ 1311394 h 1425694"/>
                <a:gd name="connsiteX22" fmla="*/ 144780 w 1250434"/>
                <a:gd name="connsiteY22" fmla="*/ 1078607 h 1425694"/>
                <a:gd name="connsiteX23" fmla="*/ 145711 w 1250434"/>
                <a:gd name="connsiteY23" fmla="*/ 1069367 h 1425694"/>
                <a:gd name="connsiteX24" fmla="*/ 75801 w 1250434"/>
                <a:gd name="connsiteY24" fmla="*/ 1022232 h 1425694"/>
                <a:gd name="connsiteX25" fmla="*/ 7620 w 1250434"/>
                <a:gd name="connsiteY25" fmla="*/ 857627 h 1425694"/>
                <a:gd name="connsiteX26" fmla="*/ 47376 w 1250434"/>
                <a:gd name="connsiteY26" fmla="*/ 727474 h 1425694"/>
                <a:gd name="connsiteX27" fmla="*/ 55634 w 1250434"/>
                <a:gd name="connsiteY27" fmla="*/ 717465 h 1425694"/>
                <a:gd name="connsiteX28" fmla="*/ 39756 w 1250434"/>
                <a:gd name="connsiteY28" fmla="*/ 698221 h 1425694"/>
                <a:gd name="connsiteX29" fmla="*/ 0 w 1250434"/>
                <a:gd name="connsiteY29" fmla="*/ 568067 h 1425694"/>
                <a:gd name="connsiteX30" fmla="*/ 142175 w 1250434"/>
                <a:gd name="connsiteY30" fmla="*/ 353574 h 1425694"/>
                <a:gd name="connsiteX31" fmla="*/ 170736 w 1250434"/>
                <a:gd name="connsiteY31" fmla="*/ 344708 h 1425694"/>
                <a:gd name="connsiteX32" fmla="*/ 167640 w 1250434"/>
                <a:gd name="connsiteY32" fmla="*/ 324227 h 1425694"/>
                <a:gd name="connsiteX33" fmla="*/ 400427 w 1250434"/>
                <a:gd name="connsiteY33" fmla="*/ 91440 h 1425694"/>
                <a:gd name="connsiteX34" fmla="*/ 438834 w 1250434"/>
                <a:gd name="connsiteY34" fmla="*/ 99194 h 1425694"/>
                <a:gd name="connsiteX35" fmla="*/ 464422 w 1250434"/>
                <a:gd name="connsiteY35" fmla="*/ 68182 h 1425694"/>
                <a:gd name="connsiteX36" fmla="*/ 629027 w 1250434"/>
                <a:gd name="connsiteY36" fmla="*/ 0 h 142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0434" h="1425694">
                  <a:moveTo>
                    <a:pt x="629027" y="0"/>
                  </a:moveTo>
                  <a:cubicBezTo>
                    <a:pt x="709380" y="0"/>
                    <a:pt x="780225" y="40712"/>
                    <a:pt x="822058" y="102633"/>
                  </a:cubicBezTo>
                  <a:lnTo>
                    <a:pt x="822460" y="103373"/>
                  </a:lnTo>
                  <a:lnTo>
                    <a:pt x="865247" y="99060"/>
                  </a:lnTo>
                  <a:cubicBezTo>
                    <a:pt x="993812" y="99060"/>
                    <a:pt x="1098034" y="203282"/>
                    <a:pt x="1098034" y="331847"/>
                  </a:cubicBezTo>
                  <a:lnTo>
                    <a:pt x="1093986" y="372003"/>
                  </a:lnTo>
                  <a:lnTo>
                    <a:pt x="1108259" y="376434"/>
                  </a:lnTo>
                  <a:cubicBezTo>
                    <a:pt x="1191809" y="411773"/>
                    <a:pt x="1250434" y="494503"/>
                    <a:pt x="1250434" y="590927"/>
                  </a:cubicBezTo>
                  <a:cubicBezTo>
                    <a:pt x="1250434" y="639139"/>
                    <a:pt x="1235778" y="683928"/>
                    <a:pt x="1210678" y="721081"/>
                  </a:cubicBezTo>
                  <a:lnTo>
                    <a:pt x="1198939" y="735309"/>
                  </a:lnTo>
                  <a:lnTo>
                    <a:pt x="1236309" y="800447"/>
                  </a:lnTo>
                  <a:cubicBezTo>
                    <a:pt x="1245447" y="825405"/>
                    <a:pt x="1250434" y="852364"/>
                    <a:pt x="1250434" y="880487"/>
                  </a:cubicBezTo>
                  <a:cubicBezTo>
                    <a:pt x="1250434" y="976911"/>
                    <a:pt x="1191809" y="1059642"/>
                    <a:pt x="1108259" y="1094981"/>
                  </a:cubicBezTo>
                  <a:lnTo>
                    <a:pt x="1082188" y="1103073"/>
                  </a:lnTo>
                  <a:lnTo>
                    <a:pt x="1082794" y="1109087"/>
                  </a:lnTo>
                  <a:cubicBezTo>
                    <a:pt x="1082794" y="1237652"/>
                    <a:pt x="978572" y="1341874"/>
                    <a:pt x="850007" y="1341874"/>
                  </a:cubicBezTo>
                  <a:lnTo>
                    <a:pt x="799679" y="1331713"/>
                  </a:lnTo>
                  <a:lnTo>
                    <a:pt x="778393" y="1357513"/>
                  </a:lnTo>
                  <a:cubicBezTo>
                    <a:pt x="736267" y="1399639"/>
                    <a:pt x="678070" y="1425694"/>
                    <a:pt x="613787" y="1425694"/>
                  </a:cubicBezTo>
                  <a:cubicBezTo>
                    <a:pt x="533434" y="1425694"/>
                    <a:pt x="462590" y="1384982"/>
                    <a:pt x="420757" y="1323061"/>
                  </a:cubicBezTo>
                  <a:lnTo>
                    <a:pt x="412065" y="1307048"/>
                  </a:lnTo>
                  <a:lnTo>
                    <a:pt x="377567" y="1311394"/>
                  </a:lnTo>
                  <a:cubicBezTo>
                    <a:pt x="249002" y="1311394"/>
                    <a:pt x="144780" y="1207172"/>
                    <a:pt x="144780" y="1078607"/>
                  </a:cubicBezTo>
                  <a:lnTo>
                    <a:pt x="145711" y="1069367"/>
                  </a:lnTo>
                  <a:lnTo>
                    <a:pt x="75801" y="1022232"/>
                  </a:lnTo>
                  <a:cubicBezTo>
                    <a:pt x="33675" y="980106"/>
                    <a:pt x="7620" y="921910"/>
                    <a:pt x="7620" y="857627"/>
                  </a:cubicBezTo>
                  <a:cubicBezTo>
                    <a:pt x="7620" y="809415"/>
                    <a:pt x="22276" y="764627"/>
                    <a:pt x="47376" y="727474"/>
                  </a:cubicBezTo>
                  <a:lnTo>
                    <a:pt x="55634" y="717465"/>
                  </a:lnTo>
                  <a:lnTo>
                    <a:pt x="39756" y="698221"/>
                  </a:lnTo>
                  <a:cubicBezTo>
                    <a:pt x="14656" y="661068"/>
                    <a:pt x="0" y="616279"/>
                    <a:pt x="0" y="568067"/>
                  </a:cubicBezTo>
                  <a:cubicBezTo>
                    <a:pt x="0" y="471643"/>
                    <a:pt x="58625" y="388913"/>
                    <a:pt x="142175" y="353574"/>
                  </a:cubicBezTo>
                  <a:lnTo>
                    <a:pt x="170736" y="344708"/>
                  </a:lnTo>
                  <a:lnTo>
                    <a:pt x="167640" y="324227"/>
                  </a:lnTo>
                  <a:cubicBezTo>
                    <a:pt x="167640" y="195662"/>
                    <a:pt x="271862" y="91440"/>
                    <a:pt x="400427" y="91440"/>
                  </a:cubicBezTo>
                  <a:lnTo>
                    <a:pt x="438834" y="99194"/>
                  </a:lnTo>
                  <a:lnTo>
                    <a:pt x="464422" y="68182"/>
                  </a:lnTo>
                  <a:cubicBezTo>
                    <a:pt x="506548" y="26055"/>
                    <a:pt x="564745" y="0"/>
                    <a:pt x="629027" y="0"/>
                  </a:cubicBezTo>
                  <a:close/>
                </a:path>
              </a:pathLst>
            </a:custGeom>
            <a:solidFill>
              <a:schemeClr val="bg1"/>
            </a:solidFill>
            <a:ln>
              <a:solidFill>
                <a:srgbClr val="F47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p:cNvSpPr/>
            <p:nvPr/>
          </p:nvSpPr>
          <p:spPr>
            <a:xfrm>
              <a:off x="3146208" y="1707654"/>
              <a:ext cx="2433904" cy="720080"/>
            </a:xfrm>
            <a:prstGeom prst="roundRect">
              <a:avLst>
                <a:gd name="adj" fmla="val 50000"/>
              </a:avLst>
            </a:prstGeom>
            <a:solidFill>
              <a:schemeClr val="bg1"/>
            </a:solidFill>
            <a:ln>
              <a:solidFill>
                <a:srgbClr val="F4754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29"/>
            <p:cNvSpPr/>
            <p:nvPr/>
          </p:nvSpPr>
          <p:spPr>
            <a:xfrm>
              <a:off x="3146208" y="2905275"/>
              <a:ext cx="2721936" cy="720080"/>
            </a:xfrm>
            <a:prstGeom prst="roundRect">
              <a:avLst>
                <a:gd name="adj" fmla="val 50000"/>
              </a:avLst>
            </a:prstGeom>
            <a:solidFill>
              <a:schemeClr val="bg1"/>
            </a:solidFill>
            <a:ln>
              <a:solidFill>
                <a:srgbClr val="F4754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文本框 31"/>
          <p:cNvSpPr txBox="1"/>
          <p:nvPr/>
        </p:nvSpPr>
        <p:spPr>
          <a:xfrm>
            <a:off x="635659" y="2315715"/>
            <a:ext cx="1008111" cy="1077218"/>
          </a:xfrm>
          <a:prstGeom prst="rect">
            <a:avLst/>
          </a:prstGeom>
          <a:noFill/>
        </p:spPr>
        <p:txBody>
          <a:bodyPr wrap="square" rtlCol="0">
            <a:spAutoFit/>
          </a:bodyPr>
          <a:lstStyle/>
          <a:p>
            <a:r>
              <a:rPr lang="zh-CN" altLang="en-US" sz="3200" dirty="0">
                <a:solidFill>
                  <a:schemeClr val="bg1"/>
                </a:solidFill>
                <a:latin typeface="黑体" panose="02010609060101010101" pitchFamily="49" charset="-122"/>
                <a:ea typeface="黑体" panose="02010609060101010101" pitchFamily="49" charset="-122"/>
              </a:rPr>
              <a:t>八角楼上</a:t>
            </a:r>
          </a:p>
        </p:txBody>
      </p:sp>
      <p:sp>
        <p:nvSpPr>
          <p:cNvPr id="33" name="文本框 32"/>
          <p:cNvSpPr txBox="1"/>
          <p:nvPr/>
        </p:nvSpPr>
        <p:spPr>
          <a:xfrm>
            <a:off x="2974802" y="1574258"/>
            <a:ext cx="2976990" cy="919867"/>
          </a:xfrm>
          <a:prstGeom prst="rect">
            <a:avLst/>
          </a:prstGeom>
          <a:noFill/>
        </p:spPr>
        <p:txBody>
          <a:bodyPr wrap="square" rtlCol="0">
            <a:spAutoFit/>
          </a:bodyPr>
          <a:lstStyle/>
          <a:p>
            <a:pPr algn="ctr">
              <a:lnSpc>
                <a:spcPct val="120000"/>
              </a:lnSpc>
            </a:pPr>
            <a:r>
              <a:rPr lang="zh-CN" altLang="en-US" sz="2400" dirty="0">
                <a:latin typeface="楷体" panose="02010609060101010101" pitchFamily="49" charset="-122"/>
                <a:ea typeface="楷体" panose="02010609060101010101" pitchFamily="49" charset="-122"/>
              </a:rPr>
              <a:t>寒冬腊月、单、</a:t>
            </a:r>
            <a:r>
              <a:rPr lang="zh-CN" altLang="en-US" sz="2400" dirty="0" smtClean="0">
                <a:latin typeface="楷体" panose="02010609060101010101" pitchFamily="49" charset="-122"/>
                <a:ea typeface="楷体" panose="02010609060101010101" pitchFamily="49" charset="-122"/>
              </a:rPr>
              <a:t>薄</a:t>
            </a:r>
            <a:endParaRPr lang="en-US" altLang="zh-CN" sz="2400" dirty="0" smtClean="0">
              <a:latin typeface="楷体" panose="02010609060101010101" pitchFamily="49" charset="-122"/>
              <a:ea typeface="楷体" panose="02010609060101010101" pitchFamily="49" charset="-122"/>
            </a:endParaRPr>
          </a:p>
          <a:p>
            <a:pPr algn="ctr">
              <a:lnSpc>
                <a:spcPct val="120000"/>
              </a:lnSpc>
            </a:pPr>
            <a:r>
              <a:rPr lang="zh-CN" altLang="en-US" sz="2400" dirty="0" smtClean="0">
                <a:latin typeface="楷体" panose="02010609060101010101" pitchFamily="49" charset="-122"/>
                <a:ea typeface="楷体" panose="02010609060101010101" pitchFamily="49" charset="-122"/>
              </a:rPr>
              <a:t>条件</a:t>
            </a:r>
            <a:r>
              <a:rPr lang="zh-CN" altLang="en-US" sz="2400" dirty="0">
                <a:latin typeface="楷体" panose="02010609060101010101" pitchFamily="49" charset="-122"/>
                <a:ea typeface="楷体" panose="02010609060101010101" pitchFamily="49" charset="-122"/>
              </a:rPr>
              <a:t>艰苦</a:t>
            </a:r>
          </a:p>
        </p:txBody>
      </p:sp>
      <p:sp>
        <p:nvSpPr>
          <p:cNvPr id="34" name="文本框 33"/>
          <p:cNvSpPr txBox="1"/>
          <p:nvPr/>
        </p:nvSpPr>
        <p:spPr>
          <a:xfrm>
            <a:off x="3055638" y="3200757"/>
            <a:ext cx="3341608" cy="978729"/>
          </a:xfrm>
          <a:prstGeom prst="rect">
            <a:avLst/>
          </a:prstGeom>
          <a:noFill/>
        </p:spPr>
        <p:txBody>
          <a:bodyPr wrap="square" rtlCol="0">
            <a:spAutoFit/>
          </a:bodyPr>
          <a:lstStyle/>
          <a:p>
            <a:pPr algn="ctr">
              <a:lnSpc>
                <a:spcPct val="120000"/>
              </a:lnSpc>
            </a:pPr>
            <a:r>
              <a:rPr lang="zh-CN" altLang="en-US" sz="2400" dirty="0">
                <a:latin typeface="楷体" panose="02010609060101010101" pitchFamily="49" charset="-122"/>
                <a:ea typeface="楷体" panose="02010609060101010101" pitchFamily="49" charset="-122"/>
              </a:rPr>
              <a:t>凝视、</a:t>
            </a:r>
            <a:r>
              <a:rPr lang="zh-CN" altLang="en-US" sz="2400" dirty="0" smtClean="0">
                <a:latin typeface="楷体" panose="02010609060101010101" pitchFamily="49" charset="-122"/>
                <a:ea typeface="楷体" panose="02010609060101010101" pitchFamily="49" charset="-122"/>
              </a:rPr>
              <a:t>星星之火</a:t>
            </a:r>
            <a:r>
              <a:rPr lang="zh-CN" altLang="en-US" sz="2400" dirty="0">
                <a:latin typeface="楷体" panose="02010609060101010101" pitchFamily="49" charset="-122"/>
                <a:ea typeface="楷体" panose="02010609060101010101" pitchFamily="49" charset="-122"/>
              </a:rPr>
              <a:t>、沉思、写光辉著作</a:t>
            </a:r>
          </a:p>
        </p:txBody>
      </p:sp>
      <p:sp>
        <p:nvSpPr>
          <p:cNvPr id="35" name="文本框 34"/>
          <p:cNvSpPr txBox="1"/>
          <p:nvPr/>
        </p:nvSpPr>
        <p:spPr>
          <a:xfrm>
            <a:off x="6998046" y="2305470"/>
            <a:ext cx="1702859" cy="978729"/>
          </a:xfrm>
          <a:prstGeom prst="rect">
            <a:avLst/>
          </a:prstGeom>
          <a:noFill/>
        </p:spPr>
        <p:txBody>
          <a:bodyPr wrap="square" rtlCol="0">
            <a:spAutoFit/>
          </a:bodyPr>
          <a:lstStyle>
            <a:defPPr>
              <a:defRPr lang="zh-CN"/>
            </a:defPPr>
            <a:lvl1pPr algn="ctr">
              <a:lnSpc>
                <a:spcPct val="120000"/>
              </a:lnSpc>
              <a:defRPr sz="2400">
                <a:latin typeface="楷体" panose="02010609060101010101" pitchFamily="49" charset="-122"/>
                <a:ea typeface="楷体" panose="02010609060101010101" pitchFamily="49" charset="-122"/>
              </a:defRPr>
            </a:lvl1pPr>
          </a:lstStyle>
          <a:p>
            <a:r>
              <a:rPr lang="zh-CN" altLang="en-US" dirty="0"/>
              <a:t>星星之火</a:t>
            </a:r>
          </a:p>
          <a:p>
            <a:r>
              <a:rPr lang="zh-CN" altLang="en-US" dirty="0"/>
              <a:t>可以燎原</a:t>
            </a:r>
          </a:p>
        </p:txBody>
      </p:sp>
    </p:spTree>
    <p:extLst>
      <p:ext uri="{BB962C8B-B14F-4D97-AF65-F5344CB8AC3E}">
        <p14:creationId xmlns:p14="http://schemas.microsoft.com/office/powerpoint/2010/main" val="109153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 y="2912145"/>
            <a:ext cx="9191625" cy="2231355"/>
          </a:xfrm>
          <a:prstGeom prst="rect">
            <a:avLst/>
          </a:prstGeom>
        </p:spPr>
      </p:pic>
      <p:sp>
        <p:nvSpPr>
          <p:cNvPr id="9" name="Text Box 3">
            <a:extLst>
              <a:ext uri="{FF2B5EF4-FFF2-40B4-BE49-F238E27FC236}">
                <a16:creationId xmlns:a16="http://schemas.microsoft.com/office/drawing/2014/main" id="{D434AF0B-541B-49EE-A9D9-D71D00481225}"/>
              </a:ext>
            </a:extLst>
          </p:cNvPr>
          <p:cNvSpPr txBox="1">
            <a:spLocks noChangeArrowheads="1"/>
          </p:cNvSpPr>
          <p:nvPr/>
        </p:nvSpPr>
        <p:spPr bwMode="auto">
          <a:xfrm>
            <a:off x="3162300" y="617398"/>
            <a:ext cx="2819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ts val="0"/>
              </a:spcBef>
              <a:buFontTx/>
              <a:buNone/>
              <a:defRPr/>
            </a:pPr>
            <a:r>
              <a:rPr lang="zh-CN" altLang="en-US" sz="2800" dirty="0" smtClean="0">
                <a:latin typeface="黑体" panose="02010609060101010101" pitchFamily="49" charset="-122"/>
                <a:ea typeface="黑体" panose="02010609060101010101" pitchFamily="49" charset="-122"/>
              </a:rPr>
              <a:t>井冈山革命圣地</a:t>
            </a:r>
            <a:endParaRPr lang="zh-CN" altLang="en-US" sz="2800" dirty="0">
              <a:latin typeface="黑体" panose="02010609060101010101" pitchFamily="49" charset="-122"/>
              <a:ea typeface="黑体" panose="02010609060101010101" pitchFamily="49" charset="-122"/>
            </a:endParaRPr>
          </a:p>
        </p:txBody>
      </p:sp>
      <p:grpSp>
        <p:nvGrpSpPr>
          <p:cNvPr id="12" name="组合 3">
            <a:extLst>
              <a:ext uri="{FF2B5EF4-FFF2-40B4-BE49-F238E27FC236}">
                <a16:creationId xmlns:a16="http://schemas.microsoft.com/office/drawing/2014/main" id="{43A3705E-8CC3-47C0-B020-17D905C17C91}"/>
              </a:ext>
            </a:extLst>
          </p:cNvPr>
          <p:cNvGrpSpPr/>
          <p:nvPr/>
        </p:nvGrpSpPr>
        <p:grpSpPr>
          <a:xfrm>
            <a:off x="708837" y="631429"/>
            <a:ext cx="1471085" cy="534600"/>
            <a:chOff x="3131840" y="2188312"/>
            <a:chExt cx="1471085" cy="534600"/>
          </a:xfrm>
        </p:grpSpPr>
        <p:sp>
          <p:nvSpPr>
            <p:cNvPr id="13" name="圆角矩形 2">
              <a:extLst>
                <a:ext uri="{FF2B5EF4-FFF2-40B4-BE49-F238E27FC236}">
                  <a16:creationId xmlns:a16="http://schemas.microsoft.com/office/drawing/2014/main" id="{F219FBC6-30CC-4D68-9D97-531579C14FB5}"/>
                </a:ext>
              </a:extLst>
            </p:cNvPr>
            <p:cNvSpPr/>
            <p:nvPr/>
          </p:nvSpPr>
          <p:spPr>
            <a:xfrm>
              <a:off x="3131840" y="2211710"/>
              <a:ext cx="1471085" cy="511202"/>
            </a:xfrm>
            <a:prstGeom prst="roundRect">
              <a:avLst>
                <a:gd name="adj" fmla="val 27847"/>
              </a:avLst>
            </a:prstGeom>
            <a:solidFill>
              <a:srgbClr val="FF5D5D"/>
            </a:solidFill>
            <a:ln>
              <a:noFill/>
            </a:ln>
            <a:effectLst>
              <a:outerShdw dist="254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3">
              <a:extLst>
                <a:ext uri="{FF2B5EF4-FFF2-40B4-BE49-F238E27FC236}">
                  <a16:creationId xmlns:a16="http://schemas.microsoft.com/office/drawing/2014/main" id="{65414CBB-A996-4C35-8B5E-8D879410BA82}"/>
                </a:ext>
              </a:extLst>
            </p:cNvPr>
            <p:cNvSpPr/>
            <p:nvPr/>
          </p:nvSpPr>
          <p:spPr>
            <a:xfrm flipH="1">
              <a:off x="3131840" y="2211710"/>
              <a:ext cx="738000" cy="511202"/>
            </a:xfrm>
            <a:custGeom>
              <a:avLst/>
              <a:gdLst>
                <a:gd name="connsiteX0" fmla="*/ 0 w 738000"/>
                <a:gd name="connsiteY0" fmla="*/ 0 h 511202"/>
                <a:gd name="connsiteX1" fmla="*/ 595646 w 738000"/>
                <a:gd name="connsiteY1" fmla="*/ 0 h 511202"/>
                <a:gd name="connsiteX2" fmla="*/ 738000 w 738000"/>
                <a:gd name="connsiteY2" fmla="*/ 142354 h 511202"/>
                <a:gd name="connsiteX3" fmla="*/ 738000 w 738000"/>
                <a:gd name="connsiteY3" fmla="*/ 368848 h 511202"/>
                <a:gd name="connsiteX4" fmla="*/ 595646 w 738000"/>
                <a:gd name="connsiteY4" fmla="*/ 511202 h 511202"/>
                <a:gd name="connsiteX5" fmla="*/ 0 w 738000"/>
                <a:gd name="connsiteY5" fmla="*/ 511202 h 511202"/>
                <a:gd name="connsiteX6" fmla="*/ 0 w 738000"/>
                <a:gd name="connsiteY6" fmla="*/ 0 h 51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000" h="511202">
                  <a:moveTo>
                    <a:pt x="0" y="0"/>
                  </a:moveTo>
                  <a:lnTo>
                    <a:pt x="595646" y="0"/>
                  </a:lnTo>
                  <a:cubicBezTo>
                    <a:pt x="674266" y="0"/>
                    <a:pt x="738000" y="63734"/>
                    <a:pt x="738000" y="142354"/>
                  </a:cubicBezTo>
                  <a:lnTo>
                    <a:pt x="738000" y="368848"/>
                  </a:lnTo>
                  <a:cubicBezTo>
                    <a:pt x="738000" y="447468"/>
                    <a:pt x="674266" y="511202"/>
                    <a:pt x="595646" y="511202"/>
                  </a:cubicBezTo>
                  <a:lnTo>
                    <a:pt x="0" y="511202"/>
                  </a:lnTo>
                  <a:lnTo>
                    <a:pt x="0" y="0"/>
                  </a:lnTo>
                  <a:close/>
                </a:path>
              </a:pathLst>
            </a:cu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5">
              <a:extLst>
                <a:ext uri="{FF2B5EF4-FFF2-40B4-BE49-F238E27FC236}">
                  <a16:creationId xmlns:a16="http://schemas.microsoft.com/office/drawing/2014/main" id="{1E56E29B-BD7C-4D86-9583-F08BAA573F44}"/>
                </a:ext>
              </a:extLst>
            </p:cNvPr>
            <p:cNvSpPr txBox="1"/>
            <p:nvPr/>
          </p:nvSpPr>
          <p:spPr>
            <a:xfrm>
              <a:off x="3155079" y="2188312"/>
              <a:ext cx="1424607" cy="461665"/>
            </a:xfrm>
            <a:prstGeom prst="rect">
              <a:avLst/>
            </a:prstGeom>
            <a:noFill/>
          </p:spPr>
          <p:txBody>
            <a:bodyPr wrap="square" rtlCol="0">
              <a:spAutoFit/>
            </a:bodyPr>
            <a:lstStyle/>
            <a:p>
              <a:pPr algn="ctr"/>
              <a:r>
                <a:rPr lang="zh-CN" altLang="en-US" sz="2400">
                  <a:solidFill>
                    <a:schemeClr val="bg1"/>
                  </a:solidFill>
                  <a:latin typeface="黑体" panose="02010609060101010101" pitchFamily="49" charset="-122"/>
                  <a:ea typeface="黑体" panose="02010609060101010101" pitchFamily="49" charset="-122"/>
                </a:rPr>
                <a:t>看一看</a:t>
              </a:r>
            </a:p>
          </p:txBody>
        </p:sp>
        <p:sp>
          <p:nvSpPr>
            <p:cNvPr id="16" name="圆角矩形 5">
              <a:extLst>
                <a:ext uri="{FF2B5EF4-FFF2-40B4-BE49-F238E27FC236}">
                  <a16:creationId xmlns:a16="http://schemas.microsoft.com/office/drawing/2014/main" id="{FD721F09-E2B3-4C3D-BC60-5830658C908D}"/>
                </a:ext>
              </a:extLst>
            </p:cNvPr>
            <p:cNvSpPr/>
            <p:nvPr/>
          </p:nvSpPr>
          <p:spPr>
            <a:xfrm>
              <a:off x="3164913" y="2243474"/>
              <a:ext cx="1404938" cy="447675"/>
            </a:xfrm>
            <a:prstGeom prst="roundRect">
              <a:avLst>
                <a:gd name="adj" fmla="val 24595"/>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B8233BD5-72C7-4451-82B5-A6A45F7B4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5137" y="2608838"/>
              <a:ext cx="824491" cy="114074"/>
            </a:xfrm>
            <a:prstGeom prst="rect">
              <a:avLst/>
            </a:prstGeom>
          </p:spPr>
        </p:pic>
      </p:grpSp>
      <p:pic>
        <p:nvPicPr>
          <p:cNvPr id="18" name="图片 17">
            <a:extLst>
              <a:ext uri="{FF2B5EF4-FFF2-40B4-BE49-F238E27FC236}">
                <a16:creationId xmlns:a16="http://schemas.microsoft.com/office/drawing/2014/main" id="{CC52D322-A776-49E4-9662-C48516D6DADD}"/>
              </a:ext>
            </a:extLst>
          </p:cNvPr>
          <p:cNvPicPr>
            <a:picLocks noChangeAspect="1"/>
          </p:cNvPicPr>
          <p:nvPr/>
        </p:nvPicPr>
        <p:blipFill>
          <a:blip r:embed="rId4"/>
          <a:stretch>
            <a:fillRect/>
          </a:stretch>
        </p:blipFill>
        <p:spPr>
          <a:xfrm>
            <a:off x="898949" y="1454819"/>
            <a:ext cx="2302922" cy="1535281"/>
          </a:xfrm>
          <a:prstGeom prst="round2DiagRect">
            <a:avLst/>
          </a:prstGeom>
          <a:solidFill>
            <a:srgbClr val="E5FAFF"/>
          </a:solidFill>
          <a:ln w="28575">
            <a:solidFill>
              <a:schemeClr val="bg1"/>
            </a:solidFill>
          </a:ln>
        </p:spPr>
      </p:pic>
      <p:pic>
        <p:nvPicPr>
          <p:cNvPr id="19" name="图片 18">
            <a:extLst>
              <a:ext uri="{FF2B5EF4-FFF2-40B4-BE49-F238E27FC236}">
                <a16:creationId xmlns:a16="http://schemas.microsoft.com/office/drawing/2014/main" id="{CC52D322-A776-49E4-9662-C48516D6DADD}"/>
              </a:ext>
            </a:extLst>
          </p:cNvPr>
          <p:cNvPicPr>
            <a:picLocks noChangeAspect="1"/>
          </p:cNvPicPr>
          <p:nvPr/>
        </p:nvPicPr>
        <p:blipFill>
          <a:blip r:embed="rId5"/>
          <a:stretch>
            <a:fillRect/>
          </a:stretch>
        </p:blipFill>
        <p:spPr>
          <a:xfrm>
            <a:off x="3502272" y="1451448"/>
            <a:ext cx="2082133" cy="1561600"/>
          </a:xfrm>
          <a:prstGeom prst="round2DiagRect">
            <a:avLst/>
          </a:prstGeom>
          <a:solidFill>
            <a:srgbClr val="E5FAFF"/>
          </a:solidFill>
          <a:ln w="28575">
            <a:solidFill>
              <a:schemeClr val="bg1"/>
            </a:solidFill>
          </a:ln>
        </p:spPr>
      </p:pic>
      <p:pic>
        <p:nvPicPr>
          <p:cNvPr id="20" name="图片 19">
            <a:extLst>
              <a:ext uri="{FF2B5EF4-FFF2-40B4-BE49-F238E27FC236}">
                <a16:creationId xmlns:a16="http://schemas.microsoft.com/office/drawing/2014/main" id="{CC52D322-A776-49E4-9662-C48516D6DADD}"/>
              </a:ext>
            </a:extLst>
          </p:cNvPr>
          <p:cNvPicPr>
            <a:picLocks noChangeAspect="1"/>
          </p:cNvPicPr>
          <p:nvPr/>
        </p:nvPicPr>
        <p:blipFill>
          <a:blip r:embed="rId6"/>
          <a:stretch>
            <a:fillRect/>
          </a:stretch>
        </p:blipFill>
        <p:spPr>
          <a:xfrm>
            <a:off x="5866630" y="1417740"/>
            <a:ext cx="2302922" cy="1535186"/>
          </a:xfrm>
          <a:prstGeom prst="round2DiagRect">
            <a:avLst/>
          </a:prstGeom>
          <a:solidFill>
            <a:srgbClr val="E5FAFF"/>
          </a:solidFill>
          <a:ln w="28575">
            <a:solidFill>
              <a:schemeClr val="bg1"/>
            </a:solidFill>
          </a:ln>
        </p:spPr>
      </p:pic>
      <p:pic>
        <p:nvPicPr>
          <p:cNvPr id="22" name="图片 21">
            <a:extLst>
              <a:ext uri="{FF2B5EF4-FFF2-40B4-BE49-F238E27FC236}">
                <a16:creationId xmlns:a16="http://schemas.microsoft.com/office/drawing/2014/main" id="{CC52D322-A776-49E4-9662-C48516D6DADD}"/>
              </a:ext>
            </a:extLst>
          </p:cNvPr>
          <p:cNvPicPr>
            <a:picLocks noChangeAspect="1"/>
          </p:cNvPicPr>
          <p:nvPr/>
        </p:nvPicPr>
        <p:blipFill>
          <a:blip r:embed="rId7"/>
          <a:stretch>
            <a:fillRect/>
          </a:stretch>
        </p:blipFill>
        <p:spPr>
          <a:xfrm>
            <a:off x="3569790" y="3062133"/>
            <a:ext cx="2081320" cy="1561600"/>
          </a:xfrm>
          <a:prstGeom prst="round2DiagRect">
            <a:avLst/>
          </a:prstGeom>
          <a:solidFill>
            <a:srgbClr val="E5FAFF"/>
          </a:solidFill>
          <a:ln w="28575">
            <a:solidFill>
              <a:schemeClr val="bg1"/>
            </a:solidFill>
          </a:ln>
        </p:spPr>
      </p:pic>
      <p:pic>
        <p:nvPicPr>
          <p:cNvPr id="23" name="图片 22">
            <a:extLst>
              <a:ext uri="{FF2B5EF4-FFF2-40B4-BE49-F238E27FC236}">
                <a16:creationId xmlns:a16="http://schemas.microsoft.com/office/drawing/2014/main" id="{CC52D322-A776-49E4-9662-C48516D6DADD}"/>
              </a:ext>
            </a:extLst>
          </p:cNvPr>
          <p:cNvPicPr>
            <a:picLocks noChangeAspect="1"/>
          </p:cNvPicPr>
          <p:nvPr/>
        </p:nvPicPr>
        <p:blipFill>
          <a:blip r:embed="rId8"/>
          <a:stretch>
            <a:fillRect/>
          </a:stretch>
        </p:blipFill>
        <p:spPr>
          <a:xfrm>
            <a:off x="5942130" y="3061983"/>
            <a:ext cx="2302922" cy="1560352"/>
          </a:xfrm>
          <a:prstGeom prst="round2DiagRect">
            <a:avLst/>
          </a:prstGeom>
          <a:solidFill>
            <a:srgbClr val="E5FAFF"/>
          </a:solidFill>
          <a:ln w="28575">
            <a:solidFill>
              <a:schemeClr val="bg1"/>
            </a:solidFill>
          </a:ln>
        </p:spPr>
      </p:pic>
      <p:pic>
        <p:nvPicPr>
          <p:cNvPr id="5" name="图片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237" y="3111131"/>
            <a:ext cx="2304000" cy="1530000"/>
          </a:xfrm>
          <a:prstGeom prst="round2DiagRect">
            <a:avLst/>
          </a:prstGeom>
          <a:solidFill>
            <a:srgbClr val="E5FAFF"/>
          </a:solidFill>
          <a:ln w="28575">
            <a:solidFill>
              <a:schemeClr val="bg1"/>
            </a:solidFill>
          </a:ln>
        </p:spPr>
      </p:pic>
    </p:spTree>
    <p:extLst>
      <p:ext uri="{BB962C8B-B14F-4D97-AF65-F5344CB8AC3E}">
        <p14:creationId xmlns:p14="http://schemas.microsoft.com/office/powerpoint/2010/main" val="394822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27CCEAE2-C792-4DD0-9EC5-1451F9324727}"/>
              </a:ext>
            </a:extLst>
          </p:cNvPr>
          <p:cNvSpPr/>
          <p:nvPr/>
        </p:nvSpPr>
        <p:spPr>
          <a:xfrm>
            <a:off x="708837" y="1400586"/>
            <a:ext cx="7726326" cy="2514189"/>
          </a:xfrm>
          <a:prstGeom prst="roundRect">
            <a:avLst>
              <a:gd name="adj" fmla="val 14712"/>
            </a:avLst>
          </a:prstGeom>
          <a:solidFill>
            <a:schemeClr val="bg1"/>
          </a:solidFill>
          <a:ln w="57150">
            <a:solidFill>
              <a:srgbClr val="C1EDF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 name="组合 2">
            <a:extLst>
              <a:ext uri="{FF2B5EF4-FFF2-40B4-BE49-F238E27FC236}">
                <a16:creationId xmlns:a16="http://schemas.microsoft.com/office/drawing/2014/main" id="{1FBB1232-2846-4B4A-8DD2-C18CAEEE1743}"/>
              </a:ext>
            </a:extLst>
          </p:cNvPr>
          <p:cNvGrpSpPr/>
          <p:nvPr/>
        </p:nvGrpSpPr>
        <p:grpSpPr>
          <a:xfrm>
            <a:off x="708837" y="632663"/>
            <a:ext cx="1471085" cy="534600"/>
            <a:chOff x="3131840" y="2188312"/>
            <a:chExt cx="1471085" cy="534600"/>
          </a:xfrm>
        </p:grpSpPr>
        <p:sp>
          <p:nvSpPr>
            <p:cNvPr id="4" name="圆角矩形 2">
              <a:extLst>
                <a:ext uri="{FF2B5EF4-FFF2-40B4-BE49-F238E27FC236}">
                  <a16:creationId xmlns:a16="http://schemas.microsoft.com/office/drawing/2014/main" id="{36251C65-0644-4374-AE98-E44F37C9C8D8}"/>
                </a:ext>
              </a:extLst>
            </p:cNvPr>
            <p:cNvSpPr/>
            <p:nvPr/>
          </p:nvSpPr>
          <p:spPr>
            <a:xfrm>
              <a:off x="3131840" y="2211710"/>
              <a:ext cx="1471085" cy="511202"/>
            </a:xfrm>
            <a:prstGeom prst="roundRect">
              <a:avLst>
                <a:gd name="adj" fmla="val 27847"/>
              </a:avLst>
            </a:prstGeom>
            <a:solidFill>
              <a:srgbClr val="FF5D5D"/>
            </a:solidFill>
            <a:ln>
              <a:noFill/>
            </a:ln>
            <a:effectLst>
              <a:outerShdw dist="254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3">
              <a:extLst>
                <a:ext uri="{FF2B5EF4-FFF2-40B4-BE49-F238E27FC236}">
                  <a16:creationId xmlns:a16="http://schemas.microsoft.com/office/drawing/2014/main" id="{A414429F-5B1D-4B47-9690-7A7D4F4E84E3}"/>
                </a:ext>
              </a:extLst>
            </p:cNvPr>
            <p:cNvSpPr/>
            <p:nvPr/>
          </p:nvSpPr>
          <p:spPr>
            <a:xfrm flipH="1">
              <a:off x="3131840" y="2211710"/>
              <a:ext cx="738000" cy="511202"/>
            </a:xfrm>
            <a:custGeom>
              <a:avLst/>
              <a:gdLst>
                <a:gd name="connsiteX0" fmla="*/ 0 w 738000"/>
                <a:gd name="connsiteY0" fmla="*/ 0 h 511202"/>
                <a:gd name="connsiteX1" fmla="*/ 595646 w 738000"/>
                <a:gd name="connsiteY1" fmla="*/ 0 h 511202"/>
                <a:gd name="connsiteX2" fmla="*/ 738000 w 738000"/>
                <a:gd name="connsiteY2" fmla="*/ 142354 h 511202"/>
                <a:gd name="connsiteX3" fmla="*/ 738000 w 738000"/>
                <a:gd name="connsiteY3" fmla="*/ 368848 h 511202"/>
                <a:gd name="connsiteX4" fmla="*/ 595646 w 738000"/>
                <a:gd name="connsiteY4" fmla="*/ 511202 h 511202"/>
                <a:gd name="connsiteX5" fmla="*/ 0 w 738000"/>
                <a:gd name="connsiteY5" fmla="*/ 511202 h 511202"/>
                <a:gd name="connsiteX6" fmla="*/ 0 w 738000"/>
                <a:gd name="connsiteY6" fmla="*/ 0 h 51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000" h="511202">
                  <a:moveTo>
                    <a:pt x="0" y="0"/>
                  </a:moveTo>
                  <a:lnTo>
                    <a:pt x="595646" y="0"/>
                  </a:lnTo>
                  <a:cubicBezTo>
                    <a:pt x="674266" y="0"/>
                    <a:pt x="738000" y="63734"/>
                    <a:pt x="738000" y="142354"/>
                  </a:cubicBezTo>
                  <a:lnTo>
                    <a:pt x="738000" y="368848"/>
                  </a:lnTo>
                  <a:cubicBezTo>
                    <a:pt x="738000" y="447468"/>
                    <a:pt x="674266" y="511202"/>
                    <a:pt x="595646" y="511202"/>
                  </a:cubicBezTo>
                  <a:lnTo>
                    <a:pt x="0" y="511202"/>
                  </a:lnTo>
                  <a:lnTo>
                    <a:pt x="0" y="0"/>
                  </a:lnTo>
                  <a:close/>
                </a:path>
              </a:pathLst>
            </a:cu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97CA9F19-0345-43A0-92C5-C558F591580F}"/>
                </a:ext>
              </a:extLst>
            </p:cNvPr>
            <p:cNvSpPr txBox="1"/>
            <p:nvPr/>
          </p:nvSpPr>
          <p:spPr>
            <a:xfrm>
              <a:off x="3155079" y="2188312"/>
              <a:ext cx="1424607" cy="461665"/>
            </a:xfrm>
            <a:prstGeom prst="rect">
              <a:avLst/>
            </a:prstGeom>
            <a:noFill/>
          </p:spPr>
          <p:txBody>
            <a:bodyPr wrap="square" rtlCol="0">
              <a:spAutoFit/>
            </a:bodyPr>
            <a:lstStyle/>
            <a:p>
              <a:pPr algn="ctr"/>
              <a:r>
                <a:rPr lang="zh-CN" altLang="en-US" sz="2400">
                  <a:solidFill>
                    <a:schemeClr val="bg1"/>
                  </a:solidFill>
                  <a:latin typeface="黑体" panose="02010609060101010101" pitchFamily="49" charset="-122"/>
                  <a:ea typeface="黑体" panose="02010609060101010101" pitchFamily="49" charset="-122"/>
                </a:rPr>
                <a:t>学习要求</a:t>
              </a:r>
            </a:p>
          </p:txBody>
        </p:sp>
        <p:sp>
          <p:nvSpPr>
            <p:cNvPr id="7" name="圆角矩形 5">
              <a:extLst>
                <a:ext uri="{FF2B5EF4-FFF2-40B4-BE49-F238E27FC236}">
                  <a16:creationId xmlns:a16="http://schemas.microsoft.com/office/drawing/2014/main" id="{E2417681-0A63-4855-926E-10F5627FF1D8}"/>
                </a:ext>
              </a:extLst>
            </p:cNvPr>
            <p:cNvSpPr/>
            <p:nvPr/>
          </p:nvSpPr>
          <p:spPr>
            <a:xfrm>
              <a:off x="3164913" y="2243474"/>
              <a:ext cx="1404938" cy="447675"/>
            </a:xfrm>
            <a:prstGeom prst="roundRect">
              <a:avLst>
                <a:gd name="adj" fmla="val 24595"/>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333F83CC-A398-483C-8CB7-89828B8EA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137" y="2608838"/>
              <a:ext cx="824491" cy="114074"/>
            </a:xfrm>
            <a:prstGeom prst="rect">
              <a:avLst/>
            </a:prstGeom>
          </p:spPr>
        </p:pic>
      </p:grpSp>
      <p:pic>
        <p:nvPicPr>
          <p:cNvPr id="12" name="图片 11">
            <a:extLst>
              <a:ext uri="{FF2B5EF4-FFF2-40B4-BE49-F238E27FC236}">
                <a16:creationId xmlns:a16="http://schemas.microsoft.com/office/drawing/2014/main" id="{ED937686-E6D1-44C9-8C45-FF71A14E4EA5}"/>
              </a:ext>
            </a:extLst>
          </p:cNvPr>
          <p:cNvPicPr>
            <a:picLocks noChangeAspect="1"/>
          </p:cNvPicPr>
          <p:nvPr/>
        </p:nvPicPr>
        <p:blipFill>
          <a:blip r:embed="rId3"/>
          <a:srcRect/>
          <a:stretch/>
        </p:blipFill>
        <p:spPr>
          <a:xfrm flipH="1">
            <a:off x="7466504" y="2791692"/>
            <a:ext cx="1169953" cy="1356406"/>
          </a:xfrm>
          <a:prstGeom prst="rect">
            <a:avLst/>
          </a:prstGeom>
        </p:spPr>
      </p:pic>
      <p:sp>
        <p:nvSpPr>
          <p:cNvPr id="13" name="矩形 12">
            <a:extLst>
              <a:ext uri="{FF2B5EF4-FFF2-40B4-BE49-F238E27FC236}">
                <a16:creationId xmlns:a16="http://schemas.microsoft.com/office/drawing/2014/main" id="{1C465E84-BE94-4D20-B808-1FD6CFFB2ADE}"/>
              </a:ext>
            </a:extLst>
          </p:cNvPr>
          <p:cNvSpPr/>
          <p:nvPr/>
        </p:nvSpPr>
        <p:spPr>
          <a:xfrm>
            <a:off x="976933" y="1774760"/>
            <a:ext cx="7391428" cy="430887"/>
          </a:xfrm>
          <a:prstGeom prst="rect">
            <a:avLst/>
          </a:prstGeom>
        </p:spPr>
        <p:txBody>
          <a:bodyPr wrap="square">
            <a:spAutoFit/>
          </a:bodyPr>
          <a:lstStyle/>
          <a:p>
            <a:r>
              <a:rPr lang="zh-CN" altLang="en-US" sz="2200" dirty="0">
                <a:latin typeface="黑体" panose="02010609060101010101" pitchFamily="49" charset="-122"/>
                <a:ea typeface="黑体" panose="02010609060101010101" pitchFamily="49" charset="-122"/>
              </a:rPr>
              <a:t>1</a:t>
            </a:r>
            <a:r>
              <a:rPr lang="zh-CN" altLang="en-US" sz="2200" dirty="0" smtClean="0">
                <a:latin typeface="黑体" panose="02010609060101010101" pitchFamily="49" charset="-122"/>
                <a:ea typeface="黑体" panose="02010609060101010101" pitchFamily="49" charset="-122"/>
              </a:rPr>
              <a:t>.再读课文，复习上节课学过的生字。</a:t>
            </a:r>
            <a:endParaRPr lang="zh-CN" altLang="en-US" sz="2200" dirty="0">
              <a:latin typeface="黑体" panose="02010609060101010101" pitchFamily="49" charset="-122"/>
              <a:ea typeface="黑体" panose="02010609060101010101" pitchFamily="49" charset="-122"/>
            </a:endParaRPr>
          </a:p>
        </p:txBody>
      </p:sp>
      <p:sp>
        <p:nvSpPr>
          <p:cNvPr id="14" name="矩形 13">
            <a:extLst>
              <a:ext uri="{FF2B5EF4-FFF2-40B4-BE49-F238E27FC236}">
                <a16:creationId xmlns:a16="http://schemas.microsoft.com/office/drawing/2014/main" id="{AFA4F1E8-66B9-4113-9151-A2AEAB318077}"/>
              </a:ext>
            </a:extLst>
          </p:cNvPr>
          <p:cNvSpPr/>
          <p:nvPr/>
        </p:nvSpPr>
        <p:spPr>
          <a:xfrm>
            <a:off x="976933" y="2386125"/>
            <a:ext cx="7391428" cy="430887"/>
          </a:xfrm>
          <a:prstGeom prst="rect">
            <a:avLst/>
          </a:prstGeom>
        </p:spPr>
        <p:txBody>
          <a:bodyPr wrap="square">
            <a:spAutoFit/>
          </a:bodyPr>
          <a:lstStyle/>
          <a:p>
            <a:r>
              <a:rPr lang="en-US" altLang="zh-CN" sz="2200" dirty="0">
                <a:latin typeface="黑体" panose="02010609060101010101" pitchFamily="49" charset="-122"/>
                <a:ea typeface="黑体" panose="02010609060101010101" pitchFamily="49" charset="-122"/>
              </a:rPr>
              <a:t>2</a:t>
            </a:r>
            <a:r>
              <a:rPr lang="en-US" altLang="zh-CN" sz="2200" dirty="0" smtClean="0">
                <a:latin typeface="黑体" panose="02010609060101010101" pitchFamily="49" charset="-122"/>
                <a:ea typeface="黑体" panose="02010609060101010101" pitchFamily="49" charset="-122"/>
              </a:rPr>
              <a:t>.</a:t>
            </a:r>
            <a:r>
              <a:rPr lang="zh-CN" altLang="en-US" sz="2200" dirty="0" smtClean="0">
                <a:latin typeface="黑体" panose="02010609060101010101" pitchFamily="49" charset="-122"/>
                <a:ea typeface="黑体" panose="02010609060101010101" pitchFamily="49" charset="-122"/>
              </a:rPr>
              <a:t>通过插图或图片理解词句的意思。</a:t>
            </a:r>
            <a:endParaRPr lang="zh-CN" altLang="en-US" sz="2200" dirty="0">
              <a:latin typeface="黑体" panose="02010609060101010101" pitchFamily="49" charset="-122"/>
              <a:ea typeface="黑体" panose="02010609060101010101" pitchFamily="49" charset="-122"/>
            </a:endParaRPr>
          </a:p>
        </p:txBody>
      </p:sp>
      <p:sp>
        <p:nvSpPr>
          <p:cNvPr id="15" name="矩形 14">
            <a:extLst>
              <a:ext uri="{FF2B5EF4-FFF2-40B4-BE49-F238E27FC236}">
                <a16:creationId xmlns:a16="http://schemas.microsoft.com/office/drawing/2014/main" id="{539ECC08-AF12-4373-AFC4-7E1AC4F36984}"/>
              </a:ext>
            </a:extLst>
          </p:cNvPr>
          <p:cNvSpPr/>
          <p:nvPr/>
        </p:nvSpPr>
        <p:spPr>
          <a:xfrm>
            <a:off x="976932" y="2997491"/>
            <a:ext cx="4459133" cy="430887"/>
          </a:xfrm>
          <a:prstGeom prst="rect">
            <a:avLst/>
          </a:prstGeom>
        </p:spPr>
        <p:txBody>
          <a:bodyPr wrap="square">
            <a:spAutoFit/>
          </a:bodyPr>
          <a:lstStyle/>
          <a:p>
            <a:r>
              <a:rPr lang="en-US" altLang="zh-CN" sz="2200" dirty="0">
                <a:latin typeface="黑体" panose="02010609060101010101" pitchFamily="49" charset="-122"/>
                <a:ea typeface="黑体" panose="02010609060101010101" pitchFamily="49" charset="-122"/>
              </a:rPr>
              <a:t>3</a:t>
            </a:r>
            <a:r>
              <a:rPr lang="en-US" altLang="zh-CN" sz="2200" dirty="0" smtClean="0">
                <a:latin typeface="黑体" panose="02010609060101010101" pitchFamily="49" charset="-122"/>
                <a:ea typeface="黑体" panose="02010609060101010101" pitchFamily="49" charset="-122"/>
              </a:rPr>
              <a:t>.</a:t>
            </a:r>
            <a:r>
              <a:rPr lang="zh-CN" altLang="en-US" sz="2200" dirty="0" smtClean="0">
                <a:latin typeface="黑体" panose="02010609060101010101" pitchFamily="49" charset="-122"/>
                <a:ea typeface="黑体" panose="02010609060101010101" pitchFamily="49" charset="-122"/>
              </a:rPr>
              <a:t>说说课文写了一件什么事。</a:t>
            </a:r>
            <a:endParaRPr lang="zh-CN" altLang="en-US" sz="22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70163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03C2EC6-FCF8-49BD-9BC0-65589A36840F}"/>
              </a:ext>
            </a:extLst>
          </p:cNvPr>
          <p:cNvSpPr/>
          <p:nvPr/>
        </p:nvSpPr>
        <p:spPr>
          <a:xfrm>
            <a:off x="717226" y="1278622"/>
            <a:ext cx="7726326" cy="3669392"/>
          </a:xfrm>
          <a:prstGeom prst="roundRect">
            <a:avLst>
              <a:gd name="adj" fmla="val 14712"/>
            </a:avLst>
          </a:prstGeom>
          <a:solidFill>
            <a:schemeClr val="bg1"/>
          </a:solidFill>
          <a:ln w="57150">
            <a:solidFill>
              <a:srgbClr val="C1EDF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 name="组合 2">
            <a:extLst>
              <a:ext uri="{FF2B5EF4-FFF2-40B4-BE49-F238E27FC236}">
                <a16:creationId xmlns:a16="http://schemas.microsoft.com/office/drawing/2014/main" id="{99437FB3-ABBF-4A95-88C8-87887607127E}"/>
              </a:ext>
            </a:extLst>
          </p:cNvPr>
          <p:cNvGrpSpPr/>
          <p:nvPr/>
        </p:nvGrpSpPr>
        <p:grpSpPr>
          <a:xfrm>
            <a:off x="708837" y="575513"/>
            <a:ext cx="1471085" cy="534600"/>
            <a:chOff x="3131840" y="2188312"/>
            <a:chExt cx="1471085" cy="534600"/>
          </a:xfrm>
        </p:grpSpPr>
        <p:sp>
          <p:nvSpPr>
            <p:cNvPr id="4" name="圆角矩形 2">
              <a:extLst>
                <a:ext uri="{FF2B5EF4-FFF2-40B4-BE49-F238E27FC236}">
                  <a16:creationId xmlns:a16="http://schemas.microsoft.com/office/drawing/2014/main" id="{71171F02-EB35-442F-AEB8-646535352B95}"/>
                </a:ext>
              </a:extLst>
            </p:cNvPr>
            <p:cNvSpPr/>
            <p:nvPr/>
          </p:nvSpPr>
          <p:spPr>
            <a:xfrm>
              <a:off x="3131840" y="2211710"/>
              <a:ext cx="1471085" cy="511202"/>
            </a:xfrm>
            <a:prstGeom prst="roundRect">
              <a:avLst>
                <a:gd name="adj" fmla="val 27847"/>
              </a:avLst>
            </a:prstGeom>
            <a:solidFill>
              <a:srgbClr val="FF5D5D"/>
            </a:solidFill>
            <a:ln>
              <a:noFill/>
            </a:ln>
            <a:effectLst>
              <a:outerShdw dist="254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3">
              <a:extLst>
                <a:ext uri="{FF2B5EF4-FFF2-40B4-BE49-F238E27FC236}">
                  <a16:creationId xmlns:a16="http://schemas.microsoft.com/office/drawing/2014/main" id="{4DA21E2C-6618-4426-8811-E54FF5FAE93D}"/>
                </a:ext>
              </a:extLst>
            </p:cNvPr>
            <p:cNvSpPr/>
            <p:nvPr/>
          </p:nvSpPr>
          <p:spPr>
            <a:xfrm flipH="1">
              <a:off x="3131840" y="2211710"/>
              <a:ext cx="738000" cy="511202"/>
            </a:xfrm>
            <a:custGeom>
              <a:avLst/>
              <a:gdLst>
                <a:gd name="connsiteX0" fmla="*/ 0 w 738000"/>
                <a:gd name="connsiteY0" fmla="*/ 0 h 511202"/>
                <a:gd name="connsiteX1" fmla="*/ 595646 w 738000"/>
                <a:gd name="connsiteY1" fmla="*/ 0 h 511202"/>
                <a:gd name="connsiteX2" fmla="*/ 738000 w 738000"/>
                <a:gd name="connsiteY2" fmla="*/ 142354 h 511202"/>
                <a:gd name="connsiteX3" fmla="*/ 738000 w 738000"/>
                <a:gd name="connsiteY3" fmla="*/ 368848 h 511202"/>
                <a:gd name="connsiteX4" fmla="*/ 595646 w 738000"/>
                <a:gd name="connsiteY4" fmla="*/ 511202 h 511202"/>
                <a:gd name="connsiteX5" fmla="*/ 0 w 738000"/>
                <a:gd name="connsiteY5" fmla="*/ 511202 h 511202"/>
                <a:gd name="connsiteX6" fmla="*/ 0 w 738000"/>
                <a:gd name="connsiteY6" fmla="*/ 0 h 51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000" h="511202">
                  <a:moveTo>
                    <a:pt x="0" y="0"/>
                  </a:moveTo>
                  <a:lnTo>
                    <a:pt x="595646" y="0"/>
                  </a:lnTo>
                  <a:cubicBezTo>
                    <a:pt x="674266" y="0"/>
                    <a:pt x="738000" y="63734"/>
                    <a:pt x="738000" y="142354"/>
                  </a:cubicBezTo>
                  <a:lnTo>
                    <a:pt x="738000" y="368848"/>
                  </a:lnTo>
                  <a:cubicBezTo>
                    <a:pt x="738000" y="447468"/>
                    <a:pt x="674266" y="511202"/>
                    <a:pt x="595646" y="511202"/>
                  </a:cubicBezTo>
                  <a:lnTo>
                    <a:pt x="0" y="511202"/>
                  </a:lnTo>
                  <a:lnTo>
                    <a:pt x="0" y="0"/>
                  </a:lnTo>
                  <a:close/>
                </a:path>
              </a:pathLst>
            </a:cu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230AB138-3BEB-4DF5-9494-563BAA62F2C5}"/>
                </a:ext>
              </a:extLst>
            </p:cNvPr>
            <p:cNvSpPr txBox="1"/>
            <p:nvPr/>
          </p:nvSpPr>
          <p:spPr>
            <a:xfrm>
              <a:off x="3155079" y="2188312"/>
              <a:ext cx="1424607" cy="461665"/>
            </a:xfrm>
            <a:prstGeom prst="rect">
              <a:avLst/>
            </a:prstGeom>
            <a:noFill/>
          </p:spPr>
          <p:txBody>
            <a:bodyPr wrap="square" rtlCol="0">
              <a:spAutoFit/>
            </a:bodyPr>
            <a:lstStyle/>
            <a:p>
              <a:pPr algn="ctr"/>
              <a:r>
                <a:rPr lang="zh-CN" altLang="en-US" sz="2400">
                  <a:solidFill>
                    <a:schemeClr val="bg1"/>
                  </a:solidFill>
                  <a:latin typeface="黑体" panose="02010609060101010101" pitchFamily="49" charset="-122"/>
                  <a:ea typeface="黑体" panose="02010609060101010101" pitchFamily="49" charset="-122"/>
                </a:rPr>
                <a:t>读一读</a:t>
              </a:r>
            </a:p>
          </p:txBody>
        </p:sp>
        <p:sp>
          <p:nvSpPr>
            <p:cNvPr id="7" name="圆角矩形 5">
              <a:extLst>
                <a:ext uri="{FF2B5EF4-FFF2-40B4-BE49-F238E27FC236}">
                  <a16:creationId xmlns:a16="http://schemas.microsoft.com/office/drawing/2014/main" id="{E36E4D9E-E91B-4018-A80C-FAEB05CC83A1}"/>
                </a:ext>
              </a:extLst>
            </p:cNvPr>
            <p:cNvSpPr/>
            <p:nvPr/>
          </p:nvSpPr>
          <p:spPr>
            <a:xfrm>
              <a:off x="3164913" y="2243474"/>
              <a:ext cx="1404938" cy="447675"/>
            </a:xfrm>
            <a:prstGeom prst="roundRect">
              <a:avLst>
                <a:gd name="adj" fmla="val 24595"/>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56A459EF-8AAE-4F84-8E76-CD8F088E9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137" y="2608838"/>
              <a:ext cx="824491" cy="114074"/>
            </a:xfrm>
            <a:prstGeom prst="rect">
              <a:avLst/>
            </a:prstGeom>
          </p:spPr>
        </p:pic>
      </p:grpSp>
      <p:sp>
        <p:nvSpPr>
          <p:cNvPr id="9" name="矩形 8">
            <a:extLst>
              <a:ext uri="{FF2B5EF4-FFF2-40B4-BE49-F238E27FC236}">
                <a16:creationId xmlns:a16="http://schemas.microsoft.com/office/drawing/2014/main" id="{B6F8034E-5D85-4EF2-9ABB-4F55A6E54035}"/>
              </a:ext>
            </a:extLst>
          </p:cNvPr>
          <p:cNvSpPr/>
          <p:nvPr/>
        </p:nvSpPr>
        <p:spPr>
          <a:xfrm>
            <a:off x="1085728" y="2093643"/>
            <a:ext cx="902811" cy="523220"/>
          </a:xfrm>
          <a:prstGeom prst="rect">
            <a:avLst/>
          </a:prstGeom>
        </p:spPr>
        <p:txBody>
          <a:bodyPr wrap="none">
            <a:spAutoFit/>
          </a:bodyPr>
          <a:lstStyle/>
          <a:p>
            <a:pPr algn="ctr"/>
            <a:r>
              <a:rPr lang="zh-CN" altLang="en-US" sz="2800" dirty="0" smtClean="0">
                <a:latin typeface="楷体" panose="02010609060101010101" pitchFamily="49" charset="-122"/>
                <a:ea typeface="楷体" panose="02010609060101010101" pitchFamily="49" charset="-122"/>
              </a:rPr>
              <a:t>斗争</a:t>
            </a:r>
            <a:endParaRPr lang="zh-CN" altLang="en-US" sz="2800" dirty="0">
              <a:latin typeface="楷体" panose="02010609060101010101" pitchFamily="49" charset="-122"/>
              <a:ea typeface="楷体" panose="02010609060101010101" pitchFamily="49" charset="-122"/>
            </a:endParaRPr>
          </a:p>
        </p:txBody>
      </p:sp>
      <p:sp>
        <p:nvSpPr>
          <p:cNvPr id="10" name="矩形 9">
            <a:extLst>
              <a:ext uri="{FF2B5EF4-FFF2-40B4-BE49-F238E27FC236}">
                <a16:creationId xmlns:a16="http://schemas.microsoft.com/office/drawing/2014/main" id="{13F618F4-A933-4C71-BB54-24DDDBC8AAC3}"/>
              </a:ext>
            </a:extLst>
          </p:cNvPr>
          <p:cNvSpPr/>
          <p:nvPr/>
        </p:nvSpPr>
        <p:spPr>
          <a:xfrm>
            <a:off x="2539587" y="2093643"/>
            <a:ext cx="902812" cy="523220"/>
          </a:xfrm>
          <a:prstGeom prst="rect">
            <a:avLst/>
          </a:prstGeom>
        </p:spPr>
        <p:txBody>
          <a:bodyPr wrap="none">
            <a:spAutoFit/>
          </a:bodyPr>
          <a:lstStyle/>
          <a:p>
            <a:pPr algn="ctr"/>
            <a:r>
              <a:rPr lang="zh-CN" altLang="en-US" sz="2800" dirty="0" smtClean="0">
                <a:latin typeface="楷体" panose="02010609060101010101" pitchFamily="49" charset="-122"/>
                <a:ea typeface="楷体" panose="02010609060101010101" pitchFamily="49" charset="-122"/>
              </a:rPr>
              <a:t>古代</a:t>
            </a:r>
            <a:endParaRPr lang="zh-CN" altLang="en-US" sz="2800" dirty="0">
              <a:latin typeface="楷体" panose="02010609060101010101" pitchFamily="49" charset="-122"/>
              <a:ea typeface="楷体" panose="02010609060101010101" pitchFamily="49" charset="-122"/>
            </a:endParaRPr>
          </a:p>
        </p:txBody>
      </p:sp>
      <p:sp>
        <p:nvSpPr>
          <p:cNvPr id="11" name="矩形 10">
            <a:extLst>
              <a:ext uri="{FF2B5EF4-FFF2-40B4-BE49-F238E27FC236}">
                <a16:creationId xmlns:a16="http://schemas.microsoft.com/office/drawing/2014/main" id="{77850FA8-8AE1-4EFF-BEB8-949858771954}"/>
              </a:ext>
            </a:extLst>
          </p:cNvPr>
          <p:cNvSpPr/>
          <p:nvPr/>
        </p:nvSpPr>
        <p:spPr>
          <a:xfrm>
            <a:off x="3993447" y="2093643"/>
            <a:ext cx="902812" cy="523220"/>
          </a:xfrm>
          <a:prstGeom prst="rect">
            <a:avLst/>
          </a:prstGeom>
        </p:spPr>
        <p:txBody>
          <a:bodyPr wrap="none">
            <a:spAutoFit/>
          </a:bodyPr>
          <a:lstStyle/>
          <a:p>
            <a:pPr algn="ctr"/>
            <a:r>
              <a:rPr lang="zh-CN" altLang="en-US" sz="2800" dirty="0" smtClean="0">
                <a:latin typeface="楷体" panose="02010609060101010101" pitchFamily="49" charset="-122"/>
                <a:ea typeface="楷体" panose="02010609060101010101" pitchFamily="49" charset="-122"/>
              </a:rPr>
              <a:t>临时</a:t>
            </a:r>
            <a:endParaRPr lang="zh-CN" altLang="en-US" sz="2800" dirty="0">
              <a:latin typeface="楷体" panose="02010609060101010101" pitchFamily="49" charset="-122"/>
              <a:ea typeface="楷体" panose="02010609060101010101" pitchFamily="49" charset="-122"/>
            </a:endParaRPr>
          </a:p>
        </p:txBody>
      </p:sp>
      <p:sp>
        <p:nvSpPr>
          <p:cNvPr id="13" name="矩形 12">
            <a:extLst>
              <a:ext uri="{FF2B5EF4-FFF2-40B4-BE49-F238E27FC236}">
                <a16:creationId xmlns:a16="http://schemas.microsoft.com/office/drawing/2014/main" id="{9AFC8EAD-2BA8-4AA9-95C2-74673AF83463}"/>
              </a:ext>
            </a:extLst>
          </p:cNvPr>
          <p:cNvSpPr/>
          <p:nvPr/>
        </p:nvSpPr>
        <p:spPr>
          <a:xfrm>
            <a:off x="5447307" y="2093643"/>
            <a:ext cx="902812" cy="523220"/>
          </a:xfrm>
          <a:prstGeom prst="rect">
            <a:avLst/>
          </a:prstGeom>
        </p:spPr>
        <p:txBody>
          <a:bodyPr wrap="none">
            <a:spAutoFit/>
          </a:bodyPr>
          <a:lstStyle/>
          <a:p>
            <a:pPr algn="ctr"/>
            <a:r>
              <a:rPr lang="zh-CN" altLang="en-US" sz="2800" dirty="0" smtClean="0">
                <a:latin typeface="楷体" panose="02010609060101010101" pitchFamily="49" charset="-122"/>
                <a:ea typeface="楷体" panose="02010609060101010101" pitchFamily="49" charset="-122"/>
              </a:rPr>
              <a:t>腊月</a:t>
            </a:r>
            <a:endParaRPr lang="zh-CN" altLang="en-US" sz="2800" dirty="0">
              <a:latin typeface="楷体" panose="02010609060101010101" pitchFamily="49" charset="-122"/>
              <a:ea typeface="楷体" panose="02010609060101010101" pitchFamily="49" charset="-122"/>
            </a:endParaRPr>
          </a:p>
        </p:txBody>
      </p:sp>
      <p:sp>
        <p:nvSpPr>
          <p:cNvPr id="27" name="椭圆 26">
            <a:extLst>
              <a:ext uri="{FF2B5EF4-FFF2-40B4-BE49-F238E27FC236}">
                <a16:creationId xmlns:a16="http://schemas.microsoft.com/office/drawing/2014/main" id="{C50A9A64-9D38-4497-BF19-FE03A7F5D928}"/>
              </a:ext>
            </a:extLst>
          </p:cNvPr>
          <p:cNvSpPr/>
          <p:nvPr/>
        </p:nvSpPr>
        <p:spPr>
          <a:xfrm>
            <a:off x="1652274" y="2666465"/>
            <a:ext cx="87662" cy="792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B9CD64FA-E867-43FA-AF6A-A8C05BBB458E}"/>
              </a:ext>
            </a:extLst>
          </p:cNvPr>
          <p:cNvSpPr/>
          <p:nvPr/>
        </p:nvSpPr>
        <p:spPr>
          <a:xfrm>
            <a:off x="3150016" y="2673738"/>
            <a:ext cx="72000" cy="7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89E31A2C-17C7-4EB3-873D-F7A24A8CF863}"/>
              </a:ext>
            </a:extLst>
          </p:cNvPr>
          <p:cNvSpPr/>
          <p:nvPr/>
        </p:nvSpPr>
        <p:spPr>
          <a:xfrm>
            <a:off x="4299287" y="2673738"/>
            <a:ext cx="72000" cy="7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4DF652FE-0224-45F5-9443-1833E9D3DBCD}"/>
              </a:ext>
            </a:extLst>
          </p:cNvPr>
          <p:cNvSpPr/>
          <p:nvPr/>
        </p:nvSpPr>
        <p:spPr>
          <a:xfrm>
            <a:off x="5695532" y="2673738"/>
            <a:ext cx="72000" cy="7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B95E1F3A-7E66-4BB5-A9B9-EBF79C4574F1}"/>
              </a:ext>
            </a:extLst>
          </p:cNvPr>
          <p:cNvSpPr/>
          <p:nvPr/>
        </p:nvSpPr>
        <p:spPr>
          <a:xfrm>
            <a:off x="6901169" y="2093643"/>
            <a:ext cx="902812" cy="523220"/>
          </a:xfrm>
          <a:prstGeom prst="rect">
            <a:avLst/>
          </a:prstGeom>
        </p:spPr>
        <p:txBody>
          <a:bodyPr wrap="none">
            <a:spAutoFit/>
          </a:bodyPr>
          <a:lstStyle/>
          <a:p>
            <a:pPr algn="ctr"/>
            <a:r>
              <a:rPr lang="zh-CN" altLang="en-US" sz="2800" dirty="0" smtClean="0">
                <a:latin typeface="楷体" panose="02010609060101010101" pitchFamily="49" charset="-122"/>
                <a:ea typeface="楷体" panose="02010609060101010101" pitchFamily="49" charset="-122"/>
              </a:rPr>
              <a:t>文章</a:t>
            </a:r>
            <a:endParaRPr lang="zh-CN" altLang="en-US" sz="2800" dirty="0">
              <a:latin typeface="楷体" panose="02010609060101010101" pitchFamily="49" charset="-122"/>
              <a:ea typeface="楷体" panose="02010609060101010101" pitchFamily="49" charset="-122"/>
            </a:endParaRPr>
          </a:p>
        </p:txBody>
      </p:sp>
      <p:sp>
        <p:nvSpPr>
          <p:cNvPr id="41" name="椭圆 40">
            <a:extLst>
              <a:ext uri="{FF2B5EF4-FFF2-40B4-BE49-F238E27FC236}">
                <a16:creationId xmlns:a16="http://schemas.microsoft.com/office/drawing/2014/main" id="{63981AC7-2FAF-4C12-A0DB-F65F2D538A89}"/>
              </a:ext>
            </a:extLst>
          </p:cNvPr>
          <p:cNvSpPr/>
          <p:nvPr/>
        </p:nvSpPr>
        <p:spPr>
          <a:xfrm flipV="1">
            <a:off x="7469092" y="2666463"/>
            <a:ext cx="83889" cy="792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 y="2912145"/>
            <a:ext cx="9191625" cy="2231355"/>
          </a:xfrm>
          <a:prstGeom prst="rect">
            <a:avLst/>
          </a:prstGeom>
        </p:spPr>
      </p:pic>
      <p:sp>
        <p:nvSpPr>
          <p:cNvPr id="15" name="矩形 14">
            <a:extLst>
              <a:ext uri="{FF2B5EF4-FFF2-40B4-BE49-F238E27FC236}">
                <a16:creationId xmlns:a16="http://schemas.microsoft.com/office/drawing/2014/main" id="{0B07A8E8-B827-484E-A0C4-8D2FD7F8A12C}"/>
              </a:ext>
            </a:extLst>
          </p:cNvPr>
          <p:cNvSpPr/>
          <p:nvPr/>
        </p:nvSpPr>
        <p:spPr>
          <a:xfrm>
            <a:off x="3993447" y="3267285"/>
            <a:ext cx="902812" cy="523220"/>
          </a:xfrm>
          <a:prstGeom prst="rect">
            <a:avLst/>
          </a:prstGeom>
        </p:spPr>
        <p:txBody>
          <a:bodyPr wrap="none">
            <a:spAutoFit/>
          </a:bodyPr>
          <a:lstStyle/>
          <a:p>
            <a:pPr algn="ctr"/>
            <a:r>
              <a:rPr lang="zh-CN" altLang="en-US" sz="2800" dirty="0" smtClean="0">
                <a:latin typeface="楷体" panose="02010609060101010101" pitchFamily="49" charset="-122"/>
                <a:ea typeface="楷体" panose="02010609060101010101" pitchFamily="49" charset="-122"/>
              </a:rPr>
              <a:t>察看</a:t>
            </a:r>
            <a:endParaRPr lang="zh-CN" altLang="en-US" sz="2800" dirty="0">
              <a:latin typeface="楷体" panose="02010609060101010101" pitchFamily="49" charset="-122"/>
              <a:ea typeface="楷体" panose="02010609060101010101" pitchFamily="49" charset="-122"/>
            </a:endParaRPr>
          </a:p>
        </p:txBody>
      </p:sp>
      <p:sp>
        <p:nvSpPr>
          <p:cNvPr id="16" name="矩形 15">
            <a:extLst>
              <a:ext uri="{FF2B5EF4-FFF2-40B4-BE49-F238E27FC236}">
                <a16:creationId xmlns:a16="http://schemas.microsoft.com/office/drawing/2014/main" id="{83A500F0-0B7C-40C1-9309-6E0253C9627E}"/>
              </a:ext>
            </a:extLst>
          </p:cNvPr>
          <p:cNvSpPr/>
          <p:nvPr/>
        </p:nvSpPr>
        <p:spPr>
          <a:xfrm>
            <a:off x="1085728" y="3267285"/>
            <a:ext cx="902812" cy="523220"/>
          </a:xfrm>
          <a:prstGeom prst="rect">
            <a:avLst/>
          </a:prstGeom>
        </p:spPr>
        <p:txBody>
          <a:bodyPr wrap="none">
            <a:spAutoFit/>
          </a:bodyPr>
          <a:lstStyle/>
          <a:p>
            <a:pPr algn="ctr"/>
            <a:r>
              <a:rPr lang="zh-CN" altLang="en-US" sz="2800" dirty="0" smtClean="0">
                <a:latin typeface="楷体" panose="02010609060101010101" pitchFamily="49" charset="-122"/>
                <a:ea typeface="楷体" panose="02010609060101010101" pitchFamily="49" charset="-122"/>
              </a:rPr>
              <a:t>握手</a:t>
            </a:r>
            <a:endParaRPr lang="zh-CN" altLang="en-US" sz="2800" dirty="0">
              <a:latin typeface="楷体" panose="02010609060101010101" pitchFamily="49" charset="-122"/>
              <a:ea typeface="楷体" panose="02010609060101010101" pitchFamily="49" charset="-122"/>
            </a:endParaRPr>
          </a:p>
        </p:txBody>
      </p:sp>
      <p:sp>
        <p:nvSpPr>
          <p:cNvPr id="33" name="椭圆 32">
            <a:extLst>
              <a:ext uri="{FF2B5EF4-FFF2-40B4-BE49-F238E27FC236}">
                <a16:creationId xmlns:a16="http://schemas.microsoft.com/office/drawing/2014/main" id="{2ECA0C70-6484-497F-A855-D80325EF7DB4}"/>
              </a:ext>
            </a:extLst>
          </p:cNvPr>
          <p:cNvSpPr/>
          <p:nvPr/>
        </p:nvSpPr>
        <p:spPr>
          <a:xfrm>
            <a:off x="1334291" y="3809373"/>
            <a:ext cx="72000" cy="7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E19C2C65-7223-425D-AB89-48A0777CA4DD}"/>
              </a:ext>
            </a:extLst>
          </p:cNvPr>
          <p:cNvSpPr/>
          <p:nvPr/>
        </p:nvSpPr>
        <p:spPr>
          <a:xfrm>
            <a:off x="4209309" y="3809373"/>
            <a:ext cx="72000" cy="7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9BC52B4F-8731-4251-9366-90D2D24E6EB1}"/>
              </a:ext>
            </a:extLst>
          </p:cNvPr>
          <p:cNvSpPr/>
          <p:nvPr/>
        </p:nvSpPr>
        <p:spPr>
          <a:xfrm>
            <a:off x="2539587" y="3267285"/>
            <a:ext cx="902812" cy="523220"/>
          </a:xfrm>
          <a:prstGeom prst="rect">
            <a:avLst/>
          </a:prstGeom>
        </p:spPr>
        <p:txBody>
          <a:bodyPr wrap="none">
            <a:spAutoFit/>
          </a:bodyPr>
          <a:lstStyle/>
          <a:p>
            <a:pPr algn="ctr"/>
            <a:r>
              <a:rPr lang="zh-CN" altLang="en-US" sz="2800" dirty="0" smtClean="0">
                <a:latin typeface="楷体" panose="02010609060101010101" pitchFamily="49" charset="-122"/>
                <a:ea typeface="楷体" panose="02010609060101010101" pitchFamily="49" charset="-122"/>
              </a:rPr>
              <a:t>视角</a:t>
            </a:r>
            <a:endParaRPr lang="zh-CN" altLang="en-US" sz="2800" dirty="0">
              <a:latin typeface="楷体" panose="02010609060101010101" pitchFamily="49" charset="-122"/>
              <a:ea typeface="楷体" panose="02010609060101010101" pitchFamily="49" charset="-122"/>
            </a:endParaRPr>
          </a:p>
        </p:txBody>
      </p:sp>
      <p:sp>
        <p:nvSpPr>
          <p:cNvPr id="44" name="椭圆 43">
            <a:extLst>
              <a:ext uri="{FF2B5EF4-FFF2-40B4-BE49-F238E27FC236}">
                <a16:creationId xmlns:a16="http://schemas.microsoft.com/office/drawing/2014/main" id="{E8498F13-F6EF-4D36-97E8-5AC2467A42A3}"/>
              </a:ext>
            </a:extLst>
          </p:cNvPr>
          <p:cNvSpPr/>
          <p:nvPr/>
        </p:nvSpPr>
        <p:spPr>
          <a:xfrm>
            <a:off x="2771800" y="3809373"/>
            <a:ext cx="72000" cy="7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915F56E1-D5B2-4EF7-ADF6-075E6376527B}"/>
              </a:ext>
            </a:extLst>
          </p:cNvPr>
          <p:cNvSpPr/>
          <p:nvPr/>
        </p:nvSpPr>
        <p:spPr>
          <a:xfrm>
            <a:off x="5447307" y="3267285"/>
            <a:ext cx="902812" cy="523220"/>
          </a:xfrm>
          <a:prstGeom prst="rect">
            <a:avLst/>
          </a:prstGeom>
        </p:spPr>
        <p:txBody>
          <a:bodyPr wrap="none">
            <a:spAutoFit/>
          </a:bodyPr>
          <a:lstStyle/>
          <a:p>
            <a:pPr algn="ctr"/>
            <a:r>
              <a:rPr lang="zh-CN" altLang="en-US" sz="2800" dirty="0" smtClean="0">
                <a:latin typeface="楷体" panose="02010609060101010101" pitchFamily="49" charset="-122"/>
                <a:ea typeface="楷体" panose="02010609060101010101" pitchFamily="49" charset="-122"/>
              </a:rPr>
              <a:t>豆油</a:t>
            </a:r>
            <a:endParaRPr lang="zh-CN" altLang="en-US" sz="2800" dirty="0">
              <a:latin typeface="楷体" panose="02010609060101010101" pitchFamily="49" charset="-122"/>
              <a:ea typeface="楷体" panose="02010609060101010101" pitchFamily="49" charset="-122"/>
            </a:endParaRPr>
          </a:p>
        </p:txBody>
      </p:sp>
      <p:sp>
        <p:nvSpPr>
          <p:cNvPr id="47" name="椭圆 46">
            <a:extLst>
              <a:ext uri="{FF2B5EF4-FFF2-40B4-BE49-F238E27FC236}">
                <a16:creationId xmlns:a16="http://schemas.microsoft.com/office/drawing/2014/main" id="{0856D921-00A0-4E42-9946-1BC495CC29F9}"/>
              </a:ext>
            </a:extLst>
          </p:cNvPr>
          <p:cNvSpPr/>
          <p:nvPr/>
        </p:nvSpPr>
        <p:spPr>
          <a:xfrm>
            <a:off x="6041868" y="3809373"/>
            <a:ext cx="72000" cy="7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2676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03C2EC6-FCF8-49BD-9BC0-65589A36840F}"/>
              </a:ext>
            </a:extLst>
          </p:cNvPr>
          <p:cNvSpPr/>
          <p:nvPr/>
        </p:nvSpPr>
        <p:spPr>
          <a:xfrm>
            <a:off x="717226" y="1278622"/>
            <a:ext cx="7726326" cy="3669392"/>
          </a:xfrm>
          <a:prstGeom prst="roundRect">
            <a:avLst>
              <a:gd name="adj" fmla="val 14712"/>
            </a:avLst>
          </a:prstGeom>
          <a:solidFill>
            <a:schemeClr val="bg1"/>
          </a:solidFill>
          <a:ln w="57150">
            <a:solidFill>
              <a:srgbClr val="C1EDF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 name="组合 2">
            <a:extLst>
              <a:ext uri="{FF2B5EF4-FFF2-40B4-BE49-F238E27FC236}">
                <a16:creationId xmlns:a16="http://schemas.microsoft.com/office/drawing/2014/main" id="{99437FB3-ABBF-4A95-88C8-87887607127E}"/>
              </a:ext>
            </a:extLst>
          </p:cNvPr>
          <p:cNvGrpSpPr/>
          <p:nvPr/>
        </p:nvGrpSpPr>
        <p:grpSpPr>
          <a:xfrm>
            <a:off x="708837" y="575513"/>
            <a:ext cx="1471085" cy="534600"/>
            <a:chOff x="3131840" y="2188312"/>
            <a:chExt cx="1471085" cy="534600"/>
          </a:xfrm>
        </p:grpSpPr>
        <p:sp>
          <p:nvSpPr>
            <p:cNvPr id="4" name="圆角矩形 2">
              <a:extLst>
                <a:ext uri="{FF2B5EF4-FFF2-40B4-BE49-F238E27FC236}">
                  <a16:creationId xmlns:a16="http://schemas.microsoft.com/office/drawing/2014/main" id="{71171F02-EB35-442F-AEB8-646535352B95}"/>
                </a:ext>
              </a:extLst>
            </p:cNvPr>
            <p:cNvSpPr/>
            <p:nvPr/>
          </p:nvSpPr>
          <p:spPr>
            <a:xfrm>
              <a:off x="3131840" y="2211710"/>
              <a:ext cx="1471085" cy="511202"/>
            </a:xfrm>
            <a:prstGeom prst="roundRect">
              <a:avLst>
                <a:gd name="adj" fmla="val 27847"/>
              </a:avLst>
            </a:prstGeom>
            <a:solidFill>
              <a:srgbClr val="FF5D5D"/>
            </a:solidFill>
            <a:ln>
              <a:noFill/>
            </a:ln>
            <a:effectLst>
              <a:outerShdw dist="254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3">
              <a:extLst>
                <a:ext uri="{FF2B5EF4-FFF2-40B4-BE49-F238E27FC236}">
                  <a16:creationId xmlns:a16="http://schemas.microsoft.com/office/drawing/2014/main" id="{4DA21E2C-6618-4426-8811-E54FF5FAE93D}"/>
                </a:ext>
              </a:extLst>
            </p:cNvPr>
            <p:cNvSpPr/>
            <p:nvPr/>
          </p:nvSpPr>
          <p:spPr>
            <a:xfrm flipH="1">
              <a:off x="3131840" y="2211710"/>
              <a:ext cx="738000" cy="511202"/>
            </a:xfrm>
            <a:custGeom>
              <a:avLst/>
              <a:gdLst>
                <a:gd name="connsiteX0" fmla="*/ 0 w 738000"/>
                <a:gd name="connsiteY0" fmla="*/ 0 h 511202"/>
                <a:gd name="connsiteX1" fmla="*/ 595646 w 738000"/>
                <a:gd name="connsiteY1" fmla="*/ 0 h 511202"/>
                <a:gd name="connsiteX2" fmla="*/ 738000 w 738000"/>
                <a:gd name="connsiteY2" fmla="*/ 142354 h 511202"/>
                <a:gd name="connsiteX3" fmla="*/ 738000 w 738000"/>
                <a:gd name="connsiteY3" fmla="*/ 368848 h 511202"/>
                <a:gd name="connsiteX4" fmla="*/ 595646 w 738000"/>
                <a:gd name="connsiteY4" fmla="*/ 511202 h 511202"/>
                <a:gd name="connsiteX5" fmla="*/ 0 w 738000"/>
                <a:gd name="connsiteY5" fmla="*/ 511202 h 511202"/>
                <a:gd name="connsiteX6" fmla="*/ 0 w 738000"/>
                <a:gd name="connsiteY6" fmla="*/ 0 h 51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000" h="511202">
                  <a:moveTo>
                    <a:pt x="0" y="0"/>
                  </a:moveTo>
                  <a:lnTo>
                    <a:pt x="595646" y="0"/>
                  </a:lnTo>
                  <a:cubicBezTo>
                    <a:pt x="674266" y="0"/>
                    <a:pt x="738000" y="63734"/>
                    <a:pt x="738000" y="142354"/>
                  </a:cubicBezTo>
                  <a:lnTo>
                    <a:pt x="738000" y="368848"/>
                  </a:lnTo>
                  <a:cubicBezTo>
                    <a:pt x="738000" y="447468"/>
                    <a:pt x="674266" y="511202"/>
                    <a:pt x="595646" y="511202"/>
                  </a:cubicBezTo>
                  <a:lnTo>
                    <a:pt x="0" y="511202"/>
                  </a:lnTo>
                  <a:lnTo>
                    <a:pt x="0" y="0"/>
                  </a:lnTo>
                  <a:close/>
                </a:path>
              </a:pathLst>
            </a:cu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230AB138-3BEB-4DF5-9494-563BAA62F2C5}"/>
                </a:ext>
              </a:extLst>
            </p:cNvPr>
            <p:cNvSpPr txBox="1"/>
            <p:nvPr/>
          </p:nvSpPr>
          <p:spPr>
            <a:xfrm>
              <a:off x="3155079" y="2188312"/>
              <a:ext cx="1424607" cy="461665"/>
            </a:xfrm>
            <a:prstGeom prst="rect">
              <a:avLst/>
            </a:prstGeom>
            <a:noFill/>
          </p:spPr>
          <p:txBody>
            <a:bodyPr wrap="square" rtlCol="0">
              <a:spAutoFit/>
            </a:bodyPr>
            <a:lstStyle/>
            <a:p>
              <a:pPr algn="ctr"/>
              <a:r>
                <a:rPr lang="zh-CN" altLang="en-US" sz="2400">
                  <a:solidFill>
                    <a:schemeClr val="bg1"/>
                  </a:solidFill>
                  <a:latin typeface="黑体" panose="02010609060101010101" pitchFamily="49" charset="-122"/>
                  <a:ea typeface="黑体" panose="02010609060101010101" pitchFamily="49" charset="-122"/>
                </a:rPr>
                <a:t>读一读</a:t>
              </a:r>
            </a:p>
          </p:txBody>
        </p:sp>
        <p:sp>
          <p:nvSpPr>
            <p:cNvPr id="7" name="圆角矩形 5">
              <a:extLst>
                <a:ext uri="{FF2B5EF4-FFF2-40B4-BE49-F238E27FC236}">
                  <a16:creationId xmlns:a16="http://schemas.microsoft.com/office/drawing/2014/main" id="{E36E4D9E-E91B-4018-A80C-FAEB05CC83A1}"/>
                </a:ext>
              </a:extLst>
            </p:cNvPr>
            <p:cNvSpPr/>
            <p:nvPr/>
          </p:nvSpPr>
          <p:spPr>
            <a:xfrm>
              <a:off x="3164913" y="2243474"/>
              <a:ext cx="1404938" cy="447675"/>
            </a:xfrm>
            <a:prstGeom prst="roundRect">
              <a:avLst>
                <a:gd name="adj" fmla="val 24595"/>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56A459EF-8AAE-4F84-8E76-CD8F088E9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137" y="2608838"/>
              <a:ext cx="824491" cy="114074"/>
            </a:xfrm>
            <a:prstGeom prst="rect">
              <a:avLst/>
            </a:prstGeom>
          </p:spPr>
        </p:pic>
      </p:grpSp>
      <p:pic>
        <p:nvPicPr>
          <p:cNvPr id="36" name="图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 y="2912145"/>
            <a:ext cx="9191625" cy="2231355"/>
          </a:xfrm>
          <a:prstGeom prst="rect">
            <a:avLst/>
          </a:prstGeom>
        </p:spPr>
      </p:pic>
      <p:sp>
        <p:nvSpPr>
          <p:cNvPr id="28" name="矩形 27">
            <a:extLst>
              <a:ext uri="{FF2B5EF4-FFF2-40B4-BE49-F238E27FC236}">
                <a16:creationId xmlns:a16="http://schemas.microsoft.com/office/drawing/2014/main" id="{997D5402-2E2F-4459-9655-DB15BF80CDDD}"/>
              </a:ext>
            </a:extLst>
          </p:cNvPr>
          <p:cNvSpPr/>
          <p:nvPr/>
        </p:nvSpPr>
        <p:spPr>
          <a:xfrm>
            <a:off x="1229312" y="1849330"/>
            <a:ext cx="6702154" cy="2308324"/>
          </a:xfrm>
          <a:prstGeom prst="rect">
            <a:avLst/>
          </a:prstGeom>
        </p:spPr>
        <p:txBody>
          <a:bodyPr wrap="square">
            <a:spAutoFit/>
          </a:bodyPr>
          <a:lstStyle/>
          <a:p>
            <a:pPr>
              <a:lnSpc>
                <a:spcPct val="200000"/>
              </a:lnSpc>
            </a:pPr>
            <a:r>
              <a:rPr lang="zh-CN" altLang="en-US" sz="3600" dirty="0" smtClean="0">
                <a:latin typeface="楷体" panose="02010609060101010101" pitchFamily="49" charset="-122"/>
                <a:ea typeface="楷体" panose="02010609060101010101" pitchFamily="49" charset="-122"/>
              </a:rPr>
              <a:t>八角楼　深夜　军衣　星星之火　沉思　</a:t>
            </a:r>
            <a:r>
              <a:rPr lang="zh-CN" altLang="en-US" sz="3600" dirty="0" smtClean="0">
                <a:latin typeface="楷体" panose="02010609060101010101" pitchFamily="49" charset="-122"/>
                <a:ea typeface="楷体" panose="02010609060101010101" pitchFamily="49" charset="-122"/>
                <a:cs typeface="宋体" pitchFamily="2" charset="-122"/>
              </a:rPr>
              <a:t>胜利　年轻　披风</a:t>
            </a:r>
            <a:endParaRPr lang="zh-CN" altLang="en-US" sz="3600" dirty="0">
              <a:latin typeface="楷体" panose="02010609060101010101" pitchFamily="49" charset="-122"/>
              <a:ea typeface="楷体" panose="02010609060101010101" pitchFamily="49" charset="-122"/>
              <a:cs typeface="宋体" pitchFamily="2" charset="-122"/>
            </a:endParaRPr>
          </a:p>
        </p:txBody>
      </p:sp>
    </p:spTree>
    <p:extLst>
      <p:ext uri="{BB962C8B-B14F-4D97-AF65-F5344CB8AC3E}">
        <p14:creationId xmlns:p14="http://schemas.microsoft.com/office/powerpoint/2010/main" val="187894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
            <a:extLst>
              <a:ext uri="{FF2B5EF4-FFF2-40B4-BE49-F238E27FC236}">
                <a16:creationId xmlns:a16="http://schemas.microsoft.com/office/drawing/2014/main" id="{703C2EC6-FCF8-49BD-9BC0-65589A36840F}"/>
              </a:ext>
            </a:extLst>
          </p:cNvPr>
          <p:cNvSpPr/>
          <p:nvPr/>
        </p:nvSpPr>
        <p:spPr>
          <a:xfrm>
            <a:off x="477676" y="627534"/>
            <a:ext cx="8188649" cy="4320480"/>
          </a:xfrm>
          <a:prstGeom prst="roundRect">
            <a:avLst>
              <a:gd name="adj" fmla="val 14712"/>
            </a:avLst>
          </a:prstGeom>
          <a:solidFill>
            <a:schemeClr val="bg1"/>
          </a:solidFill>
          <a:ln w="57150">
            <a:solidFill>
              <a:srgbClr val="C1EDF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 y="2912145"/>
            <a:ext cx="9191625" cy="2231355"/>
          </a:xfrm>
          <a:prstGeom prst="rect">
            <a:avLst/>
          </a:prstGeom>
        </p:spPr>
      </p:pic>
      <p:sp>
        <p:nvSpPr>
          <p:cNvPr id="2" name="CustomShape 2"/>
          <p:cNvSpPr/>
          <p:nvPr/>
        </p:nvSpPr>
        <p:spPr>
          <a:xfrm>
            <a:off x="802113" y="1546950"/>
            <a:ext cx="7539775" cy="2640808"/>
          </a:xfrm>
          <a:prstGeom prst="rect">
            <a:avLst/>
          </a:prstGeom>
          <a:noFill/>
          <a:ln w="9525">
            <a:noFill/>
          </a:ln>
        </p:spPr>
        <p:style>
          <a:lnRef idx="0">
            <a:srgbClr val="FFFFFF"/>
          </a:lnRef>
          <a:fillRef idx="0">
            <a:srgbClr val="FFFFFF"/>
          </a:fillRef>
          <a:effectRef idx="0">
            <a:srgbClr val="FFFFFF"/>
          </a:effectRef>
          <a:fontRef idx="minor"/>
        </p:style>
        <p:txBody>
          <a:bodyPr wrap="square" lIns="90000" tIns="45000" rIns="90000" bIns="45000">
            <a:spAutoFit/>
          </a:bodyPr>
          <a:lstStyle/>
          <a:p>
            <a:pPr>
              <a:lnSpc>
                <a:spcPct val="130000"/>
              </a:lnSpc>
            </a:pPr>
            <a:r>
              <a:rPr lang="en-US" sz="3600" b="1" strike="noStrike" spc="-1" dirty="0">
                <a:solidFill>
                  <a:schemeClr val="tx2"/>
                </a:solidFill>
                <a:latin typeface="楷体" panose="02010609060101010101" charset="-122"/>
                <a:ea typeface="楷体" panose="02010609060101010101" charset="-122"/>
              </a:rPr>
              <a:t>  </a:t>
            </a:r>
            <a:r>
              <a:rPr sz="3600" b="1" strike="noStrike" spc="-1" dirty="0">
                <a:solidFill>
                  <a:schemeClr val="tx2"/>
                </a:solidFill>
                <a:latin typeface="楷体" panose="02010609060101010101" charset="-122"/>
                <a:ea typeface="楷体" panose="02010609060101010101" charset="-122"/>
              </a:rPr>
              <a:t> </a:t>
            </a:r>
            <a:r>
              <a:rPr lang="en-US" sz="3600" b="1" strike="noStrike" spc="-1" dirty="0">
                <a:solidFill>
                  <a:schemeClr val="tx2"/>
                </a:solidFill>
                <a:latin typeface="楷体" panose="02010609060101010101" charset="-122"/>
                <a:ea typeface="楷体" panose="02010609060101010101" charset="-122"/>
              </a:rPr>
              <a:t> </a:t>
            </a:r>
            <a:r>
              <a:rPr sz="3200" strike="noStrike" spc="-1" dirty="0" err="1">
                <a:solidFill>
                  <a:schemeClr val="tx2"/>
                </a:solidFill>
                <a:latin typeface="楷体" panose="02010609060101010101" charset="-122"/>
                <a:ea typeface="楷体" panose="02010609060101010101" charset="-122"/>
              </a:rPr>
              <a:t>本文形象地描绘了毛主席在井冈山艰苦斗争的年代里</a:t>
            </a:r>
            <a:r>
              <a:rPr lang="zh-CN" sz="3200" strike="noStrike" spc="-1" dirty="0">
                <a:solidFill>
                  <a:schemeClr val="tx2"/>
                </a:solidFill>
                <a:latin typeface="楷体" panose="02010609060101010101" charset="-122"/>
                <a:ea typeface="楷体" panose="02010609060101010101" charset="-122"/>
              </a:rPr>
              <a:t>，</a:t>
            </a:r>
            <a:r>
              <a:rPr sz="3200" strike="noStrike" spc="-1" dirty="0" err="1">
                <a:solidFill>
                  <a:schemeClr val="tx2"/>
                </a:solidFill>
                <a:latin typeface="楷体" panose="02010609060101010101" charset="-122"/>
                <a:ea typeface="楷体" panose="02010609060101010101" charset="-122"/>
              </a:rPr>
              <a:t>在一个冬天的深夜写文章的情景</a:t>
            </a:r>
            <a:r>
              <a:rPr lang="zh-CN" sz="3200" strike="noStrike" spc="-1" dirty="0">
                <a:solidFill>
                  <a:schemeClr val="tx2"/>
                </a:solidFill>
                <a:latin typeface="楷体" panose="02010609060101010101" charset="-122"/>
                <a:ea typeface="楷体" panose="02010609060101010101" charset="-122"/>
              </a:rPr>
              <a:t>，</a:t>
            </a:r>
            <a:r>
              <a:rPr sz="3200" strike="noStrike" spc="-1" dirty="0" err="1">
                <a:solidFill>
                  <a:schemeClr val="tx2"/>
                </a:solidFill>
                <a:latin typeface="楷体" panose="02010609060101010101" charset="-122"/>
                <a:ea typeface="楷体" panose="02010609060101010101" charset="-122"/>
              </a:rPr>
              <a:t>表现了毛主席为指导中国革命</a:t>
            </a:r>
            <a:r>
              <a:rPr lang="zh-CN" sz="3200" strike="noStrike" spc="-1" dirty="0">
                <a:solidFill>
                  <a:schemeClr val="tx2"/>
                </a:solidFill>
                <a:latin typeface="楷体" panose="02010609060101010101" charset="-122"/>
                <a:ea typeface="楷体" panose="02010609060101010101" charset="-122"/>
              </a:rPr>
              <a:t>，</a:t>
            </a:r>
            <a:r>
              <a:rPr sz="3200" strike="noStrike" spc="-1" dirty="0" err="1">
                <a:solidFill>
                  <a:schemeClr val="tx2"/>
                </a:solidFill>
                <a:latin typeface="楷体" panose="02010609060101010101" charset="-122"/>
                <a:ea typeface="楷体" panose="02010609060101010101" charset="-122"/>
              </a:rPr>
              <a:t>夜以继日地忘我工作的精神</a:t>
            </a:r>
            <a:r>
              <a:rPr lang="en-US" sz="3200" strike="noStrike" spc="-1" dirty="0">
                <a:solidFill>
                  <a:schemeClr val="tx2"/>
                </a:solidFill>
                <a:latin typeface="楷体" panose="02010609060101010101" charset="-122"/>
                <a:ea typeface="楷体" panose="02010609060101010101" charset="-122"/>
              </a:rPr>
              <a:t>。</a:t>
            </a:r>
          </a:p>
        </p:txBody>
      </p:sp>
      <p:sp>
        <p:nvSpPr>
          <p:cNvPr id="3" name="文本框 2"/>
          <p:cNvSpPr txBox="1"/>
          <p:nvPr/>
        </p:nvSpPr>
        <p:spPr>
          <a:xfrm>
            <a:off x="802113" y="949350"/>
            <a:ext cx="4536504" cy="523220"/>
          </a:xfrm>
          <a:prstGeom prst="rect">
            <a:avLst/>
          </a:prstGeom>
          <a:noFill/>
        </p:spPr>
        <p:txBody>
          <a:bodyPr wrap="square" rtlCol="0">
            <a:spAutoFit/>
          </a:bodyPr>
          <a:lstStyle/>
          <a:p>
            <a:r>
              <a:rPr lang="zh-CN" altLang="en-US" sz="2800" spc="-1" dirty="0">
                <a:solidFill>
                  <a:srgbClr val="276359"/>
                </a:solidFill>
                <a:latin typeface="黑体" panose="02010609060101010101" charset="-122"/>
                <a:ea typeface="黑体" panose="02010609060101010101" charset="-122"/>
              </a:rPr>
              <a:t>这篇</a:t>
            </a:r>
            <a:r>
              <a:rPr lang="zh-CN" altLang="zh-CN" sz="2800" spc="-1" dirty="0">
                <a:solidFill>
                  <a:srgbClr val="276359"/>
                </a:solidFill>
                <a:latin typeface="黑体" panose="02010609060101010101" charset="-122"/>
                <a:ea typeface="黑体" panose="02010609060101010101" charset="-122"/>
              </a:rPr>
              <a:t>文章主要</a:t>
            </a:r>
            <a:r>
              <a:rPr lang="zh-CN" altLang="en-US" sz="2800" spc="-1" dirty="0">
                <a:solidFill>
                  <a:srgbClr val="276359"/>
                </a:solidFill>
                <a:latin typeface="黑体" panose="02010609060101010101" charset="-122"/>
                <a:ea typeface="黑体" panose="02010609060101010101" charset="-122"/>
              </a:rPr>
              <a:t>写了什么</a:t>
            </a:r>
            <a:r>
              <a:rPr lang="zh-CN" altLang="zh-CN" sz="2800" spc="-1" dirty="0" smtClean="0">
                <a:solidFill>
                  <a:srgbClr val="276359"/>
                </a:solidFill>
                <a:latin typeface="黑体" panose="02010609060101010101" charset="-122"/>
                <a:ea typeface="黑体" panose="02010609060101010101" charset="-122"/>
              </a:rPr>
              <a:t>？</a:t>
            </a:r>
            <a:endParaRPr lang="en-US" altLang="zh-CN" sz="2800" spc="-1" dirty="0">
              <a:latin typeface="Arial" panose="020B0604020202020204"/>
            </a:endParaRPr>
          </a:p>
        </p:txBody>
      </p:sp>
    </p:spTree>
    <p:extLst>
      <p:ext uri="{BB962C8B-B14F-4D97-AF65-F5344CB8AC3E}">
        <p14:creationId xmlns:p14="http://schemas.microsoft.com/office/powerpoint/2010/main" val="99878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additive="repl">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
            <a:extLst>
              <a:ext uri="{FF2B5EF4-FFF2-40B4-BE49-F238E27FC236}">
                <a16:creationId xmlns:a16="http://schemas.microsoft.com/office/drawing/2014/main" id="{703C2EC6-FCF8-49BD-9BC0-65589A36840F}"/>
              </a:ext>
            </a:extLst>
          </p:cNvPr>
          <p:cNvSpPr/>
          <p:nvPr/>
        </p:nvSpPr>
        <p:spPr>
          <a:xfrm>
            <a:off x="477676" y="627534"/>
            <a:ext cx="8188649" cy="4320480"/>
          </a:xfrm>
          <a:prstGeom prst="roundRect">
            <a:avLst>
              <a:gd name="adj" fmla="val 14712"/>
            </a:avLst>
          </a:prstGeom>
          <a:solidFill>
            <a:schemeClr val="bg1"/>
          </a:solidFill>
          <a:ln w="57150">
            <a:solidFill>
              <a:srgbClr val="C1EDF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 y="2912145"/>
            <a:ext cx="9191625" cy="2231355"/>
          </a:xfrm>
          <a:prstGeom prst="rect">
            <a:avLst/>
          </a:prstGeom>
        </p:spPr>
      </p:pic>
      <p:pic>
        <p:nvPicPr>
          <p:cNvPr id="6" name="图片 5"/>
          <p:cNvPicPr/>
          <p:nvPr>
            <p:custDataLst>
              <p:tags r:id="rId1"/>
            </p:custDataLst>
          </p:nvPr>
        </p:nvPicPr>
        <p:blipFill>
          <a:blip r:embed="rId4" r:link="rId5" cstate="print"/>
          <a:stretch>
            <a:fillRect/>
          </a:stretch>
        </p:blipFill>
        <p:spPr>
          <a:xfrm>
            <a:off x="5873629" y="2076604"/>
            <a:ext cx="2605573" cy="2055304"/>
          </a:xfrm>
          <a:prstGeom prst="roundRect">
            <a:avLst/>
          </a:prstGeom>
          <a:noFill/>
          <a:ln w="9525">
            <a:noFill/>
          </a:ln>
        </p:spPr>
      </p:pic>
      <p:sp>
        <p:nvSpPr>
          <p:cNvPr id="7" name="CustomShape 1"/>
          <p:cNvSpPr/>
          <p:nvPr/>
        </p:nvSpPr>
        <p:spPr>
          <a:xfrm>
            <a:off x="971601" y="813251"/>
            <a:ext cx="5472608" cy="461665"/>
          </a:xfrm>
          <a:prstGeom prst="rect">
            <a:avLst/>
          </a:prstGeom>
          <a:noFill/>
        </p:spPr>
        <p:txBody>
          <a:bodyPr wrap="square" rtlCol="0">
            <a:spAutoFit/>
          </a:bodyPr>
          <a:lstStyle/>
          <a:p>
            <a:r>
              <a:rPr lang="zh-CN" altLang="en-US" sz="2400" spc="-1" dirty="0">
                <a:solidFill>
                  <a:srgbClr val="276359"/>
                </a:solidFill>
                <a:latin typeface="黑体" panose="02010609060101010101" charset="-122"/>
                <a:ea typeface="黑体" panose="02010609060101010101" charset="-122"/>
              </a:rPr>
              <a:t>借助课文插图，理解词语的意思</a:t>
            </a:r>
            <a:endParaRPr lang="en-US" sz="2400" spc="-1" dirty="0">
              <a:solidFill>
                <a:srgbClr val="276359"/>
              </a:solidFill>
              <a:latin typeface="黑体" panose="02010609060101010101" charset="-122"/>
              <a:ea typeface="黑体" panose="02010609060101010101" charset="-122"/>
            </a:endParaRPr>
          </a:p>
        </p:txBody>
      </p:sp>
      <p:sp>
        <p:nvSpPr>
          <p:cNvPr id="8" name="CustomShape 2"/>
          <p:cNvSpPr/>
          <p:nvPr/>
        </p:nvSpPr>
        <p:spPr>
          <a:xfrm>
            <a:off x="1381177" y="1403966"/>
            <a:ext cx="6503192" cy="534077"/>
          </a:xfrm>
          <a:prstGeom prst="rect">
            <a:avLst/>
          </a:prstGeom>
          <a:noFill/>
          <a:ln w="9525">
            <a:noFill/>
          </a:ln>
        </p:spPr>
        <p:style>
          <a:lnRef idx="0">
            <a:srgbClr val="FFFFFF"/>
          </a:lnRef>
          <a:fillRef idx="0">
            <a:srgbClr val="FFFFFF"/>
          </a:fillRef>
          <a:effectRef idx="0">
            <a:srgbClr val="FFFFFF"/>
          </a:effectRef>
          <a:fontRef idx="minor"/>
        </p:style>
        <p:txBody>
          <a:bodyPr wrap="square" lIns="90000" tIns="45000" rIns="90000" bIns="45000">
            <a:spAutoFit/>
          </a:bodyPr>
          <a:lstStyle/>
          <a:p>
            <a:pPr>
              <a:lnSpc>
                <a:spcPct val="120000"/>
              </a:lnSpc>
            </a:pPr>
            <a:r>
              <a:rPr lang="zh-CN" sz="2400" strike="noStrike" spc="-1" dirty="0" smtClean="0">
                <a:solidFill>
                  <a:srgbClr val="000000"/>
                </a:solidFill>
                <a:latin typeface="楷体" panose="02010609060101010101" charset="-122"/>
                <a:ea typeface="楷体" panose="02010609060101010101" charset="-122"/>
              </a:rPr>
              <a:t>每当</a:t>
            </a:r>
            <a:r>
              <a:rPr lang="zh-CN" sz="2400" strike="noStrike" spc="-1" dirty="0">
                <a:solidFill>
                  <a:srgbClr val="C00000"/>
                </a:solidFill>
                <a:latin typeface="楷体" panose="02010609060101010101" charset="-122"/>
                <a:ea typeface="楷体" panose="02010609060101010101" charset="-122"/>
              </a:rPr>
              <a:t>夜幕降临</a:t>
            </a:r>
            <a:r>
              <a:rPr lang="en-US" sz="2400" strike="noStrike" spc="-1" dirty="0" err="1">
                <a:latin typeface="楷体" panose="02010609060101010101" charset="-122"/>
                <a:ea typeface="楷体" panose="02010609060101010101" charset="-122"/>
                <a:cs typeface="楷体" panose="02010609060101010101" charset="-122"/>
              </a:rPr>
              <a:t>的时候</a:t>
            </a:r>
            <a:r>
              <a:rPr lang="zh-CN" altLang="en-US" sz="2400" strike="noStrike" spc="-1" dirty="0">
                <a:latin typeface="楷体" panose="02010609060101010101" charset="-122"/>
                <a:ea typeface="楷体" panose="02010609060101010101" charset="-122"/>
                <a:cs typeface="楷体" panose="02010609060101010101" charset="-122"/>
              </a:rPr>
              <a:t>，</a:t>
            </a:r>
            <a:r>
              <a:rPr lang="en-US" sz="2400" strike="noStrike" spc="-1" dirty="0" err="1">
                <a:latin typeface="楷体" panose="02010609060101010101" charset="-122"/>
                <a:ea typeface="楷体" panose="02010609060101010101" charset="-122"/>
                <a:cs typeface="楷体" panose="02010609060101010101" charset="-122"/>
              </a:rPr>
              <a:t>八角楼上的灯就亮了</a:t>
            </a:r>
            <a:r>
              <a:rPr lang="zh-CN" altLang="en-US" sz="2400" strike="noStrike" spc="-1" dirty="0">
                <a:latin typeface="楷体" panose="02010609060101010101" charset="-122"/>
                <a:ea typeface="楷体" panose="02010609060101010101" charset="-122"/>
                <a:cs typeface="楷体" panose="02010609060101010101" charset="-122"/>
              </a:rPr>
              <a:t>。</a:t>
            </a:r>
            <a:endParaRPr lang="en-US" sz="2400" strike="noStrike" spc="-1" dirty="0">
              <a:latin typeface="楷体" panose="02010609060101010101" charset="-122"/>
              <a:ea typeface="楷体" panose="02010609060101010101" charset="-122"/>
              <a:cs typeface="楷体" panose="02010609060101010101" charset="-122"/>
            </a:endParaRPr>
          </a:p>
        </p:txBody>
      </p:sp>
      <p:sp>
        <p:nvSpPr>
          <p:cNvPr id="9" name="CustomShape 2"/>
          <p:cNvSpPr/>
          <p:nvPr/>
        </p:nvSpPr>
        <p:spPr>
          <a:xfrm>
            <a:off x="755067" y="1939153"/>
            <a:ext cx="5045739" cy="2306870"/>
          </a:xfrm>
          <a:prstGeom prst="rect">
            <a:avLst/>
          </a:prstGeom>
          <a:noFill/>
          <a:ln w="9525">
            <a:noFill/>
          </a:ln>
        </p:spPr>
        <p:style>
          <a:lnRef idx="0">
            <a:srgbClr val="FFFFFF"/>
          </a:lnRef>
          <a:fillRef idx="0">
            <a:srgbClr val="FFFFFF"/>
          </a:fillRef>
          <a:effectRef idx="0">
            <a:srgbClr val="FFFFFF"/>
          </a:effectRef>
          <a:fontRef idx="minor"/>
        </p:style>
        <p:txBody>
          <a:bodyPr wrap="square" lIns="90000" tIns="45000" rIns="90000" bIns="45000">
            <a:spAutoFit/>
          </a:bodyPr>
          <a:lstStyle/>
          <a:p>
            <a:pPr>
              <a:lnSpc>
                <a:spcPct val="120000"/>
              </a:lnSpc>
            </a:pPr>
            <a:r>
              <a:rPr lang="zh-CN" altLang="en-US" sz="2400" spc="-1" dirty="0" smtClean="0">
                <a:solidFill>
                  <a:srgbClr val="008000"/>
                </a:solidFill>
                <a:latin typeface="楷体" panose="02010609060101010101" charset="-122"/>
                <a:ea typeface="楷体" panose="02010609060101010101" charset="-122"/>
              </a:rPr>
              <a:t>    借助插图，观察清油灯的灯光，理解“</a:t>
            </a:r>
            <a:r>
              <a:rPr lang="zh-CN" altLang="en-US" sz="2400" spc="-1" dirty="0" smtClean="0">
                <a:solidFill>
                  <a:srgbClr val="008000"/>
                </a:solidFill>
                <a:latin typeface="楷体" panose="02010609060101010101" charset="-122"/>
                <a:ea typeface="楷体" panose="02010609060101010101" charset="-122"/>
                <a:sym typeface="+mn-ea"/>
              </a:rPr>
              <a:t>夜幕降临</a:t>
            </a:r>
            <a:r>
              <a:rPr lang="zh-CN" altLang="en-US" sz="2400" spc="-1" dirty="0" smtClean="0">
                <a:solidFill>
                  <a:srgbClr val="008000"/>
                </a:solidFill>
                <a:latin typeface="楷体" panose="02010609060101010101" charset="-122"/>
                <a:ea typeface="楷体" panose="02010609060101010101" charset="-122"/>
              </a:rPr>
              <a:t>”，“夜幕”就是在夜晚景物像被一块大幕布罩住一样；</a:t>
            </a:r>
            <a:r>
              <a:rPr lang="en-US" altLang="zh-CN" sz="2400" spc="-1" dirty="0" smtClean="0">
                <a:solidFill>
                  <a:srgbClr val="008000"/>
                </a:solidFill>
                <a:latin typeface="楷体" panose="02010609060101010101" charset="-122"/>
                <a:ea typeface="楷体" panose="02010609060101010101" charset="-122"/>
              </a:rPr>
              <a:t>“</a:t>
            </a:r>
            <a:r>
              <a:rPr lang="zh-CN" altLang="en-US" sz="2400" spc="-1" dirty="0" smtClean="0">
                <a:solidFill>
                  <a:srgbClr val="008000"/>
                </a:solidFill>
                <a:latin typeface="楷体" panose="02010609060101010101" charset="-122"/>
                <a:ea typeface="楷体" panose="02010609060101010101" charset="-122"/>
              </a:rPr>
              <a:t>降临”就是到来的意思，“夜幕降临”就是黑夜到来的意思。</a:t>
            </a:r>
            <a:endParaRPr lang="zh-CN" altLang="en-US" sz="2400" strike="noStrike" spc="-1" dirty="0">
              <a:solidFill>
                <a:srgbClr val="0070C0"/>
              </a:solidFill>
              <a:latin typeface="楷体" panose="02010609060101010101" charset="-122"/>
              <a:ea typeface="楷体" panose="02010609060101010101" charset="-122"/>
              <a:cs typeface="楷体" panose="02010609060101010101" charset="-122"/>
            </a:endParaRPr>
          </a:p>
        </p:txBody>
      </p:sp>
    </p:spTree>
    <p:extLst>
      <p:ext uri="{BB962C8B-B14F-4D97-AF65-F5344CB8AC3E}">
        <p14:creationId xmlns:p14="http://schemas.microsoft.com/office/powerpoint/2010/main" val="120950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additive="repl">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additive="repl">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1">
            <a:extLst>
              <a:ext uri="{FF2B5EF4-FFF2-40B4-BE49-F238E27FC236}">
                <a16:creationId xmlns:a16="http://schemas.microsoft.com/office/drawing/2014/main" id="{703C2EC6-FCF8-49BD-9BC0-65589A36840F}"/>
              </a:ext>
            </a:extLst>
          </p:cNvPr>
          <p:cNvSpPr/>
          <p:nvPr/>
        </p:nvSpPr>
        <p:spPr>
          <a:xfrm>
            <a:off x="717226" y="694267"/>
            <a:ext cx="7726326" cy="4253747"/>
          </a:xfrm>
          <a:prstGeom prst="roundRect">
            <a:avLst>
              <a:gd name="adj" fmla="val 11712"/>
            </a:avLst>
          </a:prstGeom>
          <a:solidFill>
            <a:schemeClr val="bg1"/>
          </a:solidFill>
          <a:ln w="57150">
            <a:solidFill>
              <a:srgbClr val="C1EDF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 y="2912145"/>
            <a:ext cx="9191625" cy="2231355"/>
          </a:xfrm>
          <a:prstGeom prst="rect">
            <a:avLst/>
          </a:prstGeom>
        </p:spPr>
      </p:pic>
      <p:grpSp>
        <p:nvGrpSpPr>
          <p:cNvPr id="9" name="组合 8"/>
          <p:cNvGrpSpPr/>
          <p:nvPr/>
        </p:nvGrpSpPr>
        <p:grpSpPr>
          <a:xfrm>
            <a:off x="1082006" y="1295400"/>
            <a:ext cx="6979988" cy="2286000"/>
            <a:chOff x="1016022" y="1295400"/>
            <a:chExt cx="6979988" cy="2286000"/>
          </a:xfrm>
        </p:grpSpPr>
        <p:pic>
          <p:nvPicPr>
            <p:cNvPr id="10" name="图片 9">
              <a:extLst>
                <a:ext uri="{FF2B5EF4-FFF2-40B4-BE49-F238E27FC236}">
                  <a16:creationId xmlns:a16="http://schemas.microsoft.com/office/drawing/2014/main" id="{9C6C3042-8334-4388-B9AF-89BD0B96B4B0}"/>
                </a:ext>
              </a:extLst>
            </p:cNvPr>
            <p:cNvPicPr>
              <a:picLocks noChangeAspect="1"/>
            </p:cNvPicPr>
            <p:nvPr/>
          </p:nvPicPr>
          <p:blipFill>
            <a:blip r:embed="rId3"/>
            <a:stretch>
              <a:fillRect/>
            </a:stretch>
          </p:blipFill>
          <p:spPr>
            <a:xfrm>
              <a:off x="4541033" y="1295400"/>
              <a:ext cx="3454977" cy="2286000"/>
            </a:xfrm>
            <a:prstGeom prst="round2DiagRect">
              <a:avLst/>
            </a:prstGeom>
            <a:solidFill>
              <a:srgbClr val="E5FAFF"/>
            </a:solidFill>
            <a:ln w="28575">
              <a:solidFill>
                <a:schemeClr val="bg1"/>
              </a:solidFill>
            </a:ln>
          </p:spPr>
        </p:pic>
        <p:pic>
          <p:nvPicPr>
            <p:cNvPr id="11" name="图片 10">
              <a:extLst>
                <a:ext uri="{FF2B5EF4-FFF2-40B4-BE49-F238E27FC236}">
                  <a16:creationId xmlns:a16="http://schemas.microsoft.com/office/drawing/2014/main" id="{CC52D322-A776-49E4-9662-C48516D6DADD}"/>
                </a:ext>
              </a:extLst>
            </p:cNvPr>
            <p:cNvPicPr>
              <a:picLocks noChangeAspect="1"/>
            </p:cNvPicPr>
            <p:nvPr/>
          </p:nvPicPr>
          <p:blipFill rotWithShape="1">
            <a:blip r:embed="rId4"/>
            <a:srcRect t="7129" b="6063"/>
            <a:stretch/>
          </p:blipFill>
          <p:spPr>
            <a:xfrm>
              <a:off x="1016022" y="1295400"/>
              <a:ext cx="3288646" cy="2286000"/>
            </a:xfrm>
            <a:prstGeom prst="round2DiagRect">
              <a:avLst/>
            </a:prstGeom>
            <a:solidFill>
              <a:srgbClr val="E5FAFF"/>
            </a:solidFill>
            <a:ln w="28575">
              <a:solidFill>
                <a:schemeClr val="bg1"/>
              </a:solidFill>
            </a:ln>
          </p:spPr>
        </p:pic>
      </p:grpSp>
      <p:sp>
        <p:nvSpPr>
          <p:cNvPr id="12" name="矩形 11">
            <a:extLst>
              <a:ext uri="{FF2B5EF4-FFF2-40B4-BE49-F238E27FC236}">
                <a16:creationId xmlns:a16="http://schemas.microsoft.com/office/drawing/2014/main" id="{E4F80CFE-776E-4120-AF31-053B83BB74EE}"/>
              </a:ext>
            </a:extLst>
          </p:cNvPr>
          <p:cNvSpPr/>
          <p:nvPr/>
        </p:nvSpPr>
        <p:spPr>
          <a:xfrm>
            <a:off x="1554489" y="3624310"/>
            <a:ext cx="1915253" cy="830997"/>
          </a:xfrm>
          <a:prstGeom prst="rect">
            <a:avLst/>
          </a:prstGeom>
        </p:spPr>
        <p:txBody>
          <a:bodyPr wrap="square">
            <a:spAutoFit/>
          </a:bodyPr>
          <a:lstStyle/>
          <a:p>
            <a:pPr>
              <a:lnSpc>
                <a:spcPct val="150000"/>
              </a:lnSpc>
            </a:pPr>
            <a:r>
              <a:rPr lang="zh-CN" altLang="en-US" sz="3200" dirty="0" smtClean="0">
                <a:solidFill>
                  <a:srgbClr val="C00000"/>
                </a:solidFill>
                <a:latin typeface="楷体" panose="02010609060101010101" pitchFamily="49" charset="-122"/>
                <a:ea typeface="楷体" panose="02010609060101010101" pitchFamily="49" charset="-122"/>
              </a:rPr>
              <a:t>夜幕降临</a:t>
            </a:r>
            <a:endParaRPr lang="zh-CN" altLang="en-US" sz="3200" dirty="0">
              <a:solidFill>
                <a:srgbClr val="C00000"/>
              </a:solidFill>
              <a:latin typeface="楷体" panose="02010609060101010101" pitchFamily="49" charset="-122"/>
              <a:ea typeface="楷体" panose="02010609060101010101" pitchFamily="49" charset="-122"/>
            </a:endParaRPr>
          </a:p>
        </p:txBody>
      </p:sp>
      <p:sp>
        <p:nvSpPr>
          <p:cNvPr id="13" name="矩形 12">
            <a:extLst>
              <a:ext uri="{FF2B5EF4-FFF2-40B4-BE49-F238E27FC236}">
                <a16:creationId xmlns:a16="http://schemas.microsoft.com/office/drawing/2014/main" id="{E4F80CFE-776E-4120-AF31-053B83BB74EE}"/>
              </a:ext>
            </a:extLst>
          </p:cNvPr>
          <p:cNvSpPr/>
          <p:nvPr/>
        </p:nvSpPr>
        <p:spPr>
          <a:xfrm>
            <a:off x="5537746" y="3625708"/>
            <a:ext cx="1915253" cy="830997"/>
          </a:xfrm>
          <a:prstGeom prst="rect">
            <a:avLst/>
          </a:prstGeom>
        </p:spPr>
        <p:txBody>
          <a:bodyPr wrap="square">
            <a:spAutoFit/>
          </a:bodyPr>
          <a:lstStyle/>
          <a:p>
            <a:pPr>
              <a:lnSpc>
                <a:spcPct val="150000"/>
              </a:lnSpc>
            </a:pPr>
            <a:r>
              <a:rPr lang="zh-CN" altLang="en-US" sz="3200" dirty="0" smtClean="0">
                <a:solidFill>
                  <a:srgbClr val="0070C0"/>
                </a:solidFill>
                <a:latin typeface="楷体" panose="02010609060101010101" pitchFamily="49" charset="-122"/>
                <a:ea typeface="楷体" panose="02010609060101010101" pitchFamily="49" charset="-122"/>
              </a:rPr>
              <a:t>夜幕降临</a:t>
            </a:r>
            <a:endParaRPr lang="zh-CN" altLang="en-US" sz="3200" dirty="0">
              <a:solidFill>
                <a:srgbClr val="0070C0"/>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41400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386bad1b193e8ddd96c78c97f95eeb279f1e04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10,&quot;width&quot;:380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10,&quot;width&quot;:380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10,&quot;width&quot;:380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10,&quot;width&quot;:380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10,&quot;width&quot;:3809}"/>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10,&quot;width&quot;:380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2848</TotalTime>
  <Words>713</Words>
  <Application>Microsoft Office PowerPoint</Application>
  <PresentationFormat>全屏显示(16:9)</PresentationFormat>
  <Paragraphs>85</Paragraphs>
  <Slides>21</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21</vt:i4>
      </vt:variant>
    </vt:vector>
  </HeadingPairs>
  <TitlesOfParts>
    <vt:vector size="28" baseType="lpstr">
      <vt:lpstr>楷体</vt:lpstr>
      <vt:lpstr>Arial</vt:lpstr>
      <vt:lpstr>宋体</vt:lpstr>
      <vt:lpstr>Calibri</vt:lpstr>
      <vt:lpstr>Calibri Light</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tw</cp:lastModifiedBy>
  <cp:revision>748</cp:revision>
  <dcterms:created xsi:type="dcterms:W3CDTF">2015-05-05T08:02:14Z</dcterms:created>
  <dcterms:modified xsi:type="dcterms:W3CDTF">2021-11-07T10:16:45Z</dcterms:modified>
</cp:coreProperties>
</file>