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2268-C8EA-451F-9B56-12840821094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51335-DA13-4FC9-97E6-1AAD2570B7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395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3956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mtClean="0"/>
              <a:t> </a:t>
            </a:r>
          </a:p>
        </p:txBody>
      </p:sp>
      <p:sp>
        <p:nvSpPr>
          <p:cNvPr id="253957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497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4980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mtClean="0"/>
              <a:t> </a:t>
            </a:r>
          </a:p>
        </p:txBody>
      </p:sp>
      <p:sp>
        <p:nvSpPr>
          <p:cNvPr id="254981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15A8-A5DA-44B9-8351-3AA859C9F964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6B21-9936-4028-82B1-2203BC9492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4%20&#26361;&#20914;&#31216;&#35937;&#65288;&#26391;&#35835;&#65289;.wm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30163" y="1604434"/>
            <a:ext cx="9144002" cy="163195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075" name="副标题 2"/>
          <p:cNvSpPr txBox="1">
            <a:spLocks noChangeArrowheads="1"/>
          </p:cNvSpPr>
          <p:nvPr/>
        </p:nvSpPr>
        <p:spPr bwMode="auto">
          <a:xfrm>
            <a:off x="1878013" y="3429000"/>
            <a:ext cx="5256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R·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二年级上册</a:t>
            </a:r>
          </a:p>
        </p:txBody>
      </p:sp>
      <p:sp>
        <p:nvSpPr>
          <p:cNvPr id="3076" name="标题 1"/>
          <p:cNvSpPr txBox="1">
            <a:spLocks noChangeArrowheads="1"/>
          </p:cNvSpPr>
          <p:nvPr/>
        </p:nvSpPr>
        <p:spPr bwMode="auto">
          <a:xfrm>
            <a:off x="1878013" y="1902886"/>
            <a:ext cx="5256212" cy="1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 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曹冲称象</a:t>
            </a:r>
            <a:endParaRPr lang="zh-CN" altLang="en-US" sz="4000" b="1" baseline="300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98676" y="3045884"/>
            <a:ext cx="4884738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8"/>
          <p:cNvGrpSpPr/>
          <p:nvPr/>
        </p:nvGrpSpPr>
        <p:grpSpPr bwMode="auto">
          <a:xfrm>
            <a:off x="315914" y="1401233"/>
            <a:ext cx="1728788" cy="1492251"/>
            <a:chOff x="611560" y="525492"/>
            <a:chExt cx="1728192" cy="1118613"/>
          </a:xfrm>
        </p:grpSpPr>
        <p:sp>
          <p:nvSpPr>
            <p:cNvPr id="12331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曹</a:t>
              </a:r>
            </a:p>
          </p:txBody>
        </p:sp>
        <p:pic>
          <p:nvPicPr>
            <p:cNvPr id="12332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19"/>
          <p:cNvGrpSpPr/>
          <p:nvPr/>
        </p:nvGrpSpPr>
        <p:grpSpPr bwMode="auto">
          <a:xfrm>
            <a:off x="2044701" y="1416052"/>
            <a:ext cx="1728788" cy="1492249"/>
            <a:chOff x="611560" y="525492"/>
            <a:chExt cx="1728192" cy="1118613"/>
          </a:xfrm>
        </p:grpSpPr>
        <p:sp>
          <p:nvSpPr>
            <p:cNvPr id="12329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称</a:t>
              </a:r>
            </a:p>
          </p:txBody>
        </p:sp>
        <p:pic>
          <p:nvPicPr>
            <p:cNvPr id="12330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22"/>
          <p:cNvGrpSpPr/>
          <p:nvPr/>
        </p:nvGrpSpPr>
        <p:grpSpPr bwMode="auto">
          <a:xfrm>
            <a:off x="3773488" y="1382186"/>
            <a:ext cx="1727200" cy="1492249"/>
            <a:chOff x="611560" y="525492"/>
            <a:chExt cx="1728192" cy="1118613"/>
          </a:xfrm>
        </p:grpSpPr>
        <p:sp>
          <p:nvSpPr>
            <p:cNvPr id="12327" name="Text Box 15"/>
            <p:cNvSpPr txBox="1">
              <a:spLocks noChangeArrowheads="1"/>
            </p:cNvSpPr>
            <p:nvPr/>
          </p:nvSpPr>
          <p:spPr bwMode="auto">
            <a:xfrm>
              <a:off x="1619673" y="525492"/>
              <a:ext cx="720079" cy="392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员</a:t>
              </a:r>
            </a:p>
          </p:txBody>
        </p:sp>
        <p:pic>
          <p:nvPicPr>
            <p:cNvPr id="12328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组合 25"/>
          <p:cNvGrpSpPr/>
          <p:nvPr/>
        </p:nvGrpSpPr>
        <p:grpSpPr bwMode="auto">
          <a:xfrm>
            <a:off x="5500689" y="1422400"/>
            <a:ext cx="1728788" cy="1492251"/>
            <a:chOff x="611560" y="525492"/>
            <a:chExt cx="1728192" cy="1118613"/>
          </a:xfrm>
        </p:grpSpPr>
        <p:sp>
          <p:nvSpPr>
            <p:cNvPr id="12325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跟</a:t>
              </a:r>
            </a:p>
          </p:txBody>
        </p:sp>
        <p:pic>
          <p:nvPicPr>
            <p:cNvPr id="12326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28"/>
          <p:cNvGrpSpPr/>
          <p:nvPr/>
        </p:nvGrpSpPr>
        <p:grpSpPr bwMode="auto">
          <a:xfrm>
            <a:off x="7146925" y="1401233"/>
            <a:ext cx="1728788" cy="1492251"/>
            <a:chOff x="611560" y="525492"/>
            <a:chExt cx="1728192" cy="1118613"/>
          </a:xfrm>
        </p:grpSpPr>
        <p:sp>
          <p:nvSpPr>
            <p:cNvPr id="12323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柱</a:t>
              </a:r>
            </a:p>
          </p:txBody>
        </p:sp>
        <p:pic>
          <p:nvPicPr>
            <p:cNvPr id="12324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31"/>
          <p:cNvGrpSpPr/>
          <p:nvPr/>
        </p:nvGrpSpPr>
        <p:grpSpPr bwMode="auto">
          <a:xfrm>
            <a:off x="244475" y="3130551"/>
            <a:ext cx="1728788" cy="1490133"/>
            <a:chOff x="611560" y="525492"/>
            <a:chExt cx="1728192" cy="1118613"/>
          </a:xfrm>
        </p:grpSpPr>
        <p:sp>
          <p:nvSpPr>
            <p:cNvPr id="12321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议</a:t>
              </a:r>
            </a:p>
          </p:txBody>
        </p:sp>
        <p:pic>
          <p:nvPicPr>
            <p:cNvPr id="12322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组合 34"/>
          <p:cNvGrpSpPr/>
          <p:nvPr/>
        </p:nvGrpSpPr>
        <p:grpSpPr bwMode="auto">
          <a:xfrm>
            <a:off x="1973262" y="3143253"/>
            <a:ext cx="1727200" cy="1492249"/>
            <a:chOff x="611560" y="525492"/>
            <a:chExt cx="1728192" cy="1118613"/>
          </a:xfrm>
        </p:grpSpPr>
        <p:sp>
          <p:nvSpPr>
            <p:cNvPr id="12319" name="Text Box 15"/>
            <p:cNvSpPr txBox="1">
              <a:spLocks noChangeArrowheads="1"/>
            </p:cNvSpPr>
            <p:nvPr/>
          </p:nvSpPr>
          <p:spPr bwMode="auto">
            <a:xfrm>
              <a:off x="1619673" y="525492"/>
              <a:ext cx="720079" cy="392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论</a:t>
              </a:r>
            </a:p>
          </p:txBody>
        </p:sp>
        <p:pic>
          <p:nvPicPr>
            <p:cNvPr id="12320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37"/>
          <p:cNvGrpSpPr/>
          <p:nvPr/>
        </p:nvGrpSpPr>
        <p:grpSpPr bwMode="auto">
          <a:xfrm>
            <a:off x="3700465" y="3111500"/>
            <a:ext cx="1728788" cy="1490133"/>
            <a:chOff x="611560" y="525492"/>
            <a:chExt cx="1728192" cy="1118613"/>
          </a:xfrm>
        </p:grpSpPr>
        <p:sp>
          <p:nvSpPr>
            <p:cNvPr id="12317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重</a:t>
              </a:r>
            </a:p>
          </p:txBody>
        </p:sp>
        <p:pic>
          <p:nvPicPr>
            <p:cNvPr id="12318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40"/>
          <p:cNvGrpSpPr/>
          <p:nvPr/>
        </p:nvGrpSpPr>
        <p:grpSpPr bwMode="auto">
          <a:xfrm>
            <a:off x="5429250" y="3151718"/>
            <a:ext cx="1728788" cy="1490133"/>
            <a:chOff x="611560" y="525492"/>
            <a:chExt cx="1728192" cy="1118613"/>
          </a:xfrm>
        </p:grpSpPr>
        <p:sp>
          <p:nvSpPr>
            <p:cNvPr id="12315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杆</a:t>
              </a:r>
            </a:p>
          </p:txBody>
        </p:sp>
        <p:pic>
          <p:nvPicPr>
            <p:cNvPr id="12316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组合 43"/>
          <p:cNvGrpSpPr/>
          <p:nvPr/>
        </p:nvGrpSpPr>
        <p:grpSpPr bwMode="auto">
          <a:xfrm>
            <a:off x="7075488" y="3130551"/>
            <a:ext cx="1727200" cy="1490133"/>
            <a:chOff x="611560" y="525492"/>
            <a:chExt cx="1728192" cy="1118613"/>
          </a:xfrm>
        </p:grpSpPr>
        <p:sp>
          <p:nvSpPr>
            <p:cNvPr id="12313" name="Text Box 15"/>
            <p:cNvSpPr txBox="1">
              <a:spLocks noChangeArrowheads="1"/>
            </p:cNvSpPr>
            <p:nvPr/>
          </p:nvSpPr>
          <p:spPr bwMode="auto">
            <a:xfrm>
              <a:off x="1619673" y="525492"/>
              <a:ext cx="720079" cy="3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秤</a:t>
              </a:r>
            </a:p>
          </p:txBody>
        </p:sp>
        <p:pic>
          <p:nvPicPr>
            <p:cNvPr id="12314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46"/>
          <p:cNvGrpSpPr/>
          <p:nvPr/>
        </p:nvGrpSpPr>
        <p:grpSpPr bwMode="auto">
          <a:xfrm>
            <a:off x="315914" y="4667251"/>
            <a:ext cx="1728788" cy="1490133"/>
            <a:chOff x="611560" y="525492"/>
            <a:chExt cx="1728192" cy="1118613"/>
          </a:xfrm>
        </p:grpSpPr>
        <p:sp>
          <p:nvSpPr>
            <p:cNvPr id="12311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砍</a:t>
              </a:r>
            </a:p>
          </p:txBody>
        </p:sp>
        <p:pic>
          <p:nvPicPr>
            <p:cNvPr id="12312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组合 49"/>
          <p:cNvGrpSpPr/>
          <p:nvPr/>
        </p:nvGrpSpPr>
        <p:grpSpPr bwMode="auto">
          <a:xfrm>
            <a:off x="2044701" y="4679953"/>
            <a:ext cx="1728788" cy="1492249"/>
            <a:chOff x="611560" y="525492"/>
            <a:chExt cx="1728192" cy="1118613"/>
          </a:xfrm>
        </p:grpSpPr>
        <p:sp>
          <p:nvSpPr>
            <p:cNvPr id="12309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线</a:t>
              </a:r>
            </a:p>
          </p:txBody>
        </p:sp>
        <p:pic>
          <p:nvPicPr>
            <p:cNvPr id="12310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组合 52"/>
          <p:cNvGrpSpPr/>
          <p:nvPr/>
        </p:nvGrpSpPr>
        <p:grpSpPr bwMode="auto">
          <a:xfrm>
            <a:off x="3773488" y="4646085"/>
            <a:ext cx="1727200" cy="1492249"/>
            <a:chOff x="611560" y="525492"/>
            <a:chExt cx="1728192" cy="1118613"/>
          </a:xfrm>
        </p:grpSpPr>
        <p:sp>
          <p:nvSpPr>
            <p:cNvPr id="12307" name="Text Box 15"/>
            <p:cNvSpPr txBox="1">
              <a:spLocks noChangeArrowheads="1"/>
            </p:cNvSpPr>
            <p:nvPr/>
          </p:nvSpPr>
          <p:spPr bwMode="auto">
            <a:xfrm>
              <a:off x="1619673" y="525492"/>
              <a:ext cx="720079" cy="392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止</a:t>
              </a:r>
            </a:p>
          </p:txBody>
        </p:sp>
        <p:pic>
          <p:nvPicPr>
            <p:cNvPr id="12308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组合 55"/>
          <p:cNvGrpSpPr/>
          <p:nvPr/>
        </p:nvGrpSpPr>
        <p:grpSpPr bwMode="auto">
          <a:xfrm>
            <a:off x="5500689" y="4686300"/>
            <a:ext cx="1728788" cy="1492251"/>
            <a:chOff x="611560" y="525492"/>
            <a:chExt cx="1728192" cy="1118613"/>
          </a:xfrm>
        </p:grpSpPr>
        <p:sp>
          <p:nvSpPr>
            <p:cNvPr id="12305" name="Text Box 15"/>
            <p:cNvSpPr txBox="1">
              <a:spLocks noChangeArrowheads="1"/>
            </p:cNvSpPr>
            <p:nvPr/>
          </p:nvSpPr>
          <p:spPr bwMode="auto">
            <a:xfrm>
              <a:off x="1619671" y="525492"/>
              <a:ext cx="720081" cy="392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Arial" panose="020B0604020202020204" pitchFamily="34" charset="0"/>
                </a:rPr>
                <a:t>量</a:t>
              </a:r>
            </a:p>
          </p:txBody>
        </p:sp>
        <p:pic>
          <p:nvPicPr>
            <p:cNvPr id="12306" name="Picture 5" descr="j021295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560" y="699542"/>
              <a:ext cx="150177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3094038" y="488953"/>
            <a:ext cx="3198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一起来开小车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8"/>
          <p:cNvSpPr txBox="1">
            <a:spLocks noChangeArrowheads="1"/>
          </p:cNvSpPr>
          <p:nvPr/>
        </p:nvSpPr>
        <p:spPr bwMode="auto">
          <a:xfrm>
            <a:off x="250826" y="357717"/>
            <a:ext cx="194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223965" y="260351"/>
            <a:ext cx="6732587" cy="6123516"/>
            <a:chOff x="1403648" y="571396"/>
            <a:chExt cx="5689376" cy="4216890"/>
          </a:xfrm>
        </p:grpSpPr>
        <p:pic>
          <p:nvPicPr>
            <p:cNvPr id="13316" name="Picture 4" descr="C:\Users\Administrator\Desktop\图图图\17508152_165904731000_2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571396"/>
              <a:ext cx="5689376" cy="4216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7" name="TextBox 28"/>
            <p:cNvSpPr txBox="1">
              <a:spLocks noChangeArrowheads="1"/>
            </p:cNvSpPr>
            <p:nvPr/>
          </p:nvSpPr>
          <p:spPr bwMode="auto">
            <a:xfrm>
              <a:off x="1996599" y="1431391"/>
              <a:ext cx="4669823" cy="20982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曹冲    称象    官员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四根柱子   议论   一杆大秤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砍树    一条线    重量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为止    到底    果然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8"/>
          <p:cNvSpPr txBox="1">
            <a:spLocks noChangeArrowheads="1"/>
          </p:cNvSpPr>
          <p:nvPr/>
        </p:nvSpPr>
        <p:spPr bwMode="auto">
          <a:xfrm>
            <a:off x="539752" y="1123951"/>
            <a:ext cx="7993063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听课文朗读，在认准字音、认识生字的基础上读通文章，想一想课文主要讲了一件什么事？</a:t>
            </a:r>
          </a:p>
        </p:txBody>
      </p:sp>
      <p:pic>
        <p:nvPicPr>
          <p:cNvPr id="14339" name="Picture 8" descr="图片3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933451"/>
            <a:ext cx="1008062" cy="93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8"/>
          <p:cNvSpPr txBox="1">
            <a:spLocks noChangeArrowheads="1"/>
          </p:cNvSpPr>
          <p:nvPr/>
        </p:nvSpPr>
        <p:spPr bwMode="auto">
          <a:xfrm>
            <a:off x="1476377" y="4004734"/>
            <a:ext cx="6840539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曹冲小时候想办法称象的故事。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87352" y="1032935"/>
            <a:ext cx="4849813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    古时候有个叫曹操的人。别人送他一头大象，他很高兴，带着儿子和官员们一同去看。</a:t>
            </a:r>
          </a:p>
        </p:txBody>
      </p:sp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433388" y="260351"/>
            <a:ext cx="15744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</a:t>
            </a:r>
          </a:p>
        </p:txBody>
      </p:sp>
      <p:pic>
        <p:nvPicPr>
          <p:cNvPr id="1536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40350" y="1204386"/>
            <a:ext cx="3267076" cy="29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187451" y="4059768"/>
            <a:ext cx="1655764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chemeClr val="hlink"/>
                </a:solidFill>
              </a:rPr>
              <a:t>时间：</a:t>
            </a:r>
            <a:endParaRPr lang="zh-CN" altLang="zh-CN" sz="3600" b="1">
              <a:solidFill>
                <a:srgbClr val="CC00CC"/>
              </a:solidFill>
            </a:endParaRP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chemeClr val="hlink"/>
                </a:solidFill>
              </a:rPr>
              <a:t>人物：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411415" y="4102102"/>
            <a:ext cx="16786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00"/>
                </a:solidFill>
              </a:rPr>
              <a:t>古时候 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411414" y="4993218"/>
            <a:ext cx="6121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曹操、曹操的儿子、官员们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8777" y="1712384"/>
            <a:ext cx="7129463" cy="225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3600" b="1" dirty="0">
                <a:latin typeface="+mn-ea"/>
                <a:ea typeface="+mn-ea"/>
                <a:sym typeface="+mn-ea"/>
              </a:rPr>
              <a:t>齐读第</a:t>
            </a:r>
            <a:r>
              <a:rPr lang="en-US" altLang="zh-CN" sz="3600" b="1" dirty="0">
                <a:latin typeface="+mn-ea"/>
                <a:ea typeface="+mn-ea"/>
                <a:sym typeface="+mn-ea"/>
              </a:rPr>
              <a:t>2</a:t>
            </a:r>
            <a:r>
              <a:rPr lang="zh-CN" altLang="en-US" sz="3600" b="1" dirty="0">
                <a:latin typeface="+mn-ea"/>
                <a:ea typeface="+mn-ea"/>
                <a:sym typeface="+mn-ea"/>
              </a:rPr>
              <a:t>自然段：</a:t>
            </a:r>
            <a:endParaRPr lang="en-US" altLang="zh-CN" sz="3600" b="1" dirty="0">
              <a:latin typeface="+mn-ea"/>
              <a:ea typeface="+mn-ea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3600" b="1" dirty="0">
                <a:latin typeface="+mn-ea"/>
                <a:ea typeface="+mn-ea"/>
                <a:sym typeface="+mn-ea"/>
              </a:rPr>
              <a:t>    1.</a:t>
            </a:r>
            <a:r>
              <a:rPr lang="zh-CN" altLang="en-US" sz="3600" b="1" dirty="0">
                <a:latin typeface="+mn-ea"/>
                <a:ea typeface="+mn-ea"/>
                <a:sym typeface="+mn-ea"/>
              </a:rPr>
              <a:t>说说大象的样子。</a:t>
            </a:r>
            <a:endParaRPr lang="en-US" altLang="zh-CN" sz="3600" b="1" dirty="0">
              <a:latin typeface="+mn-ea"/>
              <a:ea typeface="+mn-ea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3600" b="1" dirty="0">
                <a:latin typeface="+mn-ea"/>
                <a:ea typeface="+mn-ea"/>
                <a:sym typeface="+mn-ea"/>
              </a:rPr>
              <a:t>    2.</a:t>
            </a:r>
            <a:r>
              <a:rPr lang="zh-CN" altLang="en-US" sz="3600" b="1" dirty="0">
                <a:latin typeface="+mn-ea"/>
                <a:ea typeface="+mn-ea"/>
                <a:sym typeface="+mn-ea"/>
              </a:rPr>
              <a:t>官员们在议论什么？</a:t>
            </a:r>
          </a:p>
        </p:txBody>
      </p:sp>
      <p:pic>
        <p:nvPicPr>
          <p:cNvPr id="16387" name="图片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5" y="1341969"/>
            <a:ext cx="2376487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11190" y="825500"/>
            <a:ext cx="2808286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大象的样子：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00114" y="2180168"/>
            <a:ext cx="4176713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    大象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又高又大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身子像一堵墙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腿像四根柱子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17412" name="图片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5752" y="1619253"/>
            <a:ext cx="3457575" cy="307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84215" y="4785786"/>
            <a:ext cx="8067675" cy="11264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    “像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像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”这两个比喻句把大象的高大写的既生动又形象。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900115" y="1028700"/>
            <a:ext cx="4103687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官员们在议论什么？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9752" y="2468035"/>
            <a:ext cx="4968875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    官员们一边看一边议论：“这么大的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象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到底有多重呢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？”</a:t>
            </a:r>
          </a:p>
        </p:txBody>
      </p:sp>
      <p:pic>
        <p:nvPicPr>
          <p:cNvPr id="1843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2" y="2372784"/>
            <a:ext cx="25495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52" y="740835"/>
            <a:ext cx="8323262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>
                <a:latin typeface="+mn-ea"/>
                <a:ea typeface="+mn-ea"/>
                <a:sym typeface="+mn-ea"/>
              </a:rPr>
              <a:t>    自由读第</a:t>
            </a:r>
            <a:r>
              <a:rPr lang="en-US" altLang="zh-CN" b="1" dirty="0">
                <a:latin typeface="+mn-ea"/>
                <a:ea typeface="+mn-ea"/>
                <a:sym typeface="+mn-ea"/>
              </a:rPr>
              <a:t>3</a:t>
            </a:r>
            <a:r>
              <a:rPr lang="zh-CN" altLang="en-US" b="1" dirty="0">
                <a:latin typeface="+mn-ea"/>
                <a:ea typeface="+mn-ea"/>
                <a:sym typeface="+mn-ea"/>
              </a:rPr>
              <a:t>自然段，官员们想出了什么方法称象？结合课文，用自己的话说一说。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4338" y="2565401"/>
            <a:ext cx="8304212" cy="1372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方法：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造一杆大秤，砍一棵大树做秤杆来</a:t>
            </a:r>
            <a:endParaRPr lang="en-US" altLang="zh-CN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      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称大象。</a:t>
            </a:r>
            <a:endParaRPr lang="en-US" altLang="zh-CN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136652" y="4675719"/>
            <a:ext cx="6697662" cy="960967"/>
          </a:xfrm>
          <a:prstGeom prst="roundRect">
            <a:avLst/>
          </a:prstGeom>
          <a:solidFill>
            <a:srgbClr val="AEF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你觉得这个方法好吗？为什么？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539752" y="933453"/>
            <a:ext cx="4168775" cy="60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500" tIns="8100" rIns="0" bIns="8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办法</a:t>
            </a:r>
            <a:r>
              <a:rPr kumimoji="1" lang="zh-CN" altLang="en-US" sz="3200" b="1" dirty="0">
                <a:solidFill>
                  <a:srgbClr val="FF3300"/>
                </a:solidFill>
                <a:latin typeface="+mn-ea"/>
                <a:sym typeface="+mn-ea"/>
              </a:rPr>
              <a:t>不可行的原因：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450974" y="1826685"/>
            <a:ext cx="4535488" cy="60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500" tIns="8100" rIns="0" bIns="8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+mn-ea"/>
                <a:ea typeface="+mn-ea"/>
                <a:sym typeface="+mn-ea"/>
              </a:rPr>
              <a:t>谁也没有那么大的力气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189163" y="2921002"/>
            <a:ext cx="2519362" cy="60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500" tIns="8100" rIns="0" bIns="8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6600CC"/>
                </a:solidFill>
                <a:latin typeface="+mn-ea"/>
                <a:ea typeface="+mn-ea"/>
                <a:sym typeface="+mn-ea"/>
              </a:rPr>
              <a:t>曹操的态度：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4573590" y="2948518"/>
            <a:ext cx="1998661" cy="60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500" tIns="8100" rIns="0" bIns="8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+mn-ea"/>
                <a:ea typeface="+mn-ea"/>
                <a:sym typeface="+mn-ea"/>
              </a:rPr>
              <a:t>直摇头</a:t>
            </a:r>
          </a:p>
        </p:txBody>
      </p:sp>
      <p:pic>
        <p:nvPicPr>
          <p:cNvPr id="2048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16701" y="1801286"/>
            <a:ext cx="2125662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436688" y="4097869"/>
            <a:ext cx="11112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秤称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51115" y="4097867"/>
            <a:ext cx="2492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66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CN" altLang="en-US" sz="3600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提不动</a:t>
            </a:r>
            <a:endParaRPr lang="zh-CN" altLang="en-US" sz="3600" b="1">
              <a:solidFill>
                <a:schemeClr val="hlin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608513" y="4097869"/>
            <a:ext cx="20510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66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CN" altLang="en-US" sz="3600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不行</a:t>
            </a:r>
            <a:endParaRPr lang="zh-CN" altLang="en-US" sz="3600" b="1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414589" y="5096935"/>
            <a:ext cx="4157662" cy="75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500" tIns="8100" rIns="0" bIns="8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还有什么办法呢？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9" grpId="0"/>
      <p:bldP spid="113672" grpId="0"/>
      <p:bldP spid="113675" grpId="0"/>
      <p:bldP spid="19" grpId="0"/>
      <p:bldP spid="20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82601" y="717551"/>
            <a:ext cx="7994651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  <a:sym typeface="+mn-ea"/>
              </a:rPr>
              <a:t>齐读第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4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自然段，说一说这一段讲的是什么。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7815" y="1604433"/>
            <a:ext cx="86772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    曹操的儿子曹冲才七岁，他站出来，说：“我有个办法。把大象赶到一艘大船上，看船身下沉多少，就沿着水面，在船舷上画一条线。再把大象赶上岸，往船上装石头，装到船下沉到画线的地方为止。然后称一称船上的石头。石头有多重，大象就有多重。”</a:t>
            </a:r>
          </a:p>
        </p:txBody>
      </p:sp>
      <p:sp>
        <p:nvSpPr>
          <p:cNvPr id="3" name="矩形 2"/>
          <p:cNvSpPr/>
          <p:nvPr/>
        </p:nvSpPr>
        <p:spPr>
          <a:xfrm>
            <a:off x="2563815" y="5192186"/>
            <a:ext cx="410527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b="1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曹冲提出称象的办法</a:t>
            </a:r>
            <a:endParaRPr lang="zh-CN" altLang="en-US" sz="1200" kern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11605" y="1767724"/>
            <a:ext cx="1845454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我会认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260476" y="3414184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曹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103315" y="2381252"/>
            <a:ext cx="1778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cáo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grpSp>
        <p:nvGrpSpPr>
          <p:cNvPr id="2" name="组合 3"/>
          <p:cNvGrpSpPr/>
          <p:nvPr/>
        </p:nvGrpSpPr>
        <p:grpSpPr bwMode="auto">
          <a:xfrm>
            <a:off x="179390" y="260351"/>
            <a:ext cx="2963861" cy="1388533"/>
            <a:chOff x="154029" y="171880"/>
            <a:chExt cx="2963822" cy="1041441"/>
          </a:xfrm>
        </p:grpSpPr>
        <p:grpSp>
          <p:nvGrpSpPr>
            <p:cNvPr id="4" name="组合 3"/>
            <p:cNvGrpSpPr/>
            <p:nvPr/>
          </p:nvGrpSpPr>
          <p:grpSpPr bwMode="auto">
            <a:xfrm>
              <a:off x="957233" y="523357"/>
              <a:ext cx="2160618" cy="523529"/>
              <a:chOff x="755576" y="543982"/>
              <a:chExt cx="2160240" cy="524286"/>
            </a:xfrm>
          </p:grpSpPr>
          <p:pic>
            <p:nvPicPr>
              <p:cNvPr id="4107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8" name="TextBox 5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字词积累</a:t>
                </a:r>
              </a:p>
            </p:txBody>
          </p:sp>
        </p:grpSp>
        <p:pic>
          <p:nvPicPr>
            <p:cNvPr id="4106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029" y="171880"/>
              <a:ext cx="936698" cy="104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614739" y="3420533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称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168652" y="2381252"/>
            <a:ext cx="20891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chēnɡ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5082" y="2852938"/>
            <a:ext cx="2747307" cy="24702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47813" y="1212851"/>
            <a:ext cx="4752974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曹操的儿子曹冲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才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七岁。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曹操的儿子曹冲七岁。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41313" y="357719"/>
            <a:ext cx="25019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比较句子：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68314" y="3141133"/>
            <a:ext cx="8135938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    “才”是仅仅的意思，说明曹冲这么小就能想出称象的好办法，强调了他非常聪明、善于观察和动脑筋的特点。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31802" y="645586"/>
            <a:ext cx="8137525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  <a:sym typeface="+mn-ea"/>
              </a:rPr>
              <a:t>自由读第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4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自然段，说一说曹冲称象的办法。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8315" y="1797051"/>
            <a:ext cx="5903913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第一步：</a:t>
            </a:r>
            <a:endParaRPr lang="en-US" altLang="zh-CN" sz="2800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    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把大象赶到一艘大船上，看船身下沉多少，就沿着水面，在船舷上画一条线。</a:t>
            </a:r>
            <a:endParaRPr lang="en-US" altLang="zh-CN" sz="2800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8" y="2755902"/>
            <a:ext cx="2332037" cy="240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289" y="1509185"/>
            <a:ext cx="5545138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第二步：</a:t>
            </a:r>
            <a:endParaRPr lang="en-US" altLang="zh-CN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    再把大象赶上岸，往船上装石头，装到船下沉到画线的地方为止。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6084889" y="1989669"/>
            <a:ext cx="2619374" cy="2698751"/>
            <a:chOff x="6300192" y="1347614"/>
            <a:chExt cx="2332682" cy="1801244"/>
          </a:xfrm>
        </p:grpSpPr>
        <p:pic>
          <p:nvPicPr>
            <p:cNvPr id="24580" name="图片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300192" y="1347614"/>
              <a:ext cx="2332682" cy="1801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1" name="图片 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1" y="2139702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图片 8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7359" y="2138278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图片 9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29840" y="213685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4" name="图片 1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69800" y="1981493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5" name="图片 1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18600" y="199167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6" name="图片 1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38453" y="2087192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7" name="图片 1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54736" y="191551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8" name="图片 1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38453" y="1781437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9" name="图片 15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9421" y="184363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0" name="图片 16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99598" y="184363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1" name="图片 17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32234" y="213685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2" name="图片 18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71061" y="200706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3" name="图片 19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99970" y="183345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4" name="图片 2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3997" y="1694480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5" name="图片 2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25042" y="1738518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6" name="图片 2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23977" y="1738518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7" name="图片 2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7137" y="2084457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8" name="图片 2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00894" y="202329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9" name="图片 25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38691" y="193849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0" name="图片 26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23412" y="187537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1" name="图片 27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33758" y="2041492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2" name="图片 5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39651" y="192325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3" name="图片 5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03886" y="1646361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4" name="图片 5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92295" y="195754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5" name="图片 5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79784" y="158279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6" name="图片 55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91496" y="1556857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7" name="图片 56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56494" y="1606021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8" name="图片 58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11988" y="1463739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09" name="图片 6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39062" y="221091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10" name="图片 6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99598" y="146947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11" name="图片 6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4201" y="143383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8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2" y="1706035"/>
            <a:ext cx="536574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8314" y="662519"/>
            <a:ext cx="4746626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第三步：</a:t>
            </a:r>
            <a:endParaRPr lang="en-US" altLang="zh-CN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    称一称船上的石头。</a:t>
            </a:r>
          </a:p>
        </p:txBody>
      </p:sp>
      <p:grpSp>
        <p:nvGrpSpPr>
          <p:cNvPr id="2" name="Group 854"/>
          <p:cNvGrpSpPr/>
          <p:nvPr/>
        </p:nvGrpSpPr>
        <p:grpSpPr bwMode="auto">
          <a:xfrm>
            <a:off x="5513389" y="467786"/>
            <a:ext cx="2344738" cy="1907116"/>
            <a:chOff x="3504" y="960"/>
            <a:chExt cx="2112" cy="1488"/>
          </a:xfrm>
        </p:grpSpPr>
        <p:grpSp>
          <p:nvGrpSpPr>
            <p:cNvPr id="4" name="Group 855"/>
            <p:cNvGrpSpPr/>
            <p:nvPr/>
          </p:nvGrpSpPr>
          <p:grpSpPr bwMode="auto">
            <a:xfrm>
              <a:off x="3504" y="1344"/>
              <a:ext cx="2112" cy="1104"/>
              <a:chOff x="3408" y="1584"/>
              <a:chExt cx="2112" cy="1104"/>
            </a:xfrm>
          </p:grpSpPr>
          <p:sp>
            <p:nvSpPr>
              <p:cNvPr id="25642" name="AutoShape 856"/>
              <p:cNvSpPr>
                <a:spLocks noChangeArrowheads="1"/>
              </p:cNvSpPr>
              <p:nvPr/>
            </p:nvSpPr>
            <p:spPr bwMode="auto">
              <a:xfrm rot="5400000">
                <a:off x="4864" y="1777"/>
                <a:ext cx="534" cy="148"/>
              </a:xfrm>
              <a:custGeom>
                <a:avLst/>
                <a:gdLst>
                  <a:gd name="T0" fmla="*/ 2 w 21600"/>
                  <a:gd name="T1" fmla="*/ 0 h 21600"/>
                  <a:gd name="T2" fmla="*/ 7 w 21600"/>
                  <a:gd name="T3" fmla="*/ 0 h 21600"/>
                  <a:gd name="T4" fmla="*/ 11 w 21600"/>
                  <a:gd name="T5" fmla="*/ 0 h 21600"/>
                  <a:gd name="T6" fmla="*/ 12 w 21600"/>
                  <a:gd name="T7" fmla="*/ 0 h 21600"/>
                  <a:gd name="T8" fmla="*/ 7 w 21600"/>
                  <a:gd name="T9" fmla="*/ 0 h 21600"/>
                  <a:gd name="T10" fmla="*/ 1 w 21600"/>
                  <a:gd name="T11" fmla="*/ 0 h 21600"/>
                  <a:gd name="T12" fmla="*/ 2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3840" y="6413"/>
                    </a:moveTo>
                    <a:cubicBezTo>
                      <a:pt x="5346" y="4022"/>
                      <a:pt x="7974" y="2572"/>
                      <a:pt x="10800" y="2573"/>
                    </a:cubicBezTo>
                    <a:cubicBezTo>
                      <a:pt x="13625" y="2573"/>
                      <a:pt x="16253" y="4022"/>
                      <a:pt x="17759" y="6413"/>
                    </a:cubicBezTo>
                    <a:lnTo>
                      <a:pt x="19936" y="5041"/>
                    </a:lnTo>
                    <a:cubicBezTo>
                      <a:pt x="17958" y="1903"/>
                      <a:pt x="14509" y="-1"/>
                      <a:pt x="10799" y="0"/>
                    </a:cubicBezTo>
                    <a:cubicBezTo>
                      <a:pt x="7090" y="0"/>
                      <a:pt x="3641" y="1903"/>
                      <a:pt x="1663" y="5041"/>
                    </a:cubicBezTo>
                    <a:lnTo>
                      <a:pt x="3840" y="6413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folHlink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" name="Group 857"/>
              <p:cNvGrpSpPr/>
              <p:nvPr/>
            </p:nvGrpSpPr>
            <p:grpSpPr bwMode="auto">
              <a:xfrm>
                <a:off x="4997" y="1971"/>
                <a:ext cx="362" cy="423"/>
                <a:chOff x="4032" y="2208"/>
                <a:chExt cx="864" cy="1104"/>
              </a:xfrm>
            </p:grpSpPr>
            <p:sp>
              <p:nvSpPr>
                <p:cNvPr id="87" name="AutoShape 858"/>
                <p:cNvSpPr>
                  <a:spLocks noChangeArrowheads="1"/>
                </p:cNvSpPr>
                <p:nvPr/>
              </p:nvSpPr>
              <p:spPr bwMode="auto">
                <a:xfrm flipV="1">
                  <a:off x="4035" y="2545"/>
                  <a:ext cx="863" cy="76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2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88" name="AutoShape 859"/>
                <p:cNvSpPr>
                  <a:spLocks noChangeArrowheads="1"/>
                </p:cNvSpPr>
                <p:nvPr/>
              </p:nvSpPr>
              <p:spPr bwMode="auto">
                <a:xfrm>
                  <a:off x="4273" y="2209"/>
                  <a:ext cx="379" cy="384"/>
                </a:xfrm>
                <a:custGeom>
                  <a:avLst/>
                  <a:gdLst>
                    <a:gd name="G0" fmla="+- 5400 0 0"/>
                    <a:gd name="G1" fmla="+- 21600 0 5400"/>
                    <a:gd name="G2" fmla="+- 21600 0 540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5644" name="AutoShape 860"/>
              <p:cNvSpPr>
                <a:spLocks noChangeArrowheads="1"/>
              </p:cNvSpPr>
              <p:nvPr/>
            </p:nvSpPr>
            <p:spPr bwMode="auto">
              <a:xfrm>
                <a:off x="3709" y="1658"/>
                <a:ext cx="1811" cy="55"/>
              </a:xfrm>
              <a:prstGeom prst="flowChartMagneticDrum">
                <a:avLst/>
              </a:prstGeom>
              <a:gradFill rotWithShape="0">
                <a:gsLst>
                  <a:gs pos="0">
                    <a:srgbClr val="996633"/>
                  </a:gs>
                  <a:gs pos="100000">
                    <a:srgbClr val="654422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924900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5645" name="AutoShape 861"/>
              <p:cNvSpPr>
                <a:spLocks noChangeArrowheads="1"/>
              </p:cNvSpPr>
              <p:nvPr/>
            </p:nvSpPr>
            <p:spPr bwMode="auto">
              <a:xfrm rot="5400000">
                <a:off x="3774" y="2208"/>
                <a:ext cx="110" cy="845"/>
              </a:xfrm>
              <a:prstGeom prst="flowChartDelay">
                <a:avLst/>
              </a:prstGeom>
              <a:gradFill rotWithShape="0">
                <a:gsLst>
                  <a:gs pos="0">
                    <a:srgbClr val="DAEBF2"/>
                  </a:gs>
                  <a:gs pos="100000">
                    <a:srgbClr val="656D7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grpSp>
            <p:nvGrpSpPr>
              <p:cNvPr id="7" name="Group 862"/>
              <p:cNvGrpSpPr/>
              <p:nvPr/>
            </p:nvGrpSpPr>
            <p:grpSpPr bwMode="auto">
              <a:xfrm>
                <a:off x="3811" y="1713"/>
                <a:ext cx="19" cy="883"/>
                <a:chOff x="2496" y="624"/>
                <a:chExt cx="192" cy="3456"/>
              </a:xfrm>
            </p:grpSpPr>
            <p:sp>
              <p:nvSpPr>
                <p:cNvPr id="25670" name="AutoShape 863"/>
                <p:cNvSpPr>
                  <a:spLocks noChangeArrowheads="1"/>
                </p:cNvSpPr>
                <p:nvPr/>
              </p:nvSpPr>
              <p:spPr bwMode="auto">
                <a:xfrm>
                  <a:off x="2496" y="2304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1" name="AutoShape 864"/>
                <p:cNvSpPr>
                  <a:spLocks noChangeArrowheads="1"/>
                </p:cNvSpPr>
                <p:nvPr/>
              </p:nvSpPr>
              <p:spPr bwMode="auto">
                <a:xfrm>
                  <a:off x="2496" y="2640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2" name="AutoShape 865"/>
                <p:cNvSpPr>
                  <a:spLocks noChangeArrowheads="1"/>
                </p:cNvSpPr>
                <p:nvPr/>
              </p:nvSpPr>
              <p:spPr bwMode="auto">
                <a:xfrm>
                  <a:off x="2496" y="2976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3" name="AutoShape 866"/>
                <p:cNvSpPr>
                  <a:spLocks noChangeArrowheads="1"/>
                </p:cNvSpPr>
                <p:nvPr/>
              </p:nvSpPr>
              <p:spPr bwMode="auto">
                <a:xfrm>
                  <a:off x="2496" y="3312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4" name="AutoShape 867"/>
                <p:cNvSpPr>
                  <a:spLocks noChangeArrowheads="1"/>
                </p:cNvSpPr>
                <p:nvPr/>
              </p:nvSpPr>
              <p:spPr bwMode="auto">
                <a:xfrm>
                  <a:off x="2496" y="3648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5" name="AutoShape 868"/>
                <p:cNvSpPr>
                  <a:spLocks noChangeArrowheads="1"/>
                </p:cNvSpPr>
                <p:nvPr/>
              </p:nvSpPr>
              <p:spPr bwMode="auto">
                <a:xfrm>
                  <a:off x="2496" y="1968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6" name="AutoShape 869"/>
                <p:cNvSpPr>
                  <a:spLocks noChangeArrowheads="1"/>
                </p:cNvSpPr>
                <p:nvPr/>
              </p:nvSpPr>
              <p:spPr bwMode="auto">
                <a:xfrm>
                  <a:off x="2496" y="1632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7" name="AutoShape 870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8" name="AutoShape 871"/>
                <p:cNvSpPr>
                  <a:spLocks noChangeArrowheads="1"/>
                </p:cNvSpPr>
                <p:nvPr/>
              </p:nvSpPr>
              <p:spPr bwMode="auto">
                <a:xfrm>
                  <a:off x="2496" y="960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79" name="AutoShape 872"/>
                <p:cNvSpPr>
                  <a:spLocks noChangeArrowheads="1"/>
                </p:cNvSpPr>
                <p:nvPr/>
              </p:nvSpPr>
              <p:spPr bwMode="auto">
                <a:xfrm>
                  <a:off x="2496" y="624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873"/>
              <p:cNvGrpSpPr/>
              <p:nvPr/>
            </p:nvGrpSpPr>
            <p:grpSpPr bwMode="auto">
              <a:xfrm rot="1384922">
                <a:off x="3609" y="1640"/>
                <a:ext cx="20" cy="974"/>
                <a:chOff x="2496" y="624"/>
                <a:chExt cx="192" cy="3456"/>
              </a:xfrm>
            </p:grpSpPr>
            <p:sp>
              <p:nvSpPr>
                <p:cNvPr id="25660" name="AutoShape 874"/>
                <p:cNvSpPr>
                  <a:spLocks noChangeArrowheads="1"/>
                </p:cNvSpPr>
                <p:nvPr/>
              </p:nvSpPr>
              <p:spPr bwMode="auto">
                <a:xfrm>
                  <a:off x="2496" y="2304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1" name="AutoShape 875"/>
                <p:cNvSpPr>
                  <a:spLocks noChangeArrowheads="1"/>
                </p:cNvSpPr>
                <p:nvPr/>
              </p:nvSpPr>
              <p:spPr bwMode="auto">
                <a:xfrm>
                  <a:off x="2496" y="2640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2" name="AutoShape 876"/>
                <p:cNvSpPr>
                  <a:spLocks noChangeArrowheads="1"/>
                </p:cNvSpPr>
                <p:nvPr/>
              </p:nvSpPr>
              <p:spPr bwMode="auto">
                <a:xfrm>
                  <a:off x="2496" y="2976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3" name="AutoShape 877"/>
                <p:cNvSpPr>
                  <a:spLocks noChangeArrowheads="1"/>
                </p:cNvSpPr>
                <p:nvPr/>
              </p:nvSpPr>
              <p:spPr bwMode="auto">
                <a:xfrm>
                  <a:off x="2496" y="3312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4" name="AutoShape 878"/>
                <p:cNvSpPr>
                  <a:spLocks noChangeArrowheads="1"/>
                </p:cNvSpPr>
                <p:nvPr/>
              </p:nvSpPr>
              <p:spPr bwMode="auto">
                <a:xfrm>
                  <a:off x="2496" y="3648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5" name="AutoShape 879"/>
                <p:cNvSpPr>
                  <a:spLocks noChangeArrowheads="1"/>
                </p:cNvSpPr>
                <p:nvPr/>
              </p:nvSpPr>
              <p:spPr bwMode="auto">
                <a:xfrm>
                  <a:off x="2496" y="1968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6" name="AutoShape 880"/>
                <p:cNvSpPr>
                  <a:spLocks noChangeArrowheads="1"/>
                </p:cNvSpPr>
                <p:nvPr/>
              </p:nvSpPr>
              <p:spPr bwMode="auto">
                <a:xfrm>
                  <a:off x="2496" y="1632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7" name="AutoShape 88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8" name="AutoShape 882"/>
                <p:cNvSpPr>
                  <a:spLocks noChangeArrowheads="1"/>
                </p:cNvSpPr>
                <p:nvPr/>
              </p:nvSpPr>
              <p:spPr bwMode="auto">
                <a:xfrm>
                  <a:off x="2496" y="960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69" name="AutoShape 883"/>
                <p:cNvSpPr>
                  <a:spLocks noChangeArrowheads="1"/>
                </p:cNvSpPr>
                <p:nvPr/>
              </p:nvSpPr>
              <p:spPr bwMode="auto">
                <a:xfrm>
                  <a:off x="2496" y="624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884"/>
              <p:cNvGrpSpPr/>
              <p:nvPr/>
            </p:nvGrpSpPr>
            <p:grpSpPr bwMode="auto">
              <a:xfrm rot="-1410027">
                <a:off x="4031" y="1640"/>
                <a:ext cx="21" cy="993"/>
                <a:chOff x="2496" y="624"/>
                <a:chExt cx="192" cy="3456"/>
              </a:xfrm>
            </p:grpSpPr>
            <p:sp>
              <p:nvSpPr>
                <p:cNvPr id="25650" name="AutoShape 885"/>
                <p:cNvSpPr>
                  <a:spLocks noChangeArrowheads="1"/>
                </p:cNvSpPr>
                <p:nvPr/>
              </p:nvSpPr>
              <p:spPr bwMode="auto">
                <a:xfrm>
                  <a:off x="2496" y="2304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1" name="AutoShape 886"/>
                <p:cNvSpPr>
                  <a:spLocks noChangeArrowheads="1"/>
                </p:cNvSpPr>
                <p:nvPr/>
              </p:nvSpPr>
              <p:spPr bwMode="auto">
                <a:xfrm>
                  <a:off x="2496" y="2640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2" name="AutoShape 887"/>
                <p:cNvSpPr>
                  <a:spLocks noChangeArrowheads="1"/>
                </p:cNvSpPr>
                <p:nvPr/>
              </p:nvSpPr>
              <p:spPr bwMode="auto">
                <a:xfrm>
                  <a:off x="2496" y="2976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3" name="AutoShape 888"/>
                <p:cNvSpPr>
                  <a:spLocks noChangeArrowheads="1"/>
                </p:cNvSpPr>
                <p:nvPr/>
              </p:nvSpPr>
              <p:spPr bwMode="auto">
                <a:xfrm>
                  <a:off x="2496" y="3312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4" name="AutoShape 889"/>
                <p:cNvSpPr>
                  <a:spLocks noChangeArrowheads="1"/>
                </p:cNvSpPr>
                <p:nvPr/>
              </p:nvSpPr>
              <p:spPr bwMode="auto">
                <a:xfrm>
                  <a:off x="2496" y="3648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5" name="AutoShape 890"/>
                <p:cNvSpPr>
                  <a:spLocks noChangeArrowheads="1"/>
                </p:cNvSpPr>
                <p:nvPr/>
              </p:nvSpPr>
              <p:spPr bwMode="auto">
                <a:xfrm>
                  <a:off x="2496" y="1968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6" name="AutoShape 891"/>
                <p:cNvSpPr>
                  <a:spLocks noChangeArrowheads="1"/>
                </p:cNvSpPr>
                <p:nvPr/>
              </p:nvSpPr>
              <p:spPr bwMode="auto">
                <a:xfrm>
                  <a:off x="2496" y="1632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7" name="AutoShape 892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8" name="AutoShape 893"/>
                <p:cNvSpPr>
                  <a:spLocks noChangeArrowheads="1"/>
                </p:cNvSpPr>
                <p:nvPr/>
              </p:nvSpPr>
              <p:spPr bwMode="auto">
                <a:xfrm>
                  <a:off x="2496" y="960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59" name="AutoShape 894"/>
                <p:cNvSpPr>
                  <a:spLocks noChangeArrowheads="1"/>
                </p:cNvSpPr>
                <p:nvPr/>
              </p:nvSpPr>
              <p:spPr bwMode="auto">
                <a:xfrm>
                  <a:off x="2496" y="624"/>
                  <a:ext cx="19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5649" name="AutoShape 895"/>
              <p:cNvSpPr>
                <a:spLocks noChangeArrowheads="1"/>
              </p:cNvSpPr>
              <p:nvPr/>
            </p:nvSpPr>
            <p:spPr bwMode="auto">
              <a:xfrm rot="5400000" flipV="1">
                <a:off x="4938" y="1777"/>
                <a:ext cx="534" cy="148"/>
              </a:xfrm>
              <a:custGeom>
                <a:avLst/>
                <a:gdLst>
                  <a:gd name="T0" fmla="*/ 2 w 21600"/>
                  <a:gd name="T1" fmla="*/ 0 h 21600"/>
                  <a:gd name="T2" fmla="*/ 7 w 21600"/>
                  <a:gd name="T3" fmla="*/ 0 h 21600"/>
                  <a:gd name="T4" fmla="*/ 11 w 21600"/>
                  <a:gd name="T5" fmla="*/ 0 h 21600"/>
                  <a:gd name="T6" fmla="*/ 13 w 21600"/>
                  <a:gd name="T7" fmla="*/ 0 h 21600"/>
                  <a:gd name="T8" fmla="*/ 7 w 21600"/>
                  <a:gd name="T9" fmla="*/ 0 h 21600"/>
                  <a:gd name="T10" fmla="*/ 1 w 21600"/>
                  <a:gd name="T11" fmla="*/ 0 h 21600"/>
                  <a:gd name="T12" fmla="*/ 2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3824" y="7481"/>
                    </a:moveTo>
                    <a:cubicBezTo>
                      <a:pt x="5104" y="4789"/>
                      <a:pt x="7819" y="3074"/>
                      <a:pt x="10800" y="3075"/>
                    </a:cubicBezTo>
                    <a:cubicBezTo>
                      <a:pt x="13780" y="3075"/>
                      <a:pt x="16495" y="4789"/>
                      <a:pt x="17775" y="7481"/>
                    </a:cubicBezTo>
                    <a:lnTo>
                      <a:pt x="20552" y="6160"/>
                    </a:lnTo>
                    <a:cubicBezTo>
                      <a:pt x="18762" y="2397"/>
                      <a:pt x="14966" y="-1"/>
                      <a:pt x="10799" y="0"/>
                    </a:cubicBezTo>
                    <a:cubicBezTo>
                      <a:pt x="6633" y="0"/>
                      <a:pt x="2837" y="2397"/>
                      <a:pt x="1047" y="6160"/>
                    </a:cubicBezTo>
                    <a:lnTo>
                      <a:pt x="3824" y="7481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folHlink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41" name="AutoShape 896" descr="信纸"/>
            <p:cNvSpPr>
              <a:spLocks noChangeArrowheads="1"/>
            </p:cNvSpPr>
            <p:nvPr/>
          </p:nvSpPr>
          <p:spPr bwMode="auto">
            <a:xfrm>
              <a:off x="4032" y="960"/>
              <a:ext cx="48" cy="480"/>
            </a:xfrm>
            <a:custGeom>
              <a:avLst/>
              <a:gdLst>
                <a:gd name="T0" fmla="*/ 0 w 21600"/>
                <a:gd name="T1" fmla="*/ 5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11 h 21600"/>
                <a:gd name="T8" fmla="*/ 0 w 21600"/>
                <a:gd name="T9" fmla="*/ 5 h 21600"/>
                <a:gd name="T10" fmla="*/ 0 w 21600"/>
                <a:gd name="T11" fmla="*/ 5 h 21600"/>
                <a:gd name="T12" fmla="*/ 0 w 21600"/>
                <a:gd name="T13" fmla="*/ 8 h 21600"/>
                <a:gd name="T14" fmla="*/ 0 w 21600"/>
                <a:gd name="T15" fmla="*/ 5 h 21600"/>
                <a:gd name="T16" fmla="*/ 0 w 21600"/>
                <a:gd name="T17" fmla="*/ 3 h 21600"/>
                <a:gd name="T18" fmla="*/ 0 w 21600"/>
                <a:gd name="T19" fmla="*/ 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FFCC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0" name="Text Box 3"/>
          <p:cNvSpPr txBox="1">
            <a:spLocks noChangeArrowheads="1"/>
          </p:cNvSpPr>
          <p:nvPr/>
        </p:nvSpPr>
        <p:spPr bwMode="auto">
          <a:xfrm>
            <a:off x="428627" y="2611968"/>
            <a:ext cx="4748213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第四步：</a:t>
            </a:r>
            <a:endParaRPr lang="en-US" altLang="zh-CN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    把石头的重量加起来就是大象的重量。</a:t>
            </a:r>
          </a:p>
        </p:txBody>
      </p:sp>
      <p:pic>
        <p:nvPicPr>
          <p:cNvPr id="48" name="图片 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5576" y="3255433"/>
            <a:ext cx="1700213" cy="173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992939" y="3515785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＝</a:t>
            </a:r>
          </a:p>
        </p:txBody>
      </p:sp>
      <p:grpSp>
        <p:nvGrpSpPr>
          <p:cNvPr id="10" name="组合 2"/>
          <p:cNvGrpSpPr/>
          <p:nvPr/>
        </p:nvGrpSpPr>
        <p:grpSpPr bwMode="auto">
          <a:xfrm>
            <a:off x="7700965" y="3363384"/>
            <a:ext cx="1265237" cy="1329267"/>
            <a:chOff x="6532234" y="1433836"/>
            <a:chExt cx="1266296" cy="996996"/>
          </a:xfrm>
        </p:grpSpPr>
        <p:pic>
          <p:nvPicPr>
            <p:cNvPr id="25609" name="图片 1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1" y="2139702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0" name="图片 8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7359" y="2138278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1" name="图片 9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29840" y="213685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图片 10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69800" y="1981493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图片 11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18600" y="199167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4" name="图片 12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38453" y="2087192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5" name="图片 13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54736" y="191551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6" name="图片 14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38453" y="1781437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7" name="图片 15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9421" y="184363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8" name="图片 16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99598" y="184363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9" name="图片 17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32234" y="213685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0" name="图片 18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71061" y="200706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1" name="图片 19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99970" y="183345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2" name="图片 20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3997" y="1694480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3" name="图片 21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25042" y="1738518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4" name="图片 22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23977" y="1738518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5" name="图片 23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7137" y="2084457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6" name="图片 24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00894" y="202329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7" name="图片 25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38691" y="193849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8" name="图片 26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23412" y="187537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9" name="图片 27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33758" y="2041492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0" name="图片 51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39651" y="192325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1" name="图片 52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03886" y="1646361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2" name="图片 53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92295" y="195754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3" name="图片 54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79784" y="1582795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4" name="图片 55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91496" y="1556857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5" name="图片 56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56494" y="1606021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6" name="图片 58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11988" y="1463739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7" name="图片 60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39062" y="221091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8" name="图片 61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99598" y="1469474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9" name="图片 64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4201" y="1433836"/>
              <a:ext cx="275118" cy="219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4" y="1316569"/>
            <a:ext cx="8147051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宋体" panose="02010600030101010101" pitchFamily="2" charset="-122"/>
              </a:rPr>
              <a:t>    </a:t>
            </a:r>
            <a:r>
              <a:rPr lang="zh-CN" altLang="en-US" sz="3200" b="1">
                <a:latin typeface="宋体" panose="02010600030101010101" pitchFamily="2" charset="-122"/>
              </a:rPr>
              <a:t>思考：</a:t>
            </a:r>
            <a:r>
              <a:rPr lang="zh-CN" altLang="zh-CN" sz="3200" b="1">
                <a:latin typeface="宋体" panose="02010600030101010101" pitchFamily="2" charset="-122"/>
              </a:rPr>
              <a:t>往船上装石头时，为什么装到船下沉到</a:t>
            </a:r>
            <a:r>
              <a:rPr lang="zh-CN" altLang="en-US" sz="3200" b="1">
                <a:latin typeface="宋体" panose="02010600030101010101" pitchFamily="2" charset="-122"/>
              </a:rPr>
              <a:t>画</a:t>
            </a:r>
            <a:r>
              <a:rPr lang="zh-CN" altLang="zh-CN" sz="3200" b="1">
                <a:latin typeface="宋体" panose="02010600030101010101" pitchFamily="2" charset="-122"/>
              </a:rPr>
              <a:t>线的地方为止？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1188" y="3236386"/>
            <a:ext cx="82296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因为船下沉的深浅和大象上船时一样，说明这时石头的重量和大象的重量相同。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ChangeArrowheads="1"/>
          </p:cNvSpPr>
          <p:nvPr/>
        </p:nvSpPr>
        <p:spPr bwMode="auto">
          <a:xfrm>
            <a:off x="355601" y="1225553"/>
            <a:ext cx="80645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把大象（     ）一艘大船上，看船身下沉多少，就（     ）水面，在船舷上（         ）。再把大象（       ），往船上（       ），装到船下沉到画线的地方为止。然后（      ）船上的石头。石头有多重，大象就有多重。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916238" y="1204386"/>
            <a:ext cx="12414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赶到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708152" y="1962153"/>
            <a:ext cx="1257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沿着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867401" y="1902886"/>
            <a:ext cx="1890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画一条线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614989" y="2601386"/>
            <a:ext cx="1765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赶上岸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052639" y="2637369"/>
            <a:ext cx="1728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装石头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5614990" y="3335868"/>
            <a:ext cx="1512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称一称</a:t>
            </a:r>
          </a:p>
        </p:txBody>
      </p:sp>
      <p:sp>
        <p:nvSpPr>
          <p:cNvPr id="27657" name="矩形 2"/>
          <p:cNvSpPr>
            <a:spLocks noChangeArrowheads="1"/>
          </p:cNvSpPr>
          <p:nvPr/>
        </p:nvSpPr>
        <p:spPr bwMode="auto">
          <a:xfrm>
            <a:off x="341316" y="323852"/>
            <a:ext cx="1832553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填一填：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/>
      <p:bldP spid="57357" grpId="0"/>
      <p:bldP spid="57358" grpId="0"/>
      <p:bldP spid="57359" grpId="0"/>
      <p:bldP spid="57360" grpId="0"/>
      <p:bldP spid="573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57325" y="1907118"/>
            <a:ext cx="431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31926" y="3769785"/>
            <a:ext cx="431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57326" y="2832101"/>
            <a:ext cx="4333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57325" y="4709586"/>
            <a:ext cx="431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78" name="矩形 8"/>
          <p:cNvSpPr>
            <a:spLocks noChangeArrowheads="1"/>
          </p:cNvSpPr>
          <p:nvPr/>
        </p:nvSpPr>
        <p:spPr bwMode="auto">
          <a:xfrm>
            <a:off x="323851" y="579967"/>
            <a:ext cx="48173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/>
              <a:t>说说曹冲称象的过程。</a:t>
            </a:r>
          </a:p>
        </p:txBody>
      </p:sp>
      <p:sp>
        <p:nvSpPr>
          <p:cNvPr id="28679" name="矩形 20"/>
          <p:cNvSpPr>
            <a:spLocks noChangeArrowheads="1"/>
          </p:cNvSpPr>
          <p:nvPr/>
        </p:nvSpPr>
        <p:spPr bwMode="auto">
          <a:xfrm>
            <a:off x="900116" y="1758952"/>
            <a:ext cx="755046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/>
              <a:t>（    ）赶象上船</a:t>
            </a:r>
            <a:endParaRPr lang="en-US" altLang="zh-CN" sz="3600" b="1"/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/>
              <a:t>（    ）把大象赶上岸，往船上装石头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/>
              <a:t>（    ）在船舷上做记号</a:t>
            </a:r>
            <a:endParaRPr lang="en-US" altLang="zh-CN" sz="3600" b="1"/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/>
              <a:t>（    ）称石头的重量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08001" y="2277535"/>
            <a:ext cx="8147051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    曹操</a:t>
            </a:r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微笑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着</a:t>
            </a:r>
            <a:r>
              <a: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点一点头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。他叫人照曹冲说的办法去做，果然称出了大象的重量。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4165" y="596902"/>
            <a:ext cx="8137525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  <a:sym typeface="+mn-ea"/>
              </a:rPr>
              <a:t>    齐读第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5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自然段，思考：“微笑”“点一点头”说明了什么？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28640" y="4051302"/>
            <a:ext cx="8159749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曹操觉得曹冲的办法非常好，所以“微笑”“点一点头”，表示对曹冲的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赞许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6990" y="846667"/>
            <a:ext cx="671512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你觉得曹冲是一个怎样的孩子？</a:t>
            </a:r>
            <a:endParaRPr lang="zh-CN" altLang="zh-CN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8314" y="2277535"/>
            <a:ext cx="83883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我觉得曹冲是一个</a:t>
            </a:r>
            <a:endParaRPr lang="en-US" altLang="zh-CN" sz="3200" b="1" u="sng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u="sng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的人。</a:t>
            </a:r>
            <a:endParaRPr lang="en-US" altLang="zh-CN" sz="32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我长大了，要做一个</a:t>
            </a:r>
            <a:r>
              <a:rPr lang="zh-CN" altLang="en-US" sz="3200" b="1" u="sng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的人。</a:t>
            </a:r>
            <a:endParaRPr lang="zh-CN" altLang="en-US" sz="3200" b="1" u="sng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814889" y="2175934"/>
            <a:ext cx="3892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聪明、爱动脑筋，遇</a:t>
            </a:r>
            <a:endParaRPr lang="en-US" altLang="zh-CN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662490" y="2937933"/>
            <a:ext cx="378777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76263" y="3202519"/>
            <a:ext cx="34804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到问题善于动脑筋</a:t>
            </a:r>
            <a:endParaRPr lang="en-US" altLang="zh-CN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954214" y="2017185"/>
            <a:ext cx="1477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官员们</a:t>
            </a:r>
          </a:p>
        </p:txBody>
      </p:sp>
      <p:sp>
        <p:nvSpPr>
          <p:cNvPr id="36" name="AutoShape 2"/>
          <p:cNvSpPr/>
          <p:nvPr/>
        </p:nvSpPr>
        <p:spPr bwMode="auto">
          <a:xfrm>
            <a:off x="1797052" y="2084917"/>
            <a:ext cx="169863" cy="3274483"/>
          </a:xfrm>
          <a:prstGeom prst="leftBrace">
            <a:avLst>
              <a:gd name="adj1" fmla="val 143173"/>
              <a:gd name="adj2" fmla="val 50000"/>
            </a:avLst>
          </a:pr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5888" y="165100"/>
            <a:ext cx="2933700" cy="1388533"/>
            <a:chOff x="116634" y="123478"/>
            <a:chExt cx="2933385" cy="1041400"/>
          </a:xfrm>
        </p:grpSpPr>
        <p:grpSp>
          <p:nvGrpSpPr>
            <p:cNvPr id="3" name="组合 1"/>
            <p:cNvGrpSpPr/>
            <p:nvPr/>
          </p:nvGrpSpPr>
          <p:grpSpPr bwMode="auto">
            <a:xfrm>
              <a:off x="889402" y="507885"/>
              <a:ext cx="2160617" cy="523529"/>
              <a:chOff x="755576" y="543982"/>
              <a:chExt cx="2160240" cy="524286"/>
            </a:xfrm>
          </p:grpSpPr>
          <p:pic>
            <p:nvPicPr>
              <p:cNvPr id="31769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770" name="TextBox 3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结构梳理</a:t>
                </a:r>
              </a:p>
            </p:txBody>
          </p:sp>
        </p:grpSp>
        <p:pic>
          <p:nvPicPr>
            <p:cNvPr id="31768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634" y="123478"/>
              <a:ext cx="936711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268663" y="2008719"/>
            <a:ext cx="1582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造大秤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497389" y="2419351"/>
            <a:ext cx="935036" cy="0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399089" y="1989669"/>
            <a:ext cx="2333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树做秤杆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981201" y="4275669"/>
            <a:ext cx="1477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曹冲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2905125" y="3443819"/>
            <a:ext cx="1946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赶象上船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4497389" y="3801533"/>
            <a:ext cx="935036" cy="0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9" name="AutoShape 2"/>
          <p:cNvSpPr/>
          <p:nvPr/>
        </p:nvSpPr>
        <p:spPr bwMode="auto">
          <a:xfrm>
            <a:off x="2817814" y="3630084"/>
            <a:ext cx="150812" cy="1837267"/>
          </a:xfrm>
          <a:prstGeom prst="leftBrace">
            <a:avLst>
              <a:gd name="adj1" fmla="val 143567"/>
              <a:gd name="adj2" fmla="val 50000"/>
            </a:avLst>
          </a:pr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5399089" y="3371852"/>
            <a:ext cx="2333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画线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905126" y="4275669"/>
            <a:ext cx="1998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赶象下船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4473576" y="4675717"/>
            <a:ext cx="935038" cy="0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376866" y="4246035"/>
            <a:ext cx="2332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换石头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57551" y="4995335"/>
            <a:ext cx="1998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称石头</a:t>
            </a:r>
          </a:p>
        </p:txBody>
      </p:sp>
      <p:cxnSp>
        <p:nvCxnSpPr>
          <p:cNvPr id="55" name="直接连接符 54"/>
          <p:cNvCxnSpPr/>
          <p:nvPr/>
        </p:nvCxnSpPr>
        <p:spPr>
          <a:xfrm>
            <a:off x="4495800" y="5416551"/>
            <a:ext cx="935038" cy="0"/>
          </a:xfrm>
          <a:prstGeom prst="line">
            <a:avLst/>
          </a:prstGeom>
          <a:ln w="254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5397501" y="4988985"/>
            <a:ext cx="2333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知象重</a:t>
            </a:r>
          </a:p>
        </p:txBody>
      </p:sp>
      <p:sp>
        <p:nvSpPr>
          <p:cNvPr id="59" name="AutoShape 2"/>
          <p:cNvSpPr/>
          <p:nvPr/>
        </p:nvSpPr>
        <p:spPr bwMode="auto">
          <a:xfrm flipH="1">
            <a:off x="7053263" y="2084917"/>
            <a:ext cx="158750" cy="3310467"/>
          </a:xfrm>
          <a:prstGeom prst="leftBrace">
            <a:avLst>
              <a:gd name="adj1" fmla="val 141919"/>
              <a:gd name="adj2" fmla="val 50000"/>
            </a:avLst>
          </a:pr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4" name="Text Box 15"/>
          <p:cNvSpPr txBox="1">
            <a:spLocks noChangeArrowheads="1"/>
          </p:cNvSpPr>
          <p:nvPr/>
        </p:nvSpPr>
        <p:spPr bwMode="auto">
          <a:xfrm>
            <a:off x="190502" y="3901019"/>
            <a:ext cx="1660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曹冲称象</a:t>
            </a:r>
          </a:p>
        </p:txBody>
      </p:sp>
      <p:pic>
        <p:nvPicPr>
          <p:cNvPr id="31765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6703" y="2897718"/>
            <a:ext cx="1446213" cy="102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7240590" y="3045884"/>
            <a:ext cx="16605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善观察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勤动脑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 animBg="1"/>
      <p:bldP spid="23" grpId="0"/>
      <p:bldP spid="28" grpId="0"/>
      <p:bldP spid="46" grpId="0"/>
      <p:bldP spid="47" grpId="0"/>
      <p:bldP spid="49" grpId="0" animBg="1"/>
      <p:bldP spid="50" grpId="0"/>
      <p:bldP spid="51" grpId="0"/>
      <p:bldP spid="53" grpId="0"/>
      <p:bldP spid="54" grpId="0"/>
      <p:bldP spid="56" grpId="0"/>
      <p:bldP spid="59" grpId="0" animBg="1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143126" y="25548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员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716089" y="14393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yuán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55977" y="2316029"/>
            <a:ext cx="2206121" cy="1912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6"/>
          <p:cNvGrpSpPr/>
          <p:nvPr/>
        </p:nvGrpSpPr>
        <p:grpSpPr bwMode="auto">
          <a:xfrm>
            <a:off x="115888" y="165100"/>
            <a:ext cx="2933700" cy="1388533"/>
            <a:chOff x="116634" y="123478"/>
            <a:chExt cx="2933385" cy="1041400"/>
          </a:xfrm>
        </p:grpSpPr>
        <p:grpSp>
          <p:nvGrpSpPr>
            <p:cNvPr id="4" name="组合 1"/>
            <p:cNvGrpSpPr/>
            <p:nvPr/>
          </p:nvGrpSpPr>
          <p:grpSpPr bwMode="auto">
            <a:xfrm>
              <a:off x="889402" y="507885"/>
              <a:ext cx="2160617" cy="523529"/>
              <a:chOff x="755576" y="543982"/>
              <a:chExt cx="2160240" cy="524286"/>
            </a:xfrm>
          </p:grpSpPr>
          <p:pic>
            <p:nvPicPr>
              <p:cNvPr id="32775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776" name="TextBox 3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拓展延伸</a:t>
                </a:r>
              </a:p>
            </p:txBody>
          </p:sp>
        </p:grpSp>
        <p:pic>
          <p:nvPicPr>
            <p:cNvPr id="32774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634" y="123478"/>
              <a:ext cx="936711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531814" y="1712385"/>
            <a:ext cx="82804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32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    大象是目前陆地上最大的哺乳动物。</a:t>
            </a:r>
            <a:r>
              <a:rPr lang="zh-CN" altLang="zh-CN" sz="32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现存的大象仅两种，非洲象和亚洲象。非洲象体型较大，最大的雄象约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7</a:t>
            </a:r>
            <a:r>
              <a:rPr lang="zh-CN" altLang="zh-CN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吨</a:t>
            </a:r>
            <a:r>
              <a:rPr lang="zh-CN" altLang="zh-CN" sz="32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重，雌雄象都长有发达的象牙；亚洲象略小，最大的体重约</a:t>
            </a:r>
            <a:r>
              <a:rPr lang="zh-CN" altLang="zh-CN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5吨</a:t>
            </a:r>
            <a:r>
              <a:rPr lang="zh-CN" altLang="zh-CN" sz="32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，仅雄象才长有发达的象牙。</a:t>
            </a:r>
          </a:p>
        </p:txBody>
      </p:sp>
      <p:sp>
        <p:nvSpPr>
          <p:cNvPr id="32772" name="矩形 2"/>
          <p:cNvSpPr>
            <a:spLocks noChangeArrowheads="1"/>
          </p:cNvSpPr>
          <p:nvPr/>
        </p:nvSpPr>
        <p:spPr bwMode="auto">
          <a:xfrm>
            <a:off x="3652839" y="838202"/>
            <a:ext cx="2037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关于大象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971551" y="836086"/>
            <a:ext cx="2160588" cy="698500"/>
            <a:chOff x="755576" y="543982"/>
            <a:chExt cx="2160240" cy="524286"/>
          </a:xfrm>
        </p:grpSpPr>
        <p:pic>
          <p:nvPicPr>
            <p:cNvPr id="33797" name="Picture 5" descr="C:\Users\Administrator\Desktop\1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55576" y="555526"/>
              <a:ext cx="2160240" cy="512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Box 3"/>
            <p:cNvSpPr txBox="1">
              <a:spLocks noChangeArrowheads="1"/>
            </p:cNvSpPr>
            <p:nvPr/>
          </p:nvSpPr>
          <p:spPr bwMode="auto">
            <a:xfrm>
              <a:off x="884352" y="543982"/>
              <a:ext cx="1800200" cy="392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课后作业</a:t>
              </a:r>
            </a:p>
          </p:txBody>
        </p:sp>
      </p:grpSp>
      <p:sp>
        <p:nvSpPr>
          <p:cNvPr id="33795" name="Text Box 8"/>
          <p:cNvSpPr txBox="1">
            <a:spLocks noChangeArrowheads="1"/>
          </p:cNvSpPr>
          <p:nvPr/>
        </p:nvSpPr>
        <p:spPr bwMode="auto">
          <a:xfrm>
            <a:off x="958851" y="1604436"/>
            <a:ext cx="743585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曹冲才七岁，就这么聪明，你还有其他更好的称象办法吗？找同学说一说，看看谁的办法好！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  2.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搜集有关大象的资料，同学之间讲一讲。</a:t>
            </a:r>
          </a:p>
        </p:txBody>
      </p:sp>
      <p:pic>
        <p:nvPicPr>
          <p:cNvPr id="33796" name="图片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" y="325967"/>
            <a:ext cx="936626" cy="138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230314" y="26500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根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803275" y="1534585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ɡēn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384550" y="26500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柱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251201" y="1534585"/>
            <a:ext cx="1778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zhù</a:t>
            </a:r>
            <a:endParaRPr lang="zh-CN" altLang="en-US" sz="5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4664" y="1797051"/>
            <a:ext cx="2112962" cy="293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椭圆 7"/>
          <p:cNvSpPr/>
          <p:nvPr/>
        </p:nvSpPr>
        <p:spPr>
          <a:xfrm>
            <a:off x="6826250" y="2607736"/>
            <a:ext cx="431801" cy="10456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182689" y="25273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议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73164" y="1411819"/>
            <a:ext cx="15271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yì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911476" y="25273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论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641600" y="1411819"/>
            <a:ext cx="20018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lùn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6476" y="1604433"/>
            <a:ext cx="3030539" cy="328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258890" y="27940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重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31851" y="1678519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zhònɡ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7" y="1754717"/>
            <a:ext cx="3914775" cy="313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38227" y="26246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杆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11187" y="1509184"/>
            <a:ext cx="2366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FF0000"/>
                </a:solidFill>
                <a:latin typeface="宋体" panose="02010600030101010101" pitchFamily="2" charset="-122"/>
              </a:rPr>
              <a:t>ɡǎn</a:t>
            </a:r>
            <a:endParaRPr lang="zh-CN" altLang="en-US" sz="5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467101" y="2626785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秤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040064" y="1511301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chènɡ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30852" y="2372784"/>
            <a:ext cx="3006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19139" y="26564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砍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15901" y="1538819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kǎn</a:t>
            </a:r>
            <a:endParaRPr lang="zh-CN" altLang="en-US" sz="5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7" y="1538817"/>
            <a:ext cx="1700213" cy="386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783139" y="27199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线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356100" y="1604433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xiàn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3027" y="1892300"/>
            <a:ext cx="22320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58801" y="27072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止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31763" y="15917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zhǐ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298950" y="2709333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量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71913" y="1593852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liànɡ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50178" name="Picture 2" descr="https://timgsa.baidu.com/timg?image&amp;quality=80&amp;size=b9999_10000&amp;sec=1486809848963&amp;di=5269a701e34728f87bf948efeb9f4f7f&amp;imgtype=0&amp;src=http%3A%2F%2Fbpic.588ku.com%2Felement_origin_min_pic%2F16%2F07%2F19%2F13578dbab08bd0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8363" y="2277534"/>
            <a:ext cx="1733550" cy="231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 descr="https://timgsa.baidu.com/timg?image&amp;quality=80&amp;size=b9999_10000&amp;sec=1486809943076&amp;di=89e474cde1965714575a02c74cd9ddb0&amp;imgtype=0&amp;src=http%3A%2F%2Fimgsrc.baidu.com%2Fforum%2Fw%3D580%2Fsign%3Dfc5fbaba40a98226b8c12b2fba80b97a%2F0d15532c11dfa9ec9d886ed861d0f703938fc1a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4751" y="2182284"/>
            <a:ext cx="2292350" cy="250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1391</Words>
  <Application>Microsoft Office PowerPoint</Application>
  <PresentationFormat>全屏显示(4:3)</PresentationFormat>
  <Paragraphs>149</Paragraphs>
  <Slides>31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2021-08-19T02:24:47Z</dcterms:created>
  <dcterms:modified xsi:type="dcterms:W3CDTF">2021-08-19T02:25:19Z</dcterms:modified>
</cp:coreProperties>
</file>