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B1E1-91A0-46B4-ADD3-C2175760F34D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1041C-D9B1-4559-A3FB-45CDF4074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907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9076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59077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009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0100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60101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55F5-671C-47DD-8901-77F1E87C228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48B7-0214-43F8-900C-6C851CEABA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6%20&#19968;&#23553;&#20449;&#65288;&#26391;&#35835;&#65289;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&#19968;&#23553;&#20449;.wmv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副标题 2"/>
          <p:cNvSpPr txBox="1">
            <a:spLocks noChangeArrowheads="1"/>
          </p:cNvSpPr>
          <p:nvPr/>
        </p:nvSpPr>
        <p:spPr bwMode="auto">
          <a:xfrm>
            <a:off x="2771777" y="3812117"/>
            <a:ext cx="33242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110595" name="标题 1"/>
          <p:cNvSpPr txBox="1">
            <a:spLocks noChangeArrowheads="1"/>
          </p:cNvSpPr>
          <p:nvPr/>
        </p:nvSpPr>
        <p:spPr bwMode="auto">
          <a:xfrm>
            <a:off x="2771777" y="2362202"/>
            <a:ext cx="3324226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 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一封信</a:t>
            </a:r>
            <a:endParaRPr lang="zh-CN" altLang="en-US" sz="4000" b="1" baseline="300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987675" y="3524251"/>
            <a:ext cx="3324226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331914" y="25654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结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904875" y="14499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jié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8" y="740835"/>
            <a:ext cx="42846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12751" y="23368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束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-14287" y="12213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shù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50179" name="Picture 3" descr="C:\Users\Administrator\Desktop\20150914235829_HxVLY.thumb.700_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8339" y="1399119"/>
            <a:ext cx="2112962" cy="301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291014" y="2309284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鲜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63976" y="1193801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xiān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5866102" y="1399118"/>
            <a:ext cx="2829145" cy="3372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shu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413" y="97367"/>
            <a:ext cx="6524626" cy="669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59" name="图片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4602" y="4178300"/>
            <a:ext cx="2613026" cy="228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36"/>
          <p:cNvGrpSpPr/>
          <p:nvPr/>
        </p:nvGrpSpPr>
        <p:grpSpPr bwMode="auto">
          <a:xfrm>
            <a:off x="1524000" y="690034"/>
            <a:ext cx="898524" cy="1094317"/>
            <a:chOff x="465655" y="473788"/>
            <a:chExt cx="898525" cy="820737"/>
          </a:xfrm>
        </p:grpSpPr>
        <p:pic>
          <p:nvPicPr>
            <p:cNvPr id="121911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5655" y="473788"/>
              <a:ext cx="898525" cy="82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12" name="Text Box 8"/>
            <p:cNvSpPr txBox="1">
              <a:spLocks noChangeArrowheads="1"/>
            </p:cNvSpPr>
            <p:nvPr/>
          </p:nvSpPr>
          <p:spPr bwMode="auto">
            <a:xfrm>
              <a:off x="571252" y="530828"/>
              <a:ext cx="699231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封</a:t>
              </a:r>
            </a:p>
          </p:txBody>
        </p:sp>
      </p:grpSp>
      <p:grpSp>
        <p:nvGrpSpPr>
          <p:cNvPr id="4" name="组合 39"/>
          <p:cNvGrpSpPr/>
          <p:nvPr/>
        </p:nvGrpSpPr>
        <p:grpSpPr bwMode="auto">
          <a:xfrm>
            <a:off x="5441952" y="1403351"/>
            <a:ext cx="895350" cy="1030816"/>
            <a:chOff x="5441950" y="1074738"/>
            <a:chExt cx="895350" cy="773112"/>
          </a:xfrm>
        </p:grpSpPr>
        <p:pic>
          <p:nvPicPr>
            <p:cNvPr id="121909" name="Picture 19" descr="taozi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rot="214763">
              <a:off x="5441950" y="1074738"/>
              <a:ext cx="8953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10" name="Text Box 20"/>
            <p:cNvSpPr txBox="1">
              <a:spLocks noChangeArrowheads="1"/>
            </p:cNvSpPr>
            <p:nvPr/>
          </p:nvSpPr>
          <p:spPr bwMode="auto">
            <a:xfrm rot="214763">
              <a:off x="5591005" y="1180773"/>
              <a:ext cx="699230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团</a:t>
              </a:r>
            </a:p>
          </p:txBody>
        </p:sp>
      </p:grpSp>
      <p:grpSp>
        <p:nvGrpSpPr>
          <p:cNvPr id="5" name="组合 43"/>
          <p:cNvGrpSpPr/>
          <p:nvPr/>
        </p:nvGrpSpPr>
        <p:grpSpPr bwMode="auto">
          <a:xfrm>
            <a:off x="4699005" y="493186"/>
            <a:ext cx="815976" cy="994833"/>
            <a:chOff x="4699000" y="442913"/>
            <a:chExt cx="815975" cy="746125"/>
          </a:xfrm>
        </p:grpSpPr>
        <p:pic>
          <p:nvPicPr>
            <p:cNvPr id="121907" name="Picture 22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699000" y="442913"/>
              <a:ext cx="815975" cy="74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08" name="Text Box 23"/>
            <p:cNvSpPr txBox="1">
              <a:spLocks noChangeArrowheads="1"/>
            </p:cNvSpPr>
            <p:nvPr/>
          </p:nvSpPr>
          <p:spPr bwMode="auto">
            <a:xfrm>
              <a:off x="4763606" y="446069"/>
              <a:ext cx="699229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朝</a:t>
              </a:r>
            </a:p>
          </p:txBody>
        </p:sp>
      </p:grpSp>
      <p:grpSp>
        <p:nvGrpSpPr>
          <p:cNvPr id="6" name="组合 47"/>
          <p:cNvGrpSpPr/>
          <p:nvPr/>
        </p:nvGrpSpPr>
        <p:grpSpPr bwMode="auto">
          <a:xfrm>
            <a:off x="1431925" y="2631019"/>
            <a:ext cx="898524" cy="1094316"/>
            <a:chOff x="1431202" y="1995686"/>
            <a:chExt cx="898525" cy="820738"/>
          </a:xfrm>
        </p:grpSpPr>
        <p:pic>
          <p:nvPicPr>
            <p:cNvPr id="121905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431202" y="1995686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06" name="Text Box 8"/>
            <p:cNvSpPr txBox="1">
              <a:spLocks noChangeArrowheads="1"/>
            </p:cNvSpPr>
            <p:nvPr/>
          </p:nvSpPr>
          <p:spPr bwMode="auto">
            <a:xfrm>
              <a:off x="1529355" y="2093791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灯</a:t>
              </a:r>
            </a:p>
          </p:txBody>
        </p:sp>
      </p:grpSp>
      <p:grpSp>
        <p:nvGrpSpPr>
          <p:cNvPr id="7" name="组合 50"/>
          <p:cNvGrpSpPr/>
          <p:nvPr/>
        </p:nvGrpSpPr>
        <p:grpSpPr bwMode="auto">
          <a:xfrm>
            <a:off x="3238500" y="2017186"/>
            <a:ext cx="898524" cy="1094316"/>
            <a:chOff x="2855637" y="1762897"/>
            <a:chExt cx="898525" cy="820738"/>
          </a:xfrm>
        </p:grpSpPr>
        <p:pic>
          <p:nvPicPr>
            <p:cNvPr id="121903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855637" y="1762897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04" name="Text Box 8"/>
            <p:cNvSpPr txBox="1">
              <a:spLocks noChangeArrowheads="1"/>
            </p:cNvSpPr>
            <p:nvPr/>
          </p:nvSpPr>
          <p:spPr bwMode="auto">
            <a:xfrm>
              <a:off x="2961234" y="1819937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修</a:t>
              </a:r>
            </a:p>
          </p:txBody>
        </p:sp>
      </p:grpSp>
      <p:grpSp>
        <p:nvGrpSpPr>
          <p:cNvPr id="8" name="组合 53"/>
          <p:cNvGrpSpPr/>
          <p:nvPr/>
        </p:nvGrpSpPr>
        <p:grpSpPr bwMode="auto">
          <a:xfrm>
            <a:off x="2682878" y="859367"/>
            <a:ext cx="815976" cy="999067"/>
            <a:chOff x="2682875" y="666750"/>
            <a:chExt cx="815975" cy="749300"/>
          </a:xfrm>
        </p:grpSpPr>
        <p:pic>
          <p:nvPicPr>
            <p:cNvPr id="121901" name="Picture 4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682875" y="669918"/>
              <a:ext cx="815975" cy="746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02" name="Text Box 5"/>
            <p:cNvSpPr txBox="1">
              <a:spLocks noChangeArrowheads="1"/>
            </p:cNvSpPr>
            <p:nvPr/>
          </p:nvSpPr>
          <p:spPr bwMode="auto">
            <a:xfrm>
              <a:off x="2746233" y="666750"/>
              <a:ext cx="699229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削</a:t>
              </a:r>
            </a:p>
          </p:txBody>
        </p:sp>
      </p:grpSp>
      <p:grpSp>
        <p:nvGrpSpPr>
          <p:cNvPr id="9" name="组合 56"/>
          <p:cNvGrpSpPr/>
          <p:nvPr/>
        </p:nvGrpSpPr>
        <p:grpSpPr bwMode="auto">
          <a:xfrm>
            <a:off x="3654429" y="590553"/>
            <a:ext cx="815976" cy="994833"/>
            <a:chOff x="3735388" y="523875"/>
            <a:chExt cx="815975" cy="746125"/>
          </a:xfrm>
        </p:grpSpPr>
        <p:pic>
          <p:nvPicPr>
            <p:cNvPr id="121899" name="Picture 22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735388" y="523875"/>
              <a:ext cx="815975" cy="74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900" name="Text Box 23"/>
            <p:cNvSpPr txBox="1">
              <a:spLocks noChangeArrowheads="1"/>
            </p:cNvSpPr>
            <p:nvPr/>
          </p:nvSpPr>
          <p:spPr bwMode="auto">
            <a:xfrm>
              <a:off x="3799994" y="527031"/>
              <a:ext cx="699229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锅</a:t>
              </a:r>
            </a:p>
          </p:txBody>
        </p:sp>
      </p:grpSp>
      <p:grpSp>
        <p:nvGrpSpPr>
          <p:cNvPr id="10" name="组合 60"/>
          <p:cNvGrpSpPr/>
          <p:nvPr/>
        </p:nvGrpSpPr>
        <p:grpSpPr bwMode="auto">
          <a:xfrm>
            <a:off x="6389691" y="1367369"/>
            <a:ext cx="895350" cy="1030817"/>
            <a:chOff x="6389688" y="1047750"/>
            <a:chExt cx="895350" cy="773113"/>
          </a:xfrm>
        </p:grpSpPr>
        <p:pic>
          <p:nvPicPr>
            <p:cNvPr id="121897" name="Picture 19" descr="taozi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rot="214763">
              <a:off x="6389688" y="1047750"/>
              <a:ext cx="895350" cy="773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98" name="Text Box 20"/>
            <p:cNvSpPr txBox="1">
              <a:spLocks noChangeArrowheads="1"/>
            </p:cNvSpPr>
            <p:nvPr/>
          </p:nvSpPr>
          <p:spPr bwMode="auto">
            <a:xfrm rot="214763">
              <a:off x="6538743" y="1153785"/>
              <a:ext cx="699230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重</a:t>
              </a:r>
            </a:p>
          </p:txBody>
        </p:sp>
      </p:grpSp>
      <p:grpSp>
        <p:nvGrpSpPr>
          <p:cNvPr id="11" name="组合 64"/>
          <p:cNvGrpSpPr/>
          <p:nvPr/>
        </p:nvGrpSpPr>
        <p:grpSpPr bwMode="auto">
          <a:xfrm>
            <a:off x="2185993" y="1714500"/>
            <a:ext cx="815976" cy="999067"/>
            <a:chOff x="2186491" y="1307454"/>
            <a:chExt cx="815975" cy="749300"/>
          </a:xfrm>
        </p:grpSpPr>
        <p:pic>
          <p:nvPicPr>
            <p:cNvPr id="121895" name="Picture 4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186491" y="1310622"/>
              <a:ext cx="815975" cy="746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96" name="Text Box 5"/>
            <p:cNvSpPr txBox="1">
              <a:spLocks noChangeArrowheads="1"/>
            </p:cNvSpPr>
            <p:nvPr/>
          </p:nvSpPr>
          <p:spPr bwMode="auto">
            <a:xfrm>
              <a:off x="2249849" y="1307454"/>
              <a:ext cx="699229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胡</a:t>
              </a:r>
            </a:p>
          </p:txBody>
        </p:sp>
      </p:grpSp>
      <p:grpSp>
        <p:nvGrpSpPr>
          <p:cNvPr id="12" name="组合 67"/>
          <p:cNvGrpSpPr/>
          <p:nvPr/>
        </p:nvGrpSpPr>
        <p:grpSpPr bwMode="auto">
          <a:xfrm>
            <a:off x="2230438" y="3242734"/>
            <a:ext cx="898524" cy="1094317"/>
            <a:chOff x="2229977" y="2454560"/>
            <a:chExt cx="898525" cy="820738"/>
          </a:xfrm>
        </p:grpSpPr>
        <p:pic>
          <p:nvPicPr>
            <p:cNvPr id="121893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29977" y="2454560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94" name="Text Box 8"/>
            <p:cNvSpPr txBox="1">
              <a:spLocks noChangeArrowheads="1"/>
            </p:cNvSpPr>
            <p:nvPr/>
          </p:nvSpPr>
          <p:spPr bwMode="auto">
            <a:xfrm>
              <a:off x="2335574" y="2511600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完</a:t>
              </a:r>
            </a:p>
          </p:txBody>
        </p:sp>
      </p:grpSp>
      <p:grpSp>
        <p:nvGrpSpPr>
          <p:cNvPr id="13" name="组合 70"/>
          <p:cNvGrpSpPr/>
          <p:nvPr/>
        </p:nvGrpSpPr>
        <p:grpSpPr bwMode="auto">
          <a:xfrm>
            <a:off x="5530855" y="391585"/>
            <a:ext cx="815976" cy="994833"/>
            <a:chOff x="5531368" y="316485"/>
            <a:chExt cx="815975" cy="746125"/>
          </a:xfrm>
        </p:grpSpPr>
        <p:pic>
          <p:nvPicPr>
            <p:cNvPr id="121891" name="Picture 22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531368" y="316485"/>
              <a:ext cx="815975" cy="74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92" name="Text Box 23"/>
            <p:cNvSpPr txBox="1">
              <a:spLocks noChangeArrowheads="1"/>
            </p:cNvSpPr>
            <p:nvPr/>
          </p:nvSpPr>
          <p:spPr bwMode="auto">
            <a:xfrm>
              <a:off x="5595974" y="319641"/>
              <a:ext cx="699229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冷</a:t>
              </a:r>
            </a:p>
          </p:txBody>
        </p:sp>
      </p:grpSp>
      <p:pic>
        <p:nvPicPr>
          <p:cNvPr id="121871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4876" y="3697818"/>
            <a:ext cx="2101851" cy="273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72699" y="42320"/>
            <a:ext cx="94903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sym typeface="+mn-ea"/>
              </a:rPr>
              <a:t>小猴子摘桃子</a:t>
            </a:r>
          </a:p>
        </p:txBody>
      </p:sp>
      <p:grpSp>
        <p:nvGrpSpPr>
          <p:cNvPr id="14" name="组合 41"/>
          <p:cNvGrpSpPr/>
          <p:nvPr/>
        </p:nvGrpSpPr>
        <p:grpSpPr bwMode="auto">
          <a:xfrm>
            <a:off x="4554543" y="1640417"/>
            <a:ext cx="815976" cy="999067"/>
            <a:chOff x="3738563" y="1498600"/>
            <a:chExt cx="815975" cy="749300"/>
          </a:xfrm>
        </p:grpSpPr>
        <p:pic>
          <p:nvPicPr>
            <p:cNvPr id="121889" name="Picture 4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738563" y="1501768"/>
              <a:ext cx="815975" cy="746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90" name="Text Box 5"/>
            <p:cNvSpPr txBox="1">
              <a:spLocks noChangeArrowheads="1"/>
            </p:cNvSpPr>
            <p:nvPr/>
          </p:nvSpPr>
          <p:spPr bwMode="auto">
            <a:xfrm>
              <a:off x="3801921" y="1498600"/>
              <a:ext cx="699229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肩</a:t>
              </a:r>
            </a:p>
          </p:txBody>
        </p:sp>
      </p:grpSp>
      <p:grpSp>
        <p:nvGrpSpPr>
          <p:cNvPr id="15" name="组合 45"/>
          <p:cNvGrpSpPr/>
          <p:nvPr/>
        </p:nvGrpSpPr>
        <p:grpSpPr bwMode="auto">
          <a:xfrm>
            <a:off x="6503994" y="359833"/>
            <a:ext cx="815976" cy="999067"/>
            <a:chOff x="3738563" y="1498600"/>
            <a:chExt cx="815975" cy="749300"/>
          </a:xfrm>
        </p:grpSpPr>
        <p:pic>
          <p:nvPicPr>
            <p:cNvPr id="121887" name="Picture 4" descr="taozi0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738563" y="1501768"/>
              <a:ext cx="815975" cy="746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88" name="Text Box 5"/>
            <p:cNvSpPr txBox="1">
              <a:spLocks noChangeArrowheads="1"/>
            </p:cNvSpPr>
            <p:nvPr/>
          </p:nvSpPr>
          <p:spPr bwMode="auto">
            <a:xfrm>
              <a:off x="3801921" y="1498600"/>
              <a:ext cx="699229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刮</a:t>
              </a:r>
            </a:p>
          </p:txBody>
        </p:sp>
      </p:grpSp>
      <p:grpSp>
        <p:nvGrpSpPr>
          <p:cNvPr id="16" name="组合 49"/>
          <p:cNvGrpSpPr/>
          <p:nvPr/>
        </p:nvGrpSpPr>
        <p:grpSpPr bwMode="auto">
          <a:xfrm>
            <a:off x="3352799" y="3168651"/>
            <a:ext cx="898524" cy="1094316"/>
            <a:chOff x="2229977" y="2454560"/>
            <a:chExt cx="898525" cy="820738"/>
          </a:xfrm>
        </p:grpSpPr>
        <p:pic>
          <p:nvPicPr>
            <p:cNvPr id="121885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29977" y="2454560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86" name="Text Box 8"/>
            <p:cNvSpPr txBox="1">
              <a:spLocks noChangeArrowheads="1"/>
            </p:cNvSpPr>
            <p:nvPr/>
          </p:nvSpPr>
          <p:spPr bwMode="auto">
            <a:xfrm>
              <a:off x="2335574" y="2511600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期</a:t>
              </a:r>
            </a:p>
          </p:txBody>
        </p:sp>
      </p:grpSp>
      <p:grpSp>
        <p:nvGrpSpPr>
          <p:cNvPr id="17" name="组合 54"/>
          <p:cNvGrpSpPr/>
          <p:nvPr/>
        </p:nvGrpSpPr>
        <p:grpSpPr bwMode="auto">
          <a:xfrm>
            <a:off x="4310063" y="2631019"/>
            <a:ext cx="898524" cy="1094316"/>
            <a:chOff x="2229977" y="2454560"/>
            <a:chExt cx="898525" cy="820738"/>
          </a:xfrm>
        </p:grpSpPr>
        <p:pic>
          <p:nvPicPr>
            <p:cNvPr id="121883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29977" y="2454560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84" name="Text Box 8"/>
            <p:cNvSpPr txBox="1">
              <a:spLocks noChangeArrowheads="1"/>
            </p:cNvSpPr>
            <p:nvPr/>
          </p:nvSpPr>
          <p:spPr bwMode="auto">
            <a:xfrm>
              <a:off x="2335574" y="2511600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束</a:t>
              </a:r>
            </a:p>
          </p:txBody>
        </p:sp>
      </p:grpSp>
      <p:grpSp>
        <p:nvGrpSpPr>
          <p:cNvPr id="18" name="组合 58"/>
          <p:cNvGrpSpPr/>
          <p:nvPr/>
        </p:nvGrpSpPr>
        <p:grpSpPr bwMode="auto">
          <a:xfrm>
            <a:off x="5219700" y="2332567"/>
            <a:ext cx="898524" cy="1094317"/>
            <a:chOff x="2229977" y="2454560"/>
            <a:chExt cx="898525" cy="820738"/>
          </a:xfrm>
        </p:grpSpPr>
        <p:pic>
          <p:nvPicPr>
            <p:cNvPr id="121881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29977" y="2454560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82" name="Text Box 8"/>
            <p:cNvSpPr txBox="1">
              <a:spLocks noChangeArrowheads="1"/>
            </p:cNvSpPr>
            <p:nvPr/>
          </p:nvSpPr>
          <p:spPr bwMode="auto">
            <a:xfrm>
              <a:off x="2335574" y="2511600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鲜</a:t>
              </a:r>
            </a:p>
          </p:txBody>
        </p:sp>
      </p:grpSp>
      <p:grpSp>
        <p:nvGrpSpPr>
          <p:cNvPr id="19" name="组合 55"/>
          <p:cNvGrpSpPr/>
          <p:nvPr/>
        </p:nvGrpSpPr>
        <p:grpSpPr bwMode="auto">
          <a:xfrm>
            <a:off x="6218237" y="2554819"/>
            <a:ext cx="898524" cy="1094316"/>
            <a:chOff x="2229977" y="2454560"/>
            <a:chExt cx="898525" cy="820738"/>
          </a:xfrm>
        </p:grpSpPr>
        <p:pic>
          <p:nvPicPr>
            <p:cNvPr id="121879" name="Picture 7" descr="taozi0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29977" y="2454560"/>
              <a:ext cx="898525" cy="820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880" name="Text Box 8"/>
            <p:cNvSpPr txBox="1">
              <a:spLocks noChangeArrowheads="1"/>
            </p:cNvSpPr>
            <p:nvPr/>
          </p:nvSpPr>
          <p:spPr bwMode="auto">
            <a:xfrm>
              <a:off x="2335574" y="2511600"/>
              <a:ext cx="699231" cy="53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 b="1">
                  <a:latin typeface="楷体" panose="02010609060101010101" pitchFamily="49" charset="-122"/>
                  <a:ea typeface="楷体" panose="02010609060101010101" pitchFamily="49" charset="-122"/>
                </a:rPr>
                <a:t>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8642E-6 L 0.44236 0.51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2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43594 0.314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64198E-7 L 0.33489 0.194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93827E-7 L 0.42379 0.358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5679E-6 L 0.35903 0.334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34254 0.5487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2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1605E-6 L 0.16806 0.577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7531E-6 L 0.10521 0.5654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2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17284E-7 L 0.00382 0.425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17284E-7 L 0.06302 0.61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3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01945 0.452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45679E-6 L 0.24219 0.3925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1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5923E-6 L -0.0276 0.5429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23533E-6 L 0.28108 0.2665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483E-6 L 0.21579 0.3168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533E-6 L 0.17135 0.346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533E-6 L 0.17135 0.3465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Box 28"/>
          <p:cNvSpPr txBox="1">
            <a:spLocks noChangeArrowheads="1"/>
          </p:cNvSpPr>
          <p:nvPr/>
        </p:nvSpPr>
        <p:spPr bwMode="auto">
          <a:xfrm>
            <a:off x="250826" y="357717"/>
            <a:ext cx="194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1763713" y="645586"/>
            <a:ext cx="5651500" cy="5431367"/>
            <a:chOff x="1835696" y="636313"/>
            <a:chExt cx="5650383" cy="4073401"/>
          </a:xfrm>
        </p:grpSpPr>
        <p:pic>
          <p:nvPicPr>
            <p:cNvPr id="122884" name="Picture 4" descr="C:\Users\Administrator\Desktop\图图图\17508152_165904731000_2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636313"/>
              <a:ext cx="5650383" cy="407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7" name="TextBox 28"/>
            <p:cNvSpPr txBox="1">
              <a:spLocks noChangeArrowheads="1"/>
            </p:cNvSpPr>
            <p:nvPr/>
          </p:nvSpPr>
          <p:spPr bwMode="auto">
            <a:xfrm>
              <a:off x="2556279" y="1636408"/>
              <a:ext cx="4337779" cy="1731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台灯    冷清    肩膀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重新    鲜花    电影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星期天  圆珠笔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Box 28"/>
          <p:cNvSpPr txBox="1">
            <a:spLocks noChangeArrowheads="1"/>
          </p:cNvSpPr>
          <p:nvPr/>
        </p:nvSpPr>
        <p:spPr bwMode="auto">
          <a:xfrm>
            <a:off x="1187451" y="1468967"/>
            <a:ext cx="7105650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听课文朗读，读准字音，说一说，课文讲了一件什么事情？</a:t>
            </a:r>
          </a:p>
        </p:txBody>
      </p:sp>
      <p:pic>
        <p:nvPicPr>
          <p:cNvPr id="123907" name="Picture 8" descr="图片3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8301" y="452969"/>
            <a:ext cx="13223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8" name="Picture 2" descr="C:\Users\Administrator\Desktop\2979-110911103A632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3166536"/>
            <a:ext cx="2903538" cy="343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1"/>
          <p:cNvSpPr txBox="1">
            <a:spLocks noChangeArrowheads="1"/>
          </p:cNvSpPr>
          <p:nvPr/>
        </p:nvSpPr>
        <p:spPr bwMode="auto">
          <a:xfrm>
            <a:off x="827088" y="1411819"/>
            <a:ext cx="74533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    课文讲了小女孩露西想给出国的爸爸写信，觉得第一封信写得不好，在妈妈的帮助下重新写了一封信的故事。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1" y="357719"/>
            <a:ext cx="6480174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    读课文，说一说，露西为什么想给爸爸写信？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4289" y="2180169"/>
            <a:ext cx="6481762" cy="1274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爸爸出国了，要过半年才能回来。今天，露西想给爸爸写一封信。</a:t>
            </a:r>
          </a:p>
        </p:txBody>
      </p:sp>
      <p:pic>
        <p:nvPicPr>
          <p:cNvPr id="125956" name="Picture 2" descr="C:\Users\Administrator\Desktop\2007717223739684_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241802"/>
            <a:ext cx="1712914" cy="197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8037" y="4241801"/>
            <a:ext cx="3084512" cy="584775"/>
          </a:xfrm>
          <a:prstGeom prst="rect">
            <a:avLst/>
          </a:prstGeom>
          <a:solidFill>
            <a:srgbClr val="F7FCB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对爸爸的想念。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701" y="1028700"/>
            <a:ext cx="6840539" cy="18651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  <a:sym typeface="+mn-ea"/>
              </a:rPr>
              <a:t>    妈妈还在厂里，露西早早回到家。她打开空调，又洗了一些土豆，削好后放在锅里。</a:t>
            </a:r>
          </a:p>
        </p:txBody>
      </p:sp>
      <p:grpSp>
        <p:nvGrpSpPr>
          <p:cNvPr id="3" name="组合 3"/>
          <p:cNvGrpSpPr/>
          <p:nvPr/>
        </p:nvGrpSpPr>
        <p:grpSpPr bwMode="auto">
          <a:xfrm>
            <a:off x="900115" y="3793070"/>
            <a:ext cx="7056437" cy="2040350"/>
            <a:chOff x="323527" y="2725978"/>
            <a:chExt cx="7056785" cy="1531275"/>
          </a:xfrm>
        </p:grpSpPr>
        <p:sp>
          <p:nvSpPr>
            <p:cNvPr id="126980" name="TextBox 2"/>
            <p:cNvSpPr txBox="1">
              <a:spLocks noChangeArrowheads="1"/>
            </p:cNvSpPr>
            <p:nvPr/>
          </p:nvSpPr>
          <p:spPr bwMode="auto">
            <a:xfrm>
              <a:off x="1316833" y="3003798"/>
              <a:ext cx="6063479" cy="956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思考：从这可以看出露西是一个怎样的孩子？</a:t>
              </a:r>
            </a:p>
          </p:txBody>
        </p:sp>
        <p:pic>
          <p:nvPicPr>
            <p:cNvPr id="126981" name="Picture 2" descr="C:\Users\Administrator\Desktop\图图图\01454093_看图王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7" y="2725978"/>
              <a:ext cx="1241575" cy="153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Box 1"/>
          <p:cNvSpPr txBox="1">
            <a:spLocks noChangeArrowheads="1"/>
          </p:cNvSpPr>
          <p:nvPr/>
        </p:nvSpPr>
        <p:spPr bwMode="auto">
          <a:xfrm>
            <a:off x="1258888" y="1316569"/>
            <a:ext cx="67691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    露西在妈妈回家之前帮助妈妈做家务，说明露西是一个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懂事、乖巧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的孩子。也为后文把不开心的信改成开心的信埋下伏笔。</a:t>
            </a:r>
          </a:p>
        </p:txBody>
      </p:sp>
      <p:pic>
        <p:nvPicPr>
          <p:cNvPr id="128003" name="Picture 2" descr="C:\Users\Administrator\Desktop\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67464" y="3716867"/>
            <a:ext cx="2776537" cy="278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611188" y="220135"/>
            <a:ext cx="7489826" cy="2055284"/>
            <a:chOff x="971600" y="359418"/>
            <a:chExt cx="7488832" cy="1542310"/>
          </a:xfrm>
        </p:grpSpPr>
        <p:pic>
          <p:nvPicPr>
            <p:cNvPr id="129028" name="Picture 2" descr="C:\Users\Administrator\Desktop\图图图\01433880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71600" y="359418"/>
              <a:ext cx="1103623" cy="1542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9029" name="TextBox 2"/>
            <p:cNvSpPr txBox="1">
              <a:spLocks noChangeArrowheads="1"/>
            </p:cNvSpPr>
            <p:nvPr/>
          </p:nvSpPr>
          <p:spPr bwMode="auto">
            <a:xfrm>
              <a:off x="1826772" y="555525"/>
              <a:ext cx="6633660" cy="956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FF"/>
                  </a:solidFill>
                  <a:latin typeface="宋体" panose="02010600030101010101" pitchFamily="2" charset="-122"/>
                </a:rPr>
                <a:t>    读课文，说一说，露西在给爸爸的第一封信中写了什么？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1863" y="2148417"/>
            <a:ext cx="72009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    “亲爱的爸爸，”露西写道，“你不在，我们很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不开心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。以前每天早上你一边刮胡子，一边逗我玩。还有，家里的台灯坏了，我们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修不好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。从早到晚，家里总是很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冷清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179390" y="260351"/>
            <a:ext cx="2963861" cy="1388533"/>
            <a:chOff x="154029" y="171880"/>
            <a:chExt cx="2963822" cy="1041441"/>
          </a:xfrm>
        </p:grpSpPr>
        <p:grpSp>
          <p:nvGrpSpPr>
            <p:cNvPr id="3" name="组合 3"/>
            <p:cNvGrpSpPr/>
            <p:nvPr/>
          </p:nvGrpSpPr>
          <p:grpSpPr bwMode="auto">
            <a:xfrm>
              <a:off x="957233" y="523357"/>
              <a:ext cx="2160618" cy="523529"/>
              <a:chOff x="755576" y="543982"/>
              <a:chExt cx="2160240" cy="524286"/>
            </a:xfrm>
          </p:grpSpPr>
          <p:pic>
            <p:nvPicPr>
              <p:cNvPr id="111623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1624" name="TextBox 5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新课导入</a:t>
                </a:r>
              </a:p>
            </p:txBody>
          </p:sp>
        </p:grpSp>
        <p:pic>
          <p:nvPicPr>
            <p:cNvPr id="111622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029" y="171880"/>
              <a:ext cx="936698" cy="104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1619" name="Picture 2" descr="C:\Users\Administrator\Desktop\16295190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19426" y="2482851"/>
            <a:ext cx="2851150" cy="392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TextBox 6"/>
          <p:cNvSpPr txBox="1">
            <a:spLocks noChangeArrowheads="1"/>
          </p:cNvSpPr>
          <p:nvPr/>
        </p:nvSpPr>
        <p:spPr bwMode="auto">
          <a:xfrm>
            <a:off x="2644776" y="1648885"/>
            <a:ext cx="360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hlinkClick r:id="rId4" action="ppaction://hlinkfile"/>
              </a:rPr>
              <a:t>欣赏视频：一封信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9975" y="933452"/>
            <a:ext cx="727233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露西在写第一封信的时候心情怎么样？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6300" y="3422653"/>
            <a:ext cx="2519364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4400" b="1" dirty="0">
                <a:solidFill>
                  <a:srgbClr val="FF0000"/>
                </a:solidFill>
                <a:sym typeface="+mn-ea"/>
              </a:rPr>
              <a:t>很不开心</a:t>
            </a:r>
          </a:p>
        </p:txBody>
      </p:sp>
      <p:pic>
        <p:nvPicPr>
          <p:cNvPr id="58370" name="Picture 2" descr="C:\Users\Administrator\Desktop\11284670_165733623000_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948519"/>
            <a:ext cx="2362201" cy="331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911225" y="1240367"/>
            <a:ext cx="7127876" cy="1936751"/>
            <a:chOff x="899592" y="1563638"/>
            <a:chExt cx="7128792" cy="1453102"/>
          </a:xfrm>
        </p:grpSpPr>
        <p:pic>
          <p:nvPicPr>
            <p:cNvPr id="131077" name="Picture 2" descr="C:\Users\Administrator\Desktop\图图图\0037338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99592" y="1563638"/>
              <a:ext cx="1276523" cy="1453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TextBox 2"/>
            <p:cNvSpPr txBox="1">
              <a:spLocks noChangeArrowheads="1"/>
            </p:cNvSpPr>
            <p:nvPr/>
          </p:nvSpPr>
          <p:spPr bwMode="auto">
            <a:xfrm>
              <a:off x="1896670" y="1738328"/>
              <a:ext cx="6131714" cy="95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latin typeface="+mn-ea"/>
                  <a:ea typeface="+mn-ea"/>
                  <a:sym typeface="+mn-ea"/>
                </a:rPr>
                <a:t>    想象一下，爸爸收到这封信后会有什么感受？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35238" y="4104220"/>
            <a:ext cx="4525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难过、担心、自责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1076" name="Picture 3" descr="C:\Users\Administrator\Desktop\194994_170138361133_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0" y="3251202"/>
            <a:ext cx="2205038" cy="301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79512" y="644691"/>
            <a:ext cx="1944217" cy="584775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algn="ctr">
              <a:spcBef>
                <a:spcPts val="1200"/>
              </a:spcBef>
              <a:buFont typeface="Wingdings" panose="05000000000000000000" pitchFamily="2" charset="2"/>
              <a:buChar char="u"/>
              <a:defRPr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小练笔</a:t>
            </a:r>
          </a:p>
        </p:txBody>
      </p:sp>
      <p:grpSp>
        <p:nvGrpSpPr>
          <p:cNvPr id="4" name="组合 10"/>
          <p:cNvGrpSpPr/>
          <p:nvPr/>
        </p:nvGrpSpPr>
        <p:grpSpPr bwMode="auto">
          <a:xfrm>
            <a:off x="1182690" y="1765301"/>
            <a:ext cx="7159625" cy="1443567"/>
            <a:chOff x="1662839" y="1192620"/>
            <a:chExt cx="7155804" cy="1082675"/>
          </a:xfrm>
        </p:grpSpPr>
        <p:sp>
          <p:nvSpPr>
            <p:cNvPr id="3" name="TextBox 2"/>
            <p:cNvSpPr txBox="1"/>
            <p:nvPr/>
          </p:nvSpPr>
          <p:spPr>
            <a:xfrm>
              <a:off x="2246726" y="1564095"/>
              <a:ext cx="6571917" cy="43858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 用“一边</a:t>
              </a:r>
              <a:r>
                <a:rPr lang="en-US" altLang="zh-CN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……</a:t>
              </a: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一边</a:t>
              </a:r>
              <a:r>
                <a:rPr lang="en-US" altLang="zh-CN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……</a:t>
              </a: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”写句子。</a:t>
              </a:r>
            </a:p>
          </p:txBody>
        </p:sp>
        <p:pic>
          <p:nvPicPr>
            <p:cNvPr id="132103" name="图片 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62839" y="1192620"/>
              <a:ext cx="973300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60590" y="3621617"/>
            <a:ext cx="6811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例：我喜欢一边跑步，一边听音乐。</a:t>
            </a: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    妈妈一边看电视，一边织毛衣。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-13424" y="3821206"/>
            <a:ext cx="2294212" cy="2658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4741" y="975785"/>
            <a:ext cx="7458075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露西给爸爸的第二封信中写了什么？从课文中找出来。</a:t>
            </a:r>
          </a:p>
        </p:txBody>
      </p:sp>
      <p:pic>
        <p:nvPicPr>
          <p:cNvPr id="133123" name="Picture 2" descr="C:\Users\Administrator\Desktop\Img40171023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" y="4099986"/>
            <a:ext cx="2151063" cy="23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51063" y="2857500"/>
            <a:ext cx="6742112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亲爱的爸爸，我们过得挺好。</a:t>
            </a:r>
            <a:endParaRPr lang="en-US" altLang="zh-CN" sz="3200" b="1" dirty="0">
              <a:solidFill>
                <a:srgbClr val="0000FF"/>
              </a:solidFill>
              <a:latin typeface="+mj-ea"/>
              <a:ea typeface="+mj-ea"/>
              <a:sym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太阳闪闪发光。阳光下，我们的希比希又蹦又跳。</a:t>
            </a:r>
            <a:endParaRPr lang="en-US" altLang="zh-CN" sz="3200" b="1" dirty="0">
              <a:solidFill>
                <a:srgbClr val="0000FF"/>
              </a:solidFill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4" y="836084"/>
            <a:ext cx="72723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请爸爸告诉我们，螺丝刀放在哪儿了。这样，我们就能自己修台灯了。</a:t>
            </a:r>
            <a:endParaRPr lang="en-US" altLang="zh-CN" sz="3200" b="1" dirty="0">
              <a:solidFill>
                <a:srgbClr val="0000FF"/>
              </a:solidFill>
              <a:latin typeface="+mj-ea"/>
              <a:ea typeface="+mj-ea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4.</a:t>
            </a: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还有，下个星期天我们去看电影。</a:t>
            </a:r>
            <a:endParaRPr lang="en-US" altLang="zh-CN" sz="3200" b="1" dirty="0">
              <a:solidFill>
                <a:srgbClr val="0000FF"/>
              </a:solidFill>
              <a:latin typeface="+mj-ea"/>
              <a:ea typeface="+mj-ea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5.</a:t>
            </a: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爸爸，我们天天想你。</a:t>
            </a:r>
          </a:p>
        </p:txBody>
      </p:sp>
      <p:pic>
        <p:nvPicPr>
          <p:cNvPr id="134147" name="Picture 2" descr="C:\Users\Administrator\Desktop\17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6" y="3805767"/>
            <a:ext cx="2971801" cy="268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5576" y="1316569"/>
            <a:ext cx="6281739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从这封信中，你能读出露西的什么感情？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92278" y="3812120"/>
            <a:ext cx="61198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开心、得意、对爸爸的想念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5172" name="Picture 2" descr="C:\Users\Administrator\Desktop\259799-13112106033137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6" y="3621618"/>
            <a:ext cx="1557339" cy="282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23852" y="914400"/>
          <a:ext cx="8496300" cy="6356294"/>
        </p:xfrm>
        <a:graphic>
          <a:graphicData uri="http://schemas.openxmlformats.org/drawingml/2006/table">
            <a:tbl>
              <a:tblPr/>
              <a:tblGrid>
                <a:gridCol w="4032142"/>
                <a:gridCol w="4464158"/>
              </a:tblGrid>
              <a:tr h="1264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700" b="1" dirty="0"/>
                        <a:t>第一封信</a:t>
                      </a:r>
                    </a:p>
                  </a:txBody>
                  <a:tcPr marL="91433" marR="91433" marT="60964" marB="6096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700" b="1" dirty="0"/>
                        <a:t>第二封信</a:t>
                      </a:r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6176"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8207"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0239"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327"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3417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 marL="91433" marR="91433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55652" y="1572685"/>
            <a:ext cx="3095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       亲爱的爸爸，你不在，我们很不开心。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39750" y="2736851"/>
            <a:ext cx="35274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         以前每天早上你一边刮胡子，一边逗我玩。</a:t>
            </a:r>
            <a:endParaRPr lang="zh-CN" altLang="en-US" sz="24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91" y="5369984"/>
            <a:ext cx="4249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从早到晚，家里总是很冷清。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7051" y="4015318"/>
            <a:ext cx="35925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        还有，家里的台灯坏了，我们修不好。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19588" y="5405967"/>
            <a:ext cx="4537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还有，下个星期天我们去看电影。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4215" y="2730502"/>
            <a:ext cx="3973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         太阳闪闪发光。阳光下，我们的希比希又蹦又跳。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2627" y="3837518"/>
            <a:ext cx="42481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         请爸爸告诉我们，螺丝刀放在哪儿了。这样，我们就能自己修台灯了。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14851" y="1786467"/>
            <a:ext cx="4248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亲爱的爸爸，我们过得挺好。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2627" y="6057901"/>
            <a:ext cx="3313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爸爸，我们天天想你。</a:t>
            </a:r>
          </a:p>
        </p:txBody>
      </p:sp>
      <p:sp>
        <p:nvSpPr>
          <p:cNvPr id="136230" name="TextBox 12"/>
          <p:cNvSpPr txBox="1">
            <a:spLocks noChangeArrowheads="1"/>
          </p:cNvSpPr>
          <p:nvPr/>
        </p:nvSpPr>
        <p:spPr bwMode="auto">
          <a:xfrm>
            <a:off x="3254377" y="67734"/>
            <a:ext cx="2295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比较两封信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98600" y="927100"/>
            <a:ext cx="6281739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通过对比两封信，你学到了什么？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650" y="2084919"/>
            <a:ext cx="74882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    露西的第二封信虽然内容很平常，但是这些令人高兴的小事，告诉了爸爸，她和妈妈过得很好，让爸爸不用担忧。说明露西是一个善解人意的孩子，我们也要向露西学习，不让父母担心。</a:t>
            </a:r>
          </a:p>
        </p:txBody>
      </p:sp>
      <p:pic>
        <p:nvPicPr>
          <p:cNvPr id="137220" name="Picture 2" descr="C:\Users\Administrator\Desktop\851091_20160501143406442500_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" y="19053"/>
            <a:ext cx="1797051" cy="266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90" y="3750734"/>
            <a:ext cx="1338261" cy="133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6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3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138263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8264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课文板书</a:t>
                </a:r>
              </a:p>
            </p:txBody>
          </p:sp>
        </p:grpSp>
        <p:pic>
          <p:nvPicPr>
            <p:cNvPr id="138262" name="图片 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8244" name="TextBox 1"/>
          <p:cNvSpPr txBox="1">
            <a:spLocks noChangeArrowheads="1"/>
          </p:cNvSpPr>
          <p:nvPr/>
        </p:nvSpPr>
        <p:spPr bwMode="auto">
          <a:xfrm>
            <a:off x="234950" y="2853267"/>
            <a:ext cx="155098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一封信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935163" y="1481667"/>
            <a:ext cx="32512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第一封信：不开心</a:t>
            </a:r>
          </a:p>
        </p:txBody>
      </p:sp>
      <p:sp>
        <p:nvSpPr>
          <p:cNvPr id="11" name="左大括号 10"/>
          <p:cNvSpPr/>
          <p:nvPr/>
        </p:nvSpPr>
        <p:spPr>
          <a:xfrm>
            <a:off x="1577976" y="1701800"/>
            <a:ext cx="371476" cy="3151717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884365" y="3691468"/>
            <a:ext cx="188277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第二封信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过得挺好</a:t>
            </a:r>
          </a:p>
        </p:txBody>
      </p:sp>
      <p:sp>
        <p:nvSpPr>
          <p:cNvPr id="15" name="矩形 14"/>
          <p:cNvSpPr/>
          <p:nvPr/>
        </p:nvSpPr>
        <p:spPr>
          <a:xfrm>
            <a:off x="4994277" y="1773769"/>
            <a:ext cx="549275" cy="1926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645150" y="1464734"/>
            <a:ext cx="172085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台灯坏了</a:t>
            </a:r>
          </a:p>
        </p:txBody>
      </p:sp>
      <p:sp>
        <p:nvSpPr>
          <p:cNvPr id="17" name="矩形 16"/>
          <p:cNvSpPr/>
          <p:nvPr/>
        </p:nvSpPr>
        <p:spPr>
          <a:xfrm>
            <a:off x="7207253" y="1773769"/>
            <a:ext cx="549275" cy="1926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7859716" y="1464734"/>
            <a:ext cx="1106487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冷清</a:t>
            </a:r>
          </a:p>
        </p:txBody>
      </p:sp>
      <p:sp>
        <p:nvSpPr>
          <p:cNvPr id="19" name="左大括号 18"/>
          <p:cNvSpPr/>
          <p:nvPr/>
        </p:nvSpPr>
        <p:spPr>
          <a:xfrm>
            <a:off x="3560765" y="2891367"/>
            <a:ext cx="369886" cy="3041651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887788" y="2548467"/>
            <a:ext cx="26289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太阳闪闪发光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3887789" y="3285067"/>
            <a:ext cx="298767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希比希又蹦又跳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887788" y="4019553"/>
            <a:ext cx="26289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自己修台灯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887791" y="4756151"/>
            <a:ext cx="1555749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看电影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887788" y="5490634"/>
            <a:ext cx="26289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一束大鲜花</a:t>
            </a:r>
          </a:p>
        </p:txBody>
      </p:sp>
      <p:grpSp>
        <p:nvGrpSpPr>
          <p:cNvPr id="4" name="组合 27"/>
          <p:cNvGrpSpPr/>
          <p:nvPr/>
        </p:nvGrpSpPr>
        <p:grpSpPr bwMode="auto">
          <a:xfrm>
            <a:off x="6511926" y="2950633"/>
            <a:ext cx="2147888" cy="2982384"/>
            <a:chOff x="6511738" y="2111162"/>
            <a:chExt cx="2148376" cy="2236766"/>
          </a:xfrm>
        </p:grpSpPr>
        <p:sp>
          <p:nvSpPr>
            <p:cNvPr id="26" name="左大括号 25"/>
            <p:cNvSpPr/>
            <p:nvPr/>
          </p:nvSpPr>
          <p:spPr>
            <a:xfrm flipH="1">
              <a:off x="6511738" y="2111162"/>
              <a:ext cx="369972" cy="2236766"/>
            </a:xfrm>
            <a:prstGeom prst="lef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138260" name="TextBox 1"/>
            <p:cNvSpPr txBox="1">
              <a:spLocks noChangeArrowheads="1"/>
            </p:cNvSpPr>
            <p:nvPr/>
          </p:nvSpPr>
          <p:spPr bwMode="auto">
            <a:xfrm>
              <a:off x="6861453" y="2643517"/>
              <a:ext cx="1798661" cy="844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自立自强</a:t>
              </a:r>
              <a:endParaRPr lang="en-US" altLang="zh-CN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乐观开朗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5" grpId="0" animBg="1"/>
      <p:bldP spid="16" grpId="0"/>
      <p:bldP spid="17" grpId="0" animBg="1"/>
      <p:bldP spid="18" grpId="0"/>
      <p:bldP spid="19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3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139271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9272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课外拓展</a:t>
                </a:r>
              </a:p>
            </p:txBody>
          </p:sp>
        </p:grpSp>
        <p:pic>
          <p:nvPicPr>
            <p:cNvPr id="139270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9267" name="Text Box 2"/>
          <p:cNvSpPr txBox="1">
            <a:spLocks noChangeArrowheads="1"/>
          </p:cNvSpPr>
          <p:nvPr/>
        </p:nvSpPr>
        <p:spPr bwMode="auto">
          <a:xfrm>
            <a:off x="827088" y="1852084"/>
            <a:ext cx="76327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称呼顶格加冒号，换行两格问个好。</a:t>
            </a:r>
            <a:b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正文每段空两格，有主有次不乱套。</a:t>
            </a:r>
            <a:b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事情谈完写祝福，健康快乐常祈祷。</a:t>
            </a:r>
            <a:b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先署名，后日期，分行写在右下角。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2968627" y="1121834"/>
            <a:ext cx="3509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写信格式顺口溜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22157" y="1450473"/>
            <a:ext cx="1845454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我会认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84252" y="32596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封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827089" y="2226735"/>
            <a:ext cx="1778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fēn</a:t>
            </a: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grpSp>
        <p:nvGrpSpPr>
          <p:cNvPr id="2" name="组合 3"/>
          <p:cNvGrpSpPr/>
          <p:nvPr/>
        </p:nvGrpSpPr>
        <p:grpSpPr bwMode="auto">
          <a:xfrm>
            <a:off x="179390" y="46567"/>
            <a:ext cx="2963861" cy="1388533"/>
            <a:chOff x="154029" y="171880"/>
            <a:chExt cx="2963822" cy="1041441"/>
          </a:xfrm>
        </p:grpSpPr>
        <p:grpSp>
          <p:nvGrpSpPr>
            <p:cNvPr id="3" name="组合 3"/>
            <p:cNvGrpSpPr/>
            <p:nvPr/>
          </p:nvGrpSpPr>
          <p:grpSpPr bwMode="auto">
            <a:xfrm>
              <a:off x="957233" y="523357"/>
              <a:ext cx="2160618" cy="523529"/>
              <a:chOff x="755576" y="543982"/>
              <a:chExt cx="2160240" cy="524286"/>
            </a:xfrm>
          </p:grpSpPr>
          <p:pic>
            <p:nvPicPr>
              <p:cNvPr id="112652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653" name="TextBox 5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字词积累</a:t>
                </a:r>
              </a:p>
            </p:txBody>
          </p:sp>
        </p:grpSp>
        <p:pic>
          <p:nvPicPr>
            <p:cNvPr id="112651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029" y="171880"/>
              <a:ext cx="936698" cy="104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7" name="Picture 11" descr="C:\Users\Administrator\Desktop\4947806_091332053206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2525" y="2893486"/>
            <a:ext cx="2255838" cy="24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921251" y="31771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削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94213" y="22267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xiāo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6516200" y="2737710"/>
            <a:ext cx="2366485" cy="26115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187452" y="836086"/>
            <a:ext cx="2160588" cy="698500"/>
            <a:chOff x="755576" y="543982"/>
            <a:chExt cx="2160240" cy="524286"/>
          </a:xfrm>
        </p:grpSpPr>
        <p:pic>
          <p:nvPicPr>
            <p:cNvPr id="140293" name="Picture 5" descr="C:\Users\Administrator\Desktop\1.ti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55576" y="555526"/>
              <a:ext cx="2160240" cy="512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294" name="TextBox 3"/>
            <p:cNvSpPr txBox="1">
              <a:spLocks noChangeArrowheads="1"/>
            </p:cNvSpPr>
            <p:nvPr/>
          </p:nvSpPr>
          <p:spPr bwMode="auto">
            <a:xfrm>
              <a:off x="884352" y="543982"/>
              <a:ext cx="1800200" cy="392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课后作业</a:t>
              </a:r>
            </a:p>
          </p:txBody>
        </p:sp>
      </p:grpSp>
      <p:sp>
        <p:nvSpPr>
          <p:cNvPr id="140291" name="Text Box 8"/>
          <p:cNvSpPr txBox="1">
            <a:spLocks noChangeArrowheads="1"/>
          </p:cNvSpPr>
          <p:nvPr/>
        </p:nvSpPr>
        <p:spPr bwMode="auto">
          <a:xfrm>
            <a:off x="1042990" y="2239433"/>
            <a:ext cx="6842124" cy="209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朗读课文，认识生字。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试着给父母写一封信，把想对父母说的话写出来。 </a:t>
            </a:r>
          </a:p>
        </p:txBody>
      </p:sp>
      <p:pic>
        <p:nvPicPr>
          <p:cNvPr id="140292" name="图片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299" y="302684"/>
            <a:ext cx="936626" cy="138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47651" y="24722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锅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-179388" y="1356784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ɡuō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6153" name="Picture 9" descr="C:\Users\Administrator\Desktop\20661287_205510367000_2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44665" y="1972735"/>
            <a:ext cx="2528887" cy="228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567238" y="24765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朝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140202" y="13610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cháo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1824567"/>
            <a:ext cx="2381250" cy="275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06426" y="2580219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刮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9388" y="14647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ɡuā</a:t>
            </a:r>
            <a:endParaRPr lang="en-US" altLang="zh-CN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0249" name="Picture 9" descr="C:\Users\Administrator\Desktop\019010015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6588" y="1568451"/>
            <a:ext cx="2678112" cy="323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711700" y="2694519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胡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284663" y="15790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hú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0" name="Picture 8" descr="C:\Users\Administrator\Desktop\sl1116zn95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1702" y="1430867"/>
            <a:ext cx="2774949" cy="347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22314" y="25167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灯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95275" y="1401233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dēnɡ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1273" name="Picture 9" descr="C:\Users\Administrator\Desktop\Redocn_201310231620188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6" y="1492251"/>
            <a:ext cx="2473324" cy="369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711700" y="251671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修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84663" y="14012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xiū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2" descr="C:\Users\Administrator\Desktop\234477-1609242105148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7" y="740835"/>
            <a:ext cx="2206626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34989" y="26246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冷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07951" y="1509185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lěnɡ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918076" y="26098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肩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91038" y="1494368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jiān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2" descr="C:\Users\Administrator\Desktop\133711797_14131638294421n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1290" y="1123951"/>
            <a:ext cx="2225675" cy="403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https://timgsa.baidu.com/timg?image&amp;quality=80&amp;size=b10000_10000&amp;sec=1498034921&amp;di=592bce44c9d8dd1c74b978882cc6b512&amp;src=http://img02.tooopen.com/images/20150506/tooopen_sy_1218255236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1428" y="950386"/>
            <a:ext cx="1643063" cy="474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76252" y="25336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团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9212" y="1418167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tuán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48131" name="Picture 3" descr="C:\Users\Administrator\Desktop\318768-130S10R403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3" y="2631019"/>
            <a:ext cx="2563813" cy="165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45027" y="26098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重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17987" y="1494368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chónɡ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6" y="1892828"/>
            <a:ext cx="2531536" cy="2597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90515" y="25336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完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-136524" y="1418167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wán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691681" y="1508786"/>
            <a:ext cx="2855326" cy="34697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70426" y="2664885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期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43388" y="1549401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qī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012160" y="1730879"/>
            <a:ext cx="2866715" cy="3041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全屏显示(4:3)</PresentationFormat>
  <Paragraphs>122</Paragraphs>
  <Slides>30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2021-08-19T02:28:42Z</dcterms:created>
  <dcterms:modified xsi:type="dcterms:W3CDTF">2021-08-19T02:29:04Z</dcterms:modified>
</cp:coreProperties>
</file>