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0B1E1-91A0-46B4-ADD3-C2175760F34D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1041C-D9B1-4559-A3FB-45CDF40740D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9075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259076" name="页脚占位符 1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  <p:sp>
        <p:nvSpPr>
          <p:cNvPr id="259077" name="页眉占位符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0099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260100" name="页脚占位符 1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  <p:sp>
        <p:nvSpPr>
          <p:cNvPr id="260101" name="页眉占位符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B55F5-671C-47DD-8901-77F1E87C228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648B7-0214-43F8-900C-6C851CEABA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6%20&#19968;&#23553;&#20449;&#65288;&#26391;&#35835;&#65289;.wm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29.jpeg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hyperlink" Target="&#19968;&#23553;&#20449;.wmv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3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3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3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3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39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副标题 2"/>
          <p:cNvSpPr txBox="1">
            <a:spLocks noChangeArrowheads="1"/>
          </p:cNvSpPr>
          <p:nvPr/>
        </p:nvSpPr>
        <p:spPr bwMode="auto">
          <a:xfrm>
            <a:off x="2771777" y="3812117"/>
            <a:ext cx="3324226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zh-CN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R·</a:t>
            </a:r>
            <a:r>
              <a:rPr lang="zh-CN" altLang="en-US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二年级上册</a:t>
            </a:r>
          </a:p>
        </p:txBody>
      </p:sp>
      <p:sp>
        <p:nvSpPr>
          <p:cNvPr id="110595" name="标题 1"/>
          <p:cNvSpPr txBox="1">
            <a:spLocks noChangeArrowheads="1"/>
          </p:cNvSpPr>
          <p:nvPr/>
        </p:nvSpPr>
        <p:spPr bwMode="auto">
          <a:xfrm>
            <a:off x="2771777" y="2362202"/>
            <a:ext cx="3324226" cy="103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zh-CN" sz="4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 </a:t>
            </a:r>
            <a:r>
              <a:rPr lang="zh-CN" altLang="en-US" sz="4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一封信</a:t>
            </a:r>
            <a:endParaRPr lang="zh-CN" altLang="en-US" sz="4000" b="1" baseline="3000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987675" y="3524251"/>
            <a:ext cx="3324226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1331914" y="2565400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结</a:t>
            </a:r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904875" y="1449919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jié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4" name="图片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19478" y="740835"/>
            <a:ext cx="4284663" cy="4705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12751" y="2336800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束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-14287" y="1221319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shù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50179" name="Picture 3" descr="C:\Users\Administrator\Desktop\20150914235829_HxVLY.thumb.700_0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38339" y="1399119"/>
            <a:ext cx="2112962" cy="3018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291014" y="2309284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鲜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3863976" y="1193801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xiān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5866102" y="1399118"/>
            <a:ext cx="2829145" cy="33729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58" name="Picture 2" descr="shu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1413" y="97367"/>
            <a:ext cx="6524626" cy="6690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1859" name="图片 1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54602" y="4178300"/>
            <a:ext cx="2613026" cy="2288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组合 36"/>
          <p:cNvGrpSpPr/>
          <p:nvPr/>
        </p:nvGrpSpPr>
        <p:grpSpPr bwMode="auto">
          <a:xfrm>
            <a:off x="1524000" y="690034"/>
            <a:ext cx="898524" cy="1094317"/>
            <a:chOff x="465655" y="473788"/>
            <a:chExt cx="898525" cy="820737"/>
          </a:xfrm>
        </p:grpSpPr>
        <p:pic>
          <p:nvPicPr>
            <p:cNvPr id="121911" name="Picture 7" descr="taozi01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465655" y="473788"/>
              <a:ext cx="898525" cy="820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912" name="Text Box 8"/>
            <p:cNvSpPr txBox="1">
              <a:spLocks noChangeArrowheads="1"/>
            </p:cNvSpPr>
            <p:nvPr/>
          </p:nvSpPr>
          <p:spPr bwMode="auto">
            <a:xfrm>
              <a:off x="571252" y="530828"/>
              <a:ext cx="699231" cy="530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封</a:t>
              </a:r>
            </a:p>
          </p:txBody>
        </p:sp>
      </p:grpSp>
      <p:grpSp>
        <p:nvGrpSpPr>
          <p:cNvPr id="4" name="组合 39"/>
          <p:cNvGrpSpPr/>
          <p:nvPr/>
        </p:nvGrpSpPr>
        <p:grpSpPr bwMode="auto">
          <a:xfrm>
            <a:off x="5441952" y="1403351"/>
            <a:ext cx="895350" cy="1030816"/>
            <a:chOff x="5441950" y="1074738"/>
            <a:chExt cx="895350" cy="773112"/>
          </a:xfrm>
        </p:grpSpPr>
        <p:pic>
          <p:nvPicPr>
            <p:cNvPr id="121909" name="Picture 19" descr="taozi01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 rot="214763">
              <a:off x="5441950" y="1074738"/>
              <a:ext cx="895350" cy="773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910" name="Text Box 20"/>
            <p:cNvSpPr txBox="1">
              <a:spLocks noChangeArrowheads="1"/>
            </p:cNvSpPr>
            <p:nvPr/>
          </p:nvSpPr>
          <p:spPr bwMode="auto">
            <a:xfrm rot="214763">
              <a:off x="5591005" y="1180773"/>
              <a:ext cx="699230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团</a:t>
              </a:r>
            </a:p>
          </p:txBody>
        </p:sp>
      </p:grpSp>
      <p:grpSp>
        <p:nvGrpSpPr>
          <p:cNvPr id="5" name="组合 43"/>
          <p:cNvGrpSpPr/>
          <p:nvPr/>
        </p:nvGrpSpPr>
        <p:grpSpPr bwMode="auto">
          <a:xfrm>
            <a:off x="4699005" y="493186"/>
            <a:ext cx="815976" cy="994833"/>
            <a:chOff x="4699000" y="442913"/>
            <a:chExt cx="815975" cy="746125"/>
          </a:xfrm>
        </p:grpSpPr>
        <p:pic>
          <p:nvPicPr>
            <p:cNvPr id="121907" name="Picture 22" descr="taozi01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4699000" y="442913"/>
              <a:ext cx="815975" cy="746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908" name="Text Box 23"/>
            <p:cNvSpPr txBox="1">
              <a:spLocks noChangeArrowheads="1"/>
            </p:cNvSpPr>
            <p:nvPr/>
          </p:nvSpPr>
          <p:spPr bwMode="auto">
            <a:xfrm>
              <a:off x="4763606" y="446069"/>
              <a:ext cx="699229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朝</a:t>
              </a:r>
            </a:p>
          </p:txBody>
        </p:sp>
      </p:grpSp>
      <p:grpSp>
        <p:nvGrpSpPr>
          <p:cNvPr id="6" name="组合 47"/>
          <p:cNvGrpSpPr/>
          <p:nvPr/>
        </p:nvGrpSpPr>
        <p:grpSpPr bwMode="auto">
          <a:xfrm>
            <a:off x="1431925" y="2631019"/>
            <a:ext cx="898524" cy="1094316"/>
            <a:chOff x="1431202" y="1995686"/>
            <a:chExt cx="898525" cy="820738"/>
          </a:xfrm>
        </p:grpSpPr>
        <p:pic>
          <p:nvPicPr>
            <p:cNvPr id="121905" name="Picture 7" descr="taozi01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1431202" y="1995686"/>
              <a:ext cx="898525" cy="820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906" name="Text Box 8"/>
            <p:cNvSpPr txBox="1">
              <a:spLocks noChangeArrowheads="1"/>
            </p:cNvSpPr>
            <p:nvPr/>
          </p:nvSpPr>
          <p:spPr bwMode="auto">
            <a:xfrm>
              <a:off x="1529355" y="2093791"/>
              <a:ext cx="699231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灯</a:t>
              </a:r>
            </a:p>
          </p:txBody>
        </p:sp>
      </p:grpSp>
      <p:grpSp>
        <p:nvGrpSpPr>
          <p:cNvPr id="7" name="组合 50"/>
          <p:cNvGrpSpPr/>
          <p:nvPr/>
        </p:nvGrpSpPr>
        <p:grpSpPr bwMode="auto">
          <a:xfrm>
            <a:off x="3238500" y="2017186"/>
            <a:ext cx="898524" cy="1094316"/>
            <a:chOff x="2855637" y="1762897"/>
            <a:chExt cx="898525" cy="820738"/>
          </a:xfrm>
        </p:grpSpPr>
        <p:pic>
          <p:nvPicPr>
            <p:cNvPr id="121903" name="Picture 7" descr="taozi01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855637" y="1762897"/>
              <a:ext cx="898525" cy="820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904" name="Text Box 8"/>
            <p:cNvSpPr txBox="1">
              <a:spLocks noChangeArrowheads="1"/>
            </p:cNvSpPr>
            <p:nvPr/>
          </p:nvSpPr>
          <p:spPr bwMode="auto">
            <a:xfrm>
              <a:off x="2961234" y="1819937"/>
              <a:ext cx="699231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修</a:t>
              </a:r>
            </a:p>
          </p:txBody>
        </p:sp>
      </p:grpSp>
      <p:grpSp>
        <p:nvGrpSpPr>
          <p:cNvPr id="8" name="组合 53"/>
          <p:cNvGrpSpPr/>
          <p:nvPr/>
        </p:nvGrpSpPr>
        <p:grpSpPr bwMode="auto">
          <a:xfrm>
            <a:off x="2682878" y="859367"/>
            <a:ext cx="815976" cy="999067"/>
            <a:chOff x="2682875" y="666750"/>
            <a:chExt cx="815975" cy="749300"/>
          </a:xfrm>
        </p:grpSpPr>
        <p:pic>
          <p:nvPicPr>
            <p:cNvPr id="121901" name="Picture 4" descr="taozi01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2682875" y="669918"/>
              <a:ext cx="815975" cy="746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902" name="Text Box 5"/>
            <p:cNvSpPr txBox="1">
              <a:spLocks noChangeArrowheads="1"/>
            </p:cNvSpPr>
            <p:nvPr/>
          </p:nvSpPr>
          <p:spPr bwMode="auto">
            <a:xfrm>
              <a:off x="2746233" y="666750"/>
              <a:ext cx="699229" cy="530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削</a:t>
              </a:r>
            </a:p>
          </p:txBody>
        </p:sp>
      </p:grpSp>
      <p:grpSp>
        <p:nvGrpSpPr>
          <p:cNvPr id="9" name="组合 56"/>
          <p:cNvGrpSpPr/>
          <p:nvPr/>
        </p:nvGrpSpPr>
        <p:grpSpPr bwMode="auto">
          <a:xfrm>
            <a:off x="3654429" y="590553"/>
            <a:ext cx="815976" cy="994833"/>
            <a:chOff x="3735388" y="523875"/>
            <a:chExt cx="815975" cy="746125"/>
          </a:xfrm>
        </p:grpSpPr>
        <p:pic>
          <p:nvPicPr>
            <p:cNvPr id="121899" name="Picture 22" descr="taozi01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3735388" y="523875"/>
              <a:ext cx="815975" cy="746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900" name="Text Box 23"/>
            <p:cNvSpPr txBox="1">
              <a:spLocks noChangeArrowheads="1"/>
            </p:cNvSpPr>
            <p:nvPr/>
          </p:nvSpPr>
          <p:spPr bwMode="auto">
            <a:xfrm>
              <a:off x="3799994" y="527031"/>
              <a:ext cx="699229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锅</a:t>
              </a:r>
            </a:p>
          </p:txBody>
        </p:sp>
      </p:grpSp>
      <p:grpSp>
        <p:nvGrpSpPr>
          <p:cNvPr id="10" name="组合 60"/>
          <p:cNvGrpSpPr/>
          <p:nvPr/>
        </p:nvGrpSpPr>
        <p:grpSpPr bwMode="auto">
          <a:xfrm>
            <a:off x="6389691" y="1367369"/>
            <a:ext cx="895350" cy="1030817"/>
            <a:chOff x="6389688" y="1047750"/>
            <a:chExt cx="895350" cy="773113"/>
          </a:xfrm>
        </p:grpSpPr>
        <p:pic>
          <p:nvPicPr>
            <p:cNvPr id="121897" name="Picture 19" descr="taozi01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 rot="214763">
              <a:off x="6389688" y="1047750"/>
              <a:ext cx="895350" cy="773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898" name="Text Box 20"/>
            <p:cNvSpPr txBox="1">
              <a:spLocks noChangeArrowheads="1"/>
            </p:cNvSpPr>
            <p:nvPr/>
          </p:nvSpPr>
          <p:spPr bwMode="auto">
            <a:xfrm rot="214763">
              <a:off x="6538743" y="1153785"/>
              <a:ext cx="699230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重</a:t>
              </a:r>
            </a:p>
          </p:txBody>
        </p:sp>
      </p:grpSp>
      <p:grpSp>
        <p:nvGrpSpPr>
          <p:cNvPr id="11" name="组合 64"/>
          <p:cNvGrpSpPr/>
          <p:nvPr/>
        </p:nvGrpSpPr>
        <p:grpSpPr bwMode="auto">
          <a:xfrm>
            <a:off x="2185993" y="1714500"/>
            <a:ext cx="815976" cy="999067"/>
            <a:chOff x="2186491" y="1307454"/>
            <a:chExt cx="815975" cy="749300"/>
          </a:xfrm>
        </p:grpSpPr>
        <p:pic>
          <p:nvPicPr>
            <p:cNvPr id="121895" name="Picture 4" descr="taozi01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2186491" y="1310622"/>
              <a:ext cx="815975" cy="746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896" name="Text Box 5"/>
            <p:cNvSpPr txBox="1">
              <a:spLocks noChangeArrowheads="1"/>
            </p:cNvSpPr>
            <p:nvPr/>
          </p:nvSpPr>
          <p:spPr bwMode="auto">
            <a:xfrm>
              <a:off x="2249849" y="1307454"/>
              <a:ext cx="699229" cy="530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胡</a:t>
              </a:r>
            </a:p>
          </p:txBody>
        </p:sp>
      </p:grpSp>
      <p:grpSp>
        <p:nvGrpSpPr>
          <p:cNvPr id="12" name="组合 67"/>
          <p:cNvGrpSpPr/>
          <p:nvPr/>
        </p:nvGrpSpPr>
        <p:grpSpPr bwMode="auto">
          <a:xfrm>
            <a:off x="2230438" y="3242734"/>
            <a:ext cx="898524" cy="1094317"/>
            <a:chOff x="2229977" y="2454560"/>
            <a:chExt cx="898525" cy="820738"/>
          </a:xfrm>
        </p:grpSpPr>
        <p:pic>
          <p:nvPicPr>
            <p:cNvPr id="121893" name="Picture 7" descr="taozi01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229977" y="2454560"/>
              <a:ext cx="898525" cy="820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894" name="Text Box 8"/>
            <p:cNvSpPr txBox="1">
              <a:spLocks noChangeArrowheads="1"/>
            </p:cNvSpPr>
            <p:nvPr/>
          </p:nvSpPr>
          <p:spPr bwMode="auto">
            <a:xfrm>
              <a:off x="2335574" y="2511600"/>
              <a:ext cx="699231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完</a:t>
              </a:r>
            </a:p>
          </p:txBody>
        </p:sp>
      </p:grpSp>
      <p:grpSp>
        <p:nvGrpSpPr>
          <p:cNvPr id="13" name="组合 70"/>
          <p:cNvGrpSpPr/>
          <p:nvPr/>
        </p:nvGrpSpPr>
        <p:grpSpPr bwMode="auto">
          <a:xfrm>
            <a:off x="5530855" y="391585"/>
            <a:ext cx="815976" cy="994833"/>
            <a:chOff x="5531368" y="316485"/>
            <a:chExt cx="815975" cy="746125"/>
          </a:xfrm>
        </p:grpSpPr>
        <p:pic>
          <p:nvPicPr>
            <p:cNvPr id="121891" name="Picture 22" descr="taozi01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5531368" y="316485"/>
              <a:ext cx="815975" cy="746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892" name="Text Box 23"/>
            <p:cNvSpPr txBox="1">
              <a:spLocks noChangeArrowheads="1"/>
            </p:cNvSpPr>
            <p:nvPr/>
          </p:nvSpPr>
          <p:spPr bwMode="auto">
            <a:xfrm>
              <a:off x="5595974" y="319641"/>
              <a:ext cx="699229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冷</a:t>
              </a:r>
            </a:p>
          </p:txBody>
        </p:sp>
      </p:grpSp>
      <p:pic>
        <p:nvPicPr>
          <p:cNvPr id="121871" name="Picture 2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54876" y="3697818"/>
            <a:ext cx="2101851" cy="2734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172699" y="42320"/>
            <a:ext cx="949038" cy="34163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b="1" cap="all" dirty="0"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ea typeface="+mn-ea"/>
                <a:sym typeface="+mn-ea"/>
              </a:rPr>
              <a:t>小猴子摘桃子</a:t>
            </a:r>
          </a:p>
        </p:txBody>
      </p:sp>
      <p:grpSp>
        <p:nvGrpSpPr>
          <p:cNvPr id="14" name="组合 41"/>
          <p:cNvGrpSpPr/>
          <p:nvPr/>
        </p:nvGrpSpPr>
        <p:grpSpPr bwMode="auto">
          <a:xfrm>
            <a:off x="4554543" y="1640417"/>
            <a:ext cx="815976" cy="999067"/>
            <a:chOff x="3738563" y="1498600"/>
            <a:chExt cx="815975" cy="749300"/>
          </a:xfrm>
        </p:grpSpPr>
        <p:pic>
          <p:nvPicPr>
            <p:cNvPr id="121889" name="Picture 4" descr="taozi01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3738563" y="1501768"/>
              <a:ext cx="815975" cy="746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890" name="Text Box 5"/>
            <p:cNvSpPr txBox="1">
              <a:spLocks noChangeArrowheads="1"/>
            </p:cNvSpPr>
            <p:nvPr/>
          </p:nvSpPr>
          <p:spPr bwMode="auto">
            <a:xfrm>
              <a:off x="3801921" y="1498600"/>
              <a:ext cx="699229" cy="530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肩</a:t>
              </a:r>
            </a:p>
          </p:txBody>
        </p:sp>
      </p:grpSp>
      <p:grpSp>
        <p:nvGrpSpPr>
          <p:cNvPr id="15" name="组合 45"/>
          <p:cNvGrpSpPr/>
          <p:nvPr/>
        </p:nvGrpSpPr>
        <p:grpSpPr bwMode="auto">
          <a:xfrm>
            <a:off x="6503994" y="359833"/>
            <a:ext cx="815976" cy="999067"/>
            <a:chOff x="3738563" y="1498600"/>
            <a:chExt cx="815975" cy="749300"/>
          </a:xfrm>
        </p:grpSpPr>
        <p:pic>
          <p:nvPicPr>
            <p:cNvPr id="121887" name="Picture 4" descr="taozi01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3738563" y="1501768"/>
              <a:ext cx="815975" cy="746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888" name="Text Box 5"/>
            <p:cNvSpPr txBox="1">
              <a:spLocks noChangeArrowheads="1"/>
            </p:cNvSpPr>
            <p:nvPr/>
          </p:nvSpPr>
          <p:spPr bwMode="auto">
            <a:xfrm>
              <a:off x="3801921" y="1498600"/>
              <a:ext cx="699229" cy="530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刮</a:t>
              </a:r>
            </a:p>
          </p:txBody>
        </p:sp>
      </p:grpSp>
      <p:grpSp>
        <p:nvGrpSpPr>
          <p:cNvPr id="16" name="组合 49"/>
          <p:cNvGrpSpPr/>
          <p:nvPr/>
        </p:nvGrpSpPr>
        <p:grpSpPr bwMode="auto">
          <a:xfrm>
            <a:off x="3352799" y="3168651"/>
            <a:ext cx="898524" cy="1094316"/>
            <a:chOff x="2229977" y="2454560"/>
            <a:chExt cx="898525" cy="820738"/>
          </a:xfrm>
        </p:grpSpPr>
        <p:pic>
          <p:nvPicPr>
            <p:cNvPr id="121885" name="Picture 7" descr="taozi01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229977" y="2454560"/>
              <a:ext cx="898525" cy="820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886" name="Text Box 8"/>
            <p:cNvSpPr txBox="1">
              <a:spLocks noChangeArrowheads="1"/>
            </p:cNvSpPr>
            <p:nvPr/>
          </p:nvSpPr>
          <p:spPr bwMode="auto">
            <a:xfrm>
              <a:off x="2335574" y="2511600"/>
              <a:ext cx="699231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期</a:t>
              </a:r>
            </a:p>
          </p:txBody>
        </p:sp>
      </p:grpSp>
      <p:grpSp>
        <p:nvGrpSpPr>
          <p:cNvPr id="17" name="组合 54"/>
          <p:cNvGrpSpPr/>
          <p:nvPr/>
        </p:nvGrpSpPr>
        <p:grpSpPr bwMode="auto">
          <a:xfrm>
            <a:off x="4310063" y="2631019"/>
            <a:ext cx="898524" cy="1094316"/>
            <a:chOff x="2229977" y="2454560"/>
            <a:chExt cx="898525" cy="820738"/>
          </a:xfrm>
        </p:grpSpPr>
        <p:pic>
          <p:nvPicPr>
            <p:cNvPr id="121883" name="Picture 7" descr="taozi01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229977" y="2454560"/>
              <a:ext cx="898525" cy="820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884" name="Text Box 8"/>
            <p:cNvSpPr txBox="1">
              <a:spLocks noChangeArrowheads="1"/>
            </p:cNvSpPr>
            <p:nvPr/>
          </p:nvSpPr>
          <p:spPr bwMode="auto">
            <a:xfrm>
              <a:off x="2335574" y="2511600"/>
              <a:ext cx="699231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束</a:t>
              </a:r>
            </a:p>
          </p:txBody>
        </p:sp>
      </p:grpSp>
      <p:grpSp>
        <p:nvGrpSpPr>
          <p:cNvPr id="18" name="组合 58"/>
          <p:cNvGrpSpPr/>
          <p:nvPr/>
        </p:nvGrpSpPr>
        <p:grpSpPr bwMode="auto">
          <a:xfrm>
            <a:off x="5219700" y="2332567"/>
            <a:ext cx="898524" cy="1094317"/>
            <a:chOff x="2229977" y="2454560"/>
            <a:chExt cx="898525" cy="820738"/>
          </a:xfrm>
        </p:grpSpPr>
        <p:pic>
          <p:nvPicPr>
            <p:cNvPr id="121881" name="Picture 7" descr="taozi01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229977" y="2454560"/>
              <a:ext cx="898525" cy="820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882" name="Text Box 8"/>
            <p:cNvSpPr txBox="1">
              <a:spLocks noChangeArrowheads="1"/>
            </p:cNvSpPr>
            <p:nvPr/>
          </p:nvSpPr>
          <p:spPr bwMode="auto">
            <a:xfrm>
              <a:off x="2335574" y="2511600"/>
              <a:ext cx="699231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鲜</a:t>
              </a:r>
            </a:p>
          </p:txBody>
        </p:sp>
      </p:grpSp>
      <p:grpSp>
        <p:nvGrpSpPr>
          <p:cNvPr id="19" name="组合 55"/>
          <p:cNvGrpSpPr/>
          <p:nvPr/>
        </p:nvGrpSpPr>
        <p:grpSpPr bwMode="auto">
          <a:xfrm>
            <a:off x="6218237" y="2554819"/>
            <a:ext cx="898524" cy="1094316"/>
            <a:chOff x="2229977" y="2454560"/>
            <a:chExt cx="898525" cy="820738"/>
          </a:xfrm>
        </p:grpSpPr>
        <p:pic>
          <p:nvPicPr>
            <p:cNvPr id="121879" name="Picture 7" descr="taozi01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229977" y="2454560"/>
              <a:ext cx="898525" cy="820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880" name="Text Box 8"/>
            <p:cNvSpPr txBox="1">
              <a:spLocks noChangeArrowheads="1"/>
            </p:cNvSpPr>
            <p:nvPr/>
          </p:nvSpPr>
          <p:spPr bwMode="auto">
            <a:xfrm>
              <a:off x="2335574" y="2511600"/>
              <a:ext cx="699231" cy="53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4000" b="1">
                  <a:latin typeface="楷体" panose="02010609060101010101" pitchFamily="49" charset="-122"/>
                  <a:ea typeface="楷体" panose="02010609060101010101" pitchFamily="49" charset="-122"/>
                </a:rPr>
                <a:t>结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08642E-6 L 0.44236 0.518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00" y="25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0.43594 0.3148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00" y="1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8.64198E-7 L 0.33489 0.1944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0" y="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93827E-7 L 0.42379 0.3589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00" y="1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5679E-6 L 0.35903 0.3342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85185E-6 L 0.34254 0.5487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00" y="2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71605E-6 L 0.16806 0.5774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0" y="2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97531E-6 L 0.10521 0.5654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00" y="2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6.17284E-7 L 0.00382 0.4259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2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6.17284E-7 L 0.06302 0.6179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30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6 L 0.01945 0.4524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" y="22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45679E-6 L 0.24219 0.39259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00" y="19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95923E-6 L -0.0276 0.5429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0" y="27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23533E-6 L 0.28108 0.2665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0" y="1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2483E-6 L 0.21579 0.3168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00" y="15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3533E-6 L 0.17135 0.34651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00" y="17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3533E-6 L 0.17135 0.3465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00" y="17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Box 28"/>
          <p:cNvSpPr txBox="1">
            <a:spLocks noChangeArrowheads="1"/>
          </p:cNvSpPr>
          <p:nvPr/>
        </p:nvSpPr>
        <p:spPr bwMode="auto">
          <a:xfrm>
            <a:off x="250826" y="357717"/>
            <a:ext cx="19446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读一读</a:t>
            </a:r>
          </a:p>
        </p:txBody>
      </p:sp>
      <p:grpSp>
        <p:nvGrpSpPr>
          <p:cNvPr id="2" name="组合 2"/>
          <p:cNvGrpSpPr/>
          <p:nvPr/>
        </p:nvGrpSpPr>
        <p:grpSpPr bwMode="auto">
          <a:xfrm>
            <a:off x="1763713" y="645586"/>
            <a:ext cx="5651500" cy="5431367"/>
            <a:chOff x="1835696" y="636313"/>
            <a:chExt cx="5650383" cy="4073401"/>
          </a:xfrm>
        </p:grpSpPr>
        <p:pic>
          <p:nvPicPr>
            <p:cNvPr id="122884" name="Picture 4" descr="C:\Users\Administrator\Desktop\图图图\17508152_165904731000_2.jpg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35696" y="636313"/>
              <a:ext cx="5650383" cy="4073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7" name="TextBox 28"/>
            <p:cNvSpPr txBox="1">
              <a:spLocks noChangeArrowheads="1"/>
            </p:cNvSpPr>
            <p:nvPr/>
          </p:nvSpPr>
          <p:spPr bwMode="auto">
            <a:xfrm>
              <a:off x="2556279" y="1636408"/>
              <a:ext cx="4337779" cy="1731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台灯    冷清    肩膀</a:t>
              </a:r>
              <a:endPara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重新    鲜花    电影</a:t>
              </a:r>
              <a:endPara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星期天  圆珠笔</a:t>
              </a:r>
              <a:endPara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Box 28"/>
          <p:cNvSpPr txBox="1">
            <a:spLocks noChangeArrowheads="1"/>
          </p:cNvSpPr>
          <p:nvPr/>
        </p:nvSpPr>
        <p:spPr bwMode="auto">
          <a:xfrm>
            <a:off x="1187451" y="1468967"/>
            <a:ext cx="7105650" cy="137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听课文朗读，读准字音，说一说，课文讲了一件什么事情？</a:t>
            </a:r>
          </a:p>
        </p:txBody>
      </p:sp>
      <p:pic>
        <p:nvPicPr>
          <p:cNvPr id="123907" name="Picture 8" descr="图片3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8301" y="452969"/>
            <a:ext cx="1322388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908" name="Picture 2" descr="C:\Users\Administrator\Desktop\2979-110911103A632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675" y="3166536"/>
            <a:ext cx="2903538" cy="3433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Box 1"/>
          <p:cNvSpPr txBox="1">
            <a:spLocks noChangeArrowheads="1"/>
          </p:cNvSpPr>
          <p:nvPr/>
        </p:nvSpPr>
        <p:spPr bwMode="auto">
          <a:xfrm>
            <a:off x="827088" y="1411819"/>
            <a:ext cx="745331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0000FF"/>
                </a:solidFill>
                <a:latin typeface="宋体" panose="02010600030101010101" pitchFamily="2" charset="-122"/>
              </a:rPr>
              <a:t>    课文讲了小女孩露西想给出国的爸爸写信，觉得第一封信写得不好，在妈妈的帮助下重新写了一封信的故事。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187451" y="357719"/>
            <a:ext cx="6480174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0000FF"/>
                </a:solidFill>
                <a:latin typeface="宋体" panose="02010600030101010101" pitchFamily="2" charset="-122"/>
              </a:rPr>
              <a:t>    读课文，说一说，露西为什么想给爸爸写信？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84289" y="2180169"/>
            <a:ext cx="6481762" cy="12741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爸爸出国了，要过半年才能回来。今天，露西想给爸爸写一封信。</a:t>
            </a:r>
          </a:p>
        </p:txBody>
      </p:sp>
      <p:pic>
        <p:nvPicPr>
          <p:cNvPr id="125956" name="Picture 2" descr="C:\Users\Administrator\Desktop\2007717223739684_2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650" y="4241802"/>
            <a:ext cx="1712914" cy="197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348037" y="4241801"/>
            <a:ext cx="3084512" cy="584775"/>
          </a:xfrm>
          <a:prstGeom prst="rect">
            <a:avLst/>
          </a:prstGeom>
          <a:solidFill>
            <a:srgbClr val="F7FCBA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对爸爸的想念。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55701" y="1028700"/>
            <a:ext cx="6840539" cy="18651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zh-CN" altLang="en-US" sz="3200" b="1" dirty="0">
                <a:latin typeface="楷体_GB2312" pitchFamily="49" charset="-122"/>
                <a:ea typeface="楷体_GB2312" pitchFamily="49" charset="-122"/>
                <a:sym typeface="+mn-ea"/>
              </a:rPr>
              <a:t>    妈妈还在厂里，露西早早回到家。她打开空调，又洗了一些土豆，削好后放在锅里。</a:t>
            </a:r>
          </a:p>
        </p:txBody>
      </p:sp>
      <p:grpSp>
        <p:nvGrpSpPr>
          <p:cNvPr id="3" name="组合 3"/>
          <p:cNvGrpSpPr/>
          <p:nvPr/>
        </p:nvGrpSpPr>
        <p:grpSpPr bwMode="auto">
          <a:xfrm>
            <a:off x="900115" y="3793070"/>
            <a:ext cx="7056437" cy="2040350"/>
            <a:chOff x="323527" y="2725978"/>
            <a:chExt cx="7056785" cy="1531275"/>
          </a:xfrm>
        </p:grpSpPr>
        <p:sp>
          <p:nvSpPr>
            <p:cNvPr id="126980" name="TextBox 2"/>
            <p:cNvSpPr txBox="1">
              <a:spLocks noChangeArrowheads="1"/>
            </p:cNvSpPr>
            <p:nvPr/>
          </p:nvSpPr>
          <p:spPr bwMode="auto">
            <a:xfrm>
              <a:off x="1316833" y="3003798"/>
              <a:ext cx="6063479" cy="956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20000"/>
                </a:lnSpc>
                <a:buFont typeface="Arial" panose="020B0604020202020204" pitchFamily="34" charset="0"/>
                <a:buNone/>
              </a:pPr>
              <a:r>
                <a:rPr lang="zh-CN" altLang="en-US" sz="3200" b="1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    思考：从这可以看出露西是一个怎样的孩子？</a:t>
              </a:r>
            </a:p>
          </p:txBody>
        </p:sp>
        <p:pic>
          <p:nvPicPr>
            <p:cNvPr id="126981" name="Picture 2" descr="C:\Users\Administrator\Desktop\图图图\01454093_看图王.jpg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3527" y="2725978"/>
              <a:ext cx="1241575" cy="1531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Box 1"/>
          <p:cNvSpPr txBox="1">
            <a:spLocks noChangeArrowheads="1"/>
          </p:cNvSpPr>
          <p:nvPr/>
        </p:nvSpPr>
        <p:spPr bwMode="auto">
          <a:xfrm>
            <a:off x="1258888" y="1316569"/>
            <a:ext cx="6769100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0000FF"/>
                </a:solidFill>
                <a:latin typeface="宋体" panose="02010600030101010101" pitchFamily="2" charset="-122"/>
              </a:rPr>
              <a:t>    露西在妈妈回家之前帮助妈妈做家务，说明露西是一个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</a:rPr>
              <a:t>懂事、乖巧</a:t>
            </a:r>
            <a:r>
              <a:rPr lang="zh-CN" altLang="en-US" sz="3200" b="1">
                <a:solidFill>
                  <a:srgbClr val="0000FF"/>
                </a:solidFill>
                <a:latin typeface="宋体" panose="02010600030101010101" pitchFamily="2" charset="-122"/>
              </a:rPr>
              <a:t>的孩子。也为后文把不开心的信改成开心的信埋下伏笔。</a:t>
            </a:r>
          </a:p>
        </p:txBody>
      </p:sp>
      <p:pic>
        <p:nvPicPr>
          <p:cNvPr id="128003" name="Picture 2" descr="C:\Users\Administrator\Desktop\2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67464" y="3716867"/>
            <a:ext cx="2776537" cy="278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 bwMode="auto">
          <a:xfrm>
            <a:off x="611188" y="220135"/>
            <a:ext cx="7489826" cy="2055284"/>
            <a:chOff x="971600" y="359418"/>
            <a:chExt cx="7488832" cy="1542310"/>
          </a:xfrm>
        </p:grpSpPr>
        <p:pic>
          <p:nvPicPr>
            <p:cNvPr id="129028" name="Picture 2" descr="C:\Users\Administrator\Desktop\图图图\01433880.jp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971600" y="359418"/>
              <a:ext cx="1103623" cy="1542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9029" name="TextBox 2"/>
            <p:cNvSpPr txBox="1">
              <a:spLocks noChangeArrowheads="1"/>
            </p:cNvSpPr>
            <p:nvPr/>
          </p:nvSpPr>
          <p:spPr bwMode="auto">
            <a:xfrm>
              <a:off x="1826772" y="555525"/>
              <a:ext cx="6633660" cy="956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20000"/>
                </a:lnSpc>
                <a:buFont typeface="Arial" panose="020B0604020202020204" pitchFamily="34" charset="0"/>
                <a:buNone/>
              </a:pPr>
              <a:r>
                <a:rPr lang="zh-CN" altLang="en-US" sz="3200" b="1">
                  <a:solidFill>
                    <a:srgbClr val="0000FF"/>
                  </a:solidFill>
                  <a:latin typeface="宋体" panose="02010600030101010101" pitchFamily="2" charset="-122"/>
                </a:rPr>
                <a:t>    读课文，说一说，露西在给爸爸的第一封信中写了什么？</a:t>
              </a:r>
            </a:p>
          </p:txBody>
        </p:sp>
      </p:grp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31863" y="2148417"/>
            <a:ext cx="72009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楷体_GB2312" pitchFamily="49" charset="-122"/>
                <a:ea typeface="楷体_GB2312" pitchFamily="49" charset="-122"/>
              </a:rPr>
              <a:t>    “亲爱的爸爸，”露西写道，“你不在，我们很</a:t>
            </a:r>
            <a:r>
              <a:rPr lang="zh-CN" altLang="en-US" sz="32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不开心</a:t>
            </a:r>
            <a:r>
              <a:rPr lang="zh-CN" altLang="en-US" sz="3200" b="1">
                <a:latin typeface="楷体_GB2312" pitchFamily="49" charset="-122"/>
                <a:ea typeface="楷体_GB2312" pitchFamily="49" charset="-122"/>
              </a:rPr>
              <a:t>。以前每天早上你一边刮胡子，一边逗我玩。还有，家里的台灯坏了，我们</a:t>
            </a:r>
            <a:r>
              <a:rPr lang="zh-CN" altLang="en-US" sz="32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修不好</a:t>
            </a:r>
            <a:r>
              <a:rPr lang="zh-CN" altLang="en-US" sz="3200" b="1">
                <a:latin typeface="楷体_GB2312" pitchFamily="49" charset="-122"/>
                <a:ea typeface="楷体_GB2312" pitchFamily="49" charset="-122"/>
              </a:rPr>
              <a:t>。从早到晚，家里总是很</a:t>
            </a:r>
            <a:r>
              <a:rPr lang="zh-CN" altLang="en-US" sz="32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冷清</a:t>
            </a:r>
            <a:r>
              <a:rPr lang="zh-CN" altLang="en-US" sz="3200" b="1">
                <a:latin typeface="楷体_GB2312" pitchFamily="49" charset="-122"/>
                <a:ea typeface="楷体_GB2312" pitchFamily="49" charset="-122"/>
              </a:rPr>
              <a:t>。”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"/>
          <p:cNvGrpSpPr/>
          <p:nvPr/>
        </p:nvGrpSpPr>
        <p:grpSpPr bwMode="auto">
          <a:xfrm>
            <a:off x="179390" y="260351"/>
            <a:ext cx="2963861" cy="1388533"/>
            <a:chOff x="154029" y="171880"/>
            <a:chExt cx="2963822" cy="1041441"/>
          </a:xfrm>
        </p:grpSpPr>
        <p:grpSp>
          <p:nvGrpSpPr>
            <p:cNvPr id="3" name="组合 3"/>
            <p:cNvGrpSpPr/>
            <p:nvPr/>
          </p:nvGrpSpPr>
          <p:grpSpPr bwMode="auto">
            <a:xfrm>
              <a:off x="957233" y="523357"/>
              <a:ext cx="2160618" cy="523529"/>
              <a:chOff x="755576" y="543982"/>
              <a:chExt cx="2160240" cy="524286"/>
            </a:xfrm>
          </p:grpSpPr>
          <p:pic>
            <p:nvPicPr>
              <p:cNvPr id="111623" name="Picture 5" descr="C:\Users\Administrator\Desktop\1.tif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755576" y="555526"/>
                <a:ext cx="2160240" cy="512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1624" name="TextBox 5"/>
              <p:cNvSpPr txBox="1">
                <a:spLocks noChangeArrowheads="1"/>
              </p:cNvSpPr>
              <p:nvPr/>
            </p:nvSpPr>
            <p:spPr bwMode="auto">
              <a:xfrm>
                <a:off x="884352" y="543982"/>
                <a:ext cx="1800199" cy="3929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buFont typeface="Arial" panose="020B0604020202020204" pitchFamily="34" charset="0"/>
                  <a:buNone/>
                </a:pPr>
                <a:r>
                  <a: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新课导入</a:t>
                </a:r>
              </a:p>
            </p:txBody>
          </p:sp>
        </p:grpSp>
        <p:pic>
          <p:nvPicPr>
            <p:cNvPr id="111622" name="图片 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4029" y="171880"/>
              <a:ext cx="936698" cy="1041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1619" name="Picture 2" descr="C:\Users\Administrator\Desktop\16295190.jpg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19426" y="2482851"/>
            <a:ext cx="2851150" cy="392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20" name="TextBox 6"/>
          <p:cNvSpPr txBox="1">
            <a:spLocks noChangeArrowheads="1"/>
          </p:cNvSpPr>
          <p:nvPr/>
        </p:nvSpPr>
        <p:spPr bwMode="auto">
          <a:xfrm>
            <a:off x="2644776" y="1648885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0000FF"/>
                </a:solidFill>
                <a:hlinkClick r:id="rId4" action="ppaction://hlinkfile"/>
              </a:rPr>
              <a:t>欣赏视频：一封信</a:t>
            </a:r>
            <a:endParaRPr lang="zh-CN" altLang="en-US" sz="3200" b="1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069975" y="933452"/>
            <a:ext cx="7272338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露西在写第一封信的时候心情怎么样？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6300" y="3422653"/>
            <a:ext cx="2519364" cy="76944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>
              <a:defRPr/>
            </a:pPr>
            <a:r>
              <a:rPr lang="zh-CN" altLang="en-US" sz="4400" b="1" dirty="0">
                <a:solidFill>
                  <a:srgbClr val="FF0000"/>
                </a:solidFill>
                <a:sym typeface="+mn-ea"/>
              </a:rPr>
              <a:t>很不开心</a:t>
            </a:r>
          </a:p>
        </p:txBody>
      </p:sp>
      <p:pic>
        <p:nvPicPr>
          <p:cNvPr id="58370" name="Picture 2" descr="C:\Users\Administrator\Desktop\11284670_165733623000_2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2948519"/>
            <a:ext cx="2362201" cy="3316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 bwMode="auto">
          <a:xfrm>
            <a:off x="911225" y="1240367"/>
            <a:ext cx="7127876" cy="1936751"/>
            <a:chOff x="899592" y="1563638"/>
            <a:chExt cx="7128792" cy="1453102"/>
          </a:xfrm>
        </p:grpSpPr>
        <p:pic>
          <p:nvPicPr>
            <p:cNvPr id="131077" name="Picture 2" descr="C:\Users\Administrator\Desktop\图图图\00373384.jp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899592" y="1563638"/>
              <a:ext cx="1276523" cy="1453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58" name="TextBox 2"/>
            <p:cNvSpPr txBox="1">
              <a:spLocks noChangeArrowheads="1"/>
            </p:cNvSpPr>
            <p:nvPr/>
          </p:nvSpPr>
          <p:spPr bwMode="auto">
            <a:xfrm>
              <a:off x="1896670" y="1738328"/>
              <a:ext cx="6131714" cy="956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0" hangingPunct="0">
                <a:lnSpc>
                  <a:spcPct val="120000"/>
                </a:lnSpc>
                <a:defRPr/>
              </a:pPr>
              <a:r>
                <a:rPr lang="zh-CN" altLang="en-US" sz="3200" b="1" dirty="0">
                  <a:solidFill>
                    <a:srgbClr val="0000FF"/>
                  </a:solidFill>
                  <a:latin typeface="+mn-ea"/>
                  <a:ea typeface="+mn-ea"/>
                  <a:sym typeface="+mn-ea"/>
                </a:rPr>
                <a:t>    想象一下，爸爸收到这封信后会有什么感受？</a:t>
              </a:r>
            </a:p>
          </p:txBody>
        </p:sp>
      </p:grp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35238" y="4104220"/>
            <a:ext cx="45259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难过、担心、自责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……</a:t>
            </a:r>
            <a:endParaRPr lang="zh-CN" altLang="en-US" sz="32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31076" name="Picture 3" descr="C:\Users\Administrator\Desktop\194994_170138361133_2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0" y="3251202"/>
            <a:ext cx="2205038" cy="3018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179512" y="644691"/>
            <a:ext cx="1944217" cy="584775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perspectiveRight"/>
            <a:lightRig rig="threePt" dir="t"/>
          </a:scene3d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 algn="ctr">
              <a:spcBef>
                <a:spcPts val="1200"/>
              </a:spcBef>
              <a:buFont typeface="Wingdings" panose="05000000000000000000" pitchFamily="2" charset="2"/>
              <a:buChar char="u"/>
              <a:defRPr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小练笔</a:t>
            </a:r>
          </a:p>
        </p:txBody>
      </p:sp>
      <p:grpSp>
        <p:nvGrpSpPr>
          <p:cNvPr id="4" name="组合 10"/>
          <p:cNvGrpSpPr/>
          <p:nvPr/>
        </p:nvGrpSpPr>
        <p:grpSpPr bwMode="auto">
          <a:xfrm>
            <a:off x="1182690" y="1765301"/>
            <a:ext cx="7159625" cy="1443567"/>
            <a:chOff x="1662839" y="1192620"/>
            <a:chExt cx="7155804" cy="1082675"/>
          </a:xfrm>
        </p:grpSpPr>
        <p:sp>
          <p:nvSpPr>
            <p:cNvPr id="3" name="TextBox 2"/>
            <p:cNvSpPr txBox="1"/>
            <p:nvPr/>
          </p:nvSpPr>
          <p:spPr>
            <a:xfrm>
              <a:off x="2246726" y="1564095"/>
              <a:ext cx="6571917" cy="438581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zh-CN" altLang="en-US" sz="3200" b="1" dirty="0">
                  <a:solidFill>
                    <a:srgbClr val="0000FF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 用“一边</a:t>
              </a:r>
              <a:r>
                <a:rPr lang="en-US" altLang="zh-CN" sz="3200" b="1" dirty="0">
                  <a:solidFill>
                    <a:srgbClr val="0000FF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……</a:t>
              </a:r>
              <a:r>
                <a:rPr lang="zh-CN" altLang="en-US" sz="3200" b="1" dirty="0">
                  <a:solidFill>
                    <a:srgbClr val="0000FF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一边</a:t>
              </a:r>
              <a:r>
                <a:rPr lang="en-US" altLang="zh-CN" sz="3200" b="1" dirty="0">
                  <a:solidFill>
                    <a:srgbClr val="0000FF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……</a:t>
              </a:r>
              <a:r>
                <a:rPr lang="zh-CN" altLang="en-US" sz="3200" b="1" dirty="0">
                  <a:solidFill>
                    <a:srgbClr val="0000FF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”写句子。</a:t>
              </a:r>
            </a:p>
          </p:txBody>
        </p:sp>
        <p:pic>
          <p:nvPicPr>
            <p:cNvPr id="132103" name="图片 7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62839" y="1192620"/>
              <a:ext cx="973300" cy="1082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60590" y="3621617"/>
            <a:ext cx="681196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</a:rPr>
              <a:t>例：我喜欢一边跑步，一边听音乐。</a:t>
            </a:r>
            <a:endParaRPr lang="en-US" altLang="zh-CN" sz="3200" b="1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</a:rPr>
              <a:t>    妈妈一边看电视，一边织毛衣。</a:t>
            </a:r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-13424" y="3821206"/>
            <a:ext cx="2294212" cy="26589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074741" y="975785"/>
            <a:ext cx="7458075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    露西给爸爸的第二封信中写了什么？从课文中找出来。</a:t>
            </a:r>
          </a:p>
        </p:txBody>
      </p:sp>
      <p:pic>
        <p:nvPicPr>
          <p:cNvPr id="133123" name="Picture 2" descr="C:\Users\Administrator\Desktop\Img401710232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" y="4099986"/>
            <a:ext cx="2151063" cy="2315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151063" y="2857500"/>
            <a:ext cx="6742112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en-US" altLang="zh-CN" sz="3200" b="1" dirty="0">
                <a:solidFill>
                  <a:srgbClr val="0000FF"/>
                </a:solidFill>
                <a:latin typeface="+mj-ea"/>
                <a:ea typeface="+mj-ea"/>
                <a:sym typeface="+mn-ea"/>
              </a:rPr>
              <a:t>1.</a:t>
            </a:r>
            <a:r>
              <a:rPr lang="zh-CN" altLang="en-US" sz="3200" b="1" dirty="0">
                <a:solidFill>
                  <a:srgbClr val="0000FF"/>
                </a:solidFill>
                <a:latin typeface="+mj-ea"/>
                <a:ea typeface="+mj-ea"/>
                <a:sym typeface="+mn-ea"/>
              </a:rPr>
              <a:t>亲爱的爸爸，我们过得挺好。</a:t>
            </a:r>
            <a:endParaRPr lang="en-US" altLang="zh-CN" sz="3200" b="1" dirty="0">
              <a:solidFill>
                <a:srgbClr val="0000FF"/>
              </a:solidFill>
              <a:latin typeface="+mj-ea"/>
              <a:ea typeface="+mj-ea"/>
              <a:sym typeface="+mn-ea"/>
            </a:endParaRPr>
          </a:p>
          <a:p>
            <a:pPr>
              <a:lnSpc>
                <a:spcPct val="120000"/>
              </a:lnSpc>
              <a:defRPr/>
            </a:pPr>
            <a:r>
              <a:rPr lang="en-US" altLang="zh-CN" sz="3200" b="1" dirty="0">
                <a:solidFill>
                  <a:srgbClr val="0000FF"/>
                </a:solidFill>
                <a:latin typeface="+mj-ea"/>
                <a:ea typeface="+mj-ea"/>
                <a:sym typeface="+mn-ea"/>
              </a:rPr>
              <a:t>2.</a:t>
            </a:r>
            <a:r>
              <a:rPr lang="zh-CN" altLang="en-US" sz="3200" b="1" dirty="0">
                <a:solidFill>
                  <a:srgbClr val="0000FF"/>
                </a:solidFill>
                <a:latin typeface="+mj-ea"/>
                <a:ea typeface="+mj-ea"/>
                <a:sym typeface="+mn-ea"/>
              </a:rPr>
              <a:t>太阳闪闪发光。阳光下，我们的希比希又蹦又跳。</a:t>
            </a:r>
            <a:endParaRPr lang="en-US" altLang="zh-CN" sz="3200" b="1" dirty="0">
              <a:solidFill>
                <a:srgbClr val="0000FF"/>
              </a:solidFill>
              <a:latin typeface="+mj-ea"/>
              <a:ea typeface="+mj-ea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900114" y="836084"/>
            <a:ext cx="727233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altLang="zh-CN" sz="3200" b="1" dirty="0">
                <a:solidFill>
                  <a:srgbClr val="0000FF"/>
                </a:solidFill>
                <a:latin typeface="+mj-ea"/>
                <a:ea typeface="+mj-ea"/>
                <a:sym typeface="+mn-ea"/>
              </a:rPr>
              <a:t>3.</a:t>
            </a:r>
            <a:r>
              <a:rPr lang="zh-CN" altLang="en-US" sz="3200" b="1" dirty="0">
                <a:solidFill>
                  <a:srgbClr val="0000FF"/>
                </a:solidFill>
                <a:latin typeface="+mj-ea"/>
                <a:ea typeface="+mj-ea"/>
                <a:sym typeface="+mn-ea"/>
              </a:rPr>
              <a:t>请爸爸告诉我们，螺丝刀放在哪儿了。这样，我们就能自己修台灯了。</a:t>
            </a:r>
            <a:endParaRPr lang="en-US" altLang="zh-CN" sz="3200" b="1" dirty="0">
              <a:solidFill>
                <a:srgbClr val="0000FF"/>
              </a:solidFill>
              <a:latin typeface="+mj-ea"/>
              <a:ea typeface="+mj-ea"/>
              <a:sym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3200" b="1" dirty="0">
                <a:solidFill>
                  <a:srgbClr val="0000FF"/>
                </a:solidFill>
                <a:latin typeface="+mj-ea"/>
                <a:ea typeface="+mj-ea"/>
                <a:sym typeface="+mn-ea"/>
              </a:rPr>
              <a:t>4.</a:t>
            </a:r>
            <a:r>
              <a:rPr lang="zh-CN" altLang="en-US" sz="3200" b="1" dirty="0">
                <a:solidFill>
                  <a:srgbClr val="0000FF"/>
                </a:solidFill>
                <a:latin typeface="+mj-ea"/>
                <a:ea typeface="+mj-ea"/>
                <a:sym typeface="+mn-ea"/>
              </a:rPr>
              <a:t>还有，下个星期天我们去看电影。</a:t>
            </a:r>
            <a:endParaRPr lang="en-US" altLang="zh-CN" sz="3200" b="1" dirty="0">
              <a:solidFill>
                <a:srgbClr val="0000FF"/>
              </a:solidFill>
              <a:latin typeface="+mj-ea"/>
              <a:ea typeface="+mj-ea"/>
              <a:sym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3200" b="1" dirty="0">
                <a:solidFill>
                  <a:srgbClr val="0000FF"/>
                </a:solidFill>
                <a:latin typeface="+mj-ea"/>
                <a:ea typeface="+mj-ea"/>
                <a:sym typeface="+mn-ea"/>
              </a:rPr>
              <a:t>5.</a:t>
            </a:r>
            <a:r>
              <a:rPr lang="zh-CN" altLang="en-US" sz="3200" b="1" dirty="0">
                <a:solidFill>
                  <a:srgbClr val="0000FF"/>
                </a:solidFill>
                <a:latin typeface="+mj-ea"/>
                <a:ea typeface="+mj-ea"/>
                <a:sym typeface="+mn-ea"/>
              </a:rPr>
              <a:t>爸爸，我们天天想你。</a:t>
            </a:r>
          </a:p>
        </p:txBody>
      </p:sp>
      <p:pic>
        <p:nvPicPr>
          <p:cNvPr id="134147" name="Picture 2" descr="C:\Users\Administrator\Desktop\173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326" y="3805767"/>
            <a:ext cx="2971801" cy="2683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425576" y="1316569"/>
            <a:ext cx="6281739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    从这封信中，你能读出露西的什么感情？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692278" y="3812120"/>
            <a:ext cx="61198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开心、得意、对爸爸的想念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……</a:t>
            </a:r>
            <a:endParaRPr lang="zh-CN" altLang="en-US" sz="32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35172" name="Picture 2" descr="C:\Users\Administrator\Desktop\259799-13112106033137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6" y="3621618"/>
            <a:ext cx="1557339" cy="282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323852" y="914400"/>
          <a:ext cx="8496300" cy="6356294"/>
        </p:xfrm>
        <a:graphic>
          <a:graphicData uri="http://schemas.openxmlformats.org/drawingml/2006/table">
            <a:tbl>
              <a:tblPr/>
              <a:tblGrid>
                <a:gridCol w="4032142"/>
                <a:gridCol w="4464158"/>
              </a:tblGrid>
              <a:tr h="126492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700" b="1" dirty="0"/>
                        <a:t>第一封信</a:t>
                      </a:r>
                    </a:p>
                  </a:txBody>
                  <a:tcPr marL="91433" marR="91433" marT="60964" marB="60964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700" b="1" dirty="0"/>
                        <a:t>第二封信</a:t>
                      </a:r>
                    </a:p>
                  </a:txBody>
                  <a:tcPr marL="91433" marR="91433" marT="60964" marB="609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6176">
                <a:tc>
                  <a:txBody>
                    <a:bodyPr/>
                    <a:lstStyle/>
                    <a:p>
                      <a:endParaRPr lang="zh-CN" altLang="en-US" sz="3200" b="1" dirty="0"/>
                    </a:p>
                  </a:txBody>
                  <a:tcPr marL="91433" marR="91433" marT="60964" marB="609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3200" b="1" dirty="0"/>
                    </a:p>
                  </a:txBody>
                  <a:tcPr marL="91433" marR="91433" marT="60964" marB="609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48207">
                <a:tc>
                  <a:txBody>
                    <a:bodyPr/>
                    <a:lstStyle/>
                    <a:p>
                      <a:endParaRPr lang="zh-CN" altLang="en-US" sz="3200" b="1" dirty="0"/>
                    </a:p>
                  </a:txBody>
                  <a:tcPr marL="91433" marR="91433" marT="60964" marB="609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3200" b="1" dirty="0"/>
                    </a:p>
                  </a:txBody>
                  <a:tcPr marL="91433" marR="91433" marT="60964" marB="609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40239">
                <a:tc>
                  <a:txBody>
                    <a:bodyPr/>
                    <a:lstStyle/>
                    <a:p>
                      <a:endParaRPr lang="zh-CN" altLang="en-US" sz="3200" b="1" dirty="0"/>
                    </a:p>
                  </a:txBody>
                  <a:tcPr marL="91433" marR="91433" marT="60964" marB="609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3200" b="1" dirty="0"/>
                    </a:p>
                  </a:txBody>
                  <a:tcPr marL="91433" marR="91433" marT="60964" marB="609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3327">
                <a:tc>
                  <a:txBody>
                    <a:bodyPr/>
                    <a:lstStyle/>
                    <a:p>
                      <a:endParaRPr lang="zh-CN" altLang="en-US" sz="3200" b="1" dirty="0"/>
                    </a:p>
                  </a:txBody>
                  <a:tcPr marL="91433" marR="91433" marT="60964" marB="609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3200" b="1" dirty="0"/>
                    </a:p>
                  </a:txBody>
                  <a:tcPr marL="91433" marR="91433" marT="60964" marB="609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3417">
                <a:tc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 marL="91433" marR="91433" marT="60964" marB="609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3200" b="1" dirty="0"/>
                    </a:p>
                  </a:txBody>
                  <a:tcPr marL="91433" marR="91433" marT="60964" marB="609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55652" y="1572685"/>
            <a:ext cx="30956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0000FF"/>
                </a:solidFill>
                <a:latin typeface="Arial" panose="020B0604020202020204" pitchFamily="34" charset="0"/>
              </a:rPr>
              <a:t>       亲爱的爸爸，你不在，我们很不开心。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539750" y="2736851"/>
            <a:ext cx="352742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         以前每天早上你一边刮胡子，一边逗我玩。</a:t>
            </a:r>
            <a:endParaRPr lang="zh-CN" altLang="en-US" sz="24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57191" y="5369984"/>
            <a:ext cx="42497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从早到晚，家里总是很冷清。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27051" y="4015318"/>
            <a:ext cx="35925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        还有，家里的台灯坏了，我们修不好。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19588" y="5405967"/>
            <a:ext cx="45370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还有，下个星期天我们去看电影。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94215" y="2730502"/>
            <a:ext cx="39735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         太阳闪闪发光。阳光下，我们的希比希又蹦又跳。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492627" y="3837518"/>
            <a:ext cx="42481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         请爸爸告诉我们，螺丝刀放在哪儿了。这样，我们就能自己修台灯了。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14851" y="1786467"/>
            <a:ext cx="42481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亲爱的爸爸，我们过得挺好。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492627" y="6057901"/>
            <a:ext cx="33131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爸爸，我们天天想你。</a:t>
            </a:r>
          </a:p>
        </p:txBody>
      </p:sp>
      <p:sp>
        <p:nvSpPr>
          <p:cNvPr id="136230" name="TextBox 12"/>
          <p:cNvSpPr txBox="1">
            <a:spLocks noChangeArrowheads="1"/>
          </p:cNvSpPr>
          <p:nvPr/>
        </p:nvSpPr>
        <p:spPr bwMode="auto">
          <a:xfrm>
            <a:off x="3254377" y="67734"/>
            <a:ext cx="229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比较两封信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498600" y="927100"/>
            <a:ext cx="6281739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通过对比两封信，你学到了什么？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55650" y="2084919"/>
            <a:ext cx="748823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0000FF"/>
                </a:solidFill>
                <a:latin typeface="宋体" panose="02010600030101010101" pitchFamily="2" charset="-122"/>
              </a:rPr>
              <a:t>    露西的第二封信虽然内容很平常，但是这些令人高兴的小事，告诉了爸爸，她和妈妈过得很好，让爸爸不用担忧。说明露西是一个善解人意的孩子，我们也要向露西学习，不让父母担心。</a:t>
            </a:r>
          </a:p>
        </p:txBody>
      </p:sp>
      <p:pic>
        <p:nvPicPr>
          <p:cNvPr id="137220" name="Picture 2" descr="C:\Users\Administrator\Desktop\851091_20160501143406442500_1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" y="19053"/>
            <a:ext cx="1797051" cy="2660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2" name="图片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90" y="3750734"/>
            <a:ext cx="1338261" cy="1337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组合 6"/>
          <p:cNvGrpSpPr/>
          <p:nvPr/>
        </p:nvGrpSpPr>
        <p:grpSpPr bwMode="auto">
          <a:xfrm>
            <a:off x="115888" y="165100"/>
            <a:ext cx="2933700" cy="1388533"/>
            <a:chOff x="116634" y="123478"/>
            <a:chExt cx="2933385" cy="1041400"/>
          </a:xfrm>
        </p:grpSpPr>
        <p:grpSp>
          <p:nvGrpSpPr>
            <p:cNvPr id="3" name="组合 1"/>
            <p:cNvGrpSpPr/>
            <p:nvPr/>
          </p:nvGrpSpPr>
          <p:grpSpPr bwMode="auto">
            <a:xfrm>
              <a:off x="889402" y="507885"/>
              <a:ext cx="2160617" cy="523529"/>
              <a:chOff x="755576" y="543982"/>
              <a:chExt cx="2160240" cy="524286"/>
            </a:xfrm>
          </p:grpSpPr>
          <p:pic>
            <p:nvPicPr>
              <p:cNvPr id="138263" name="Picture 5" descr="C:\Users\Administrator\Desktop\1.tif"/>
              <p:cNvPicPr>
                <a:picLocks noChangeAspect="1" noChangeArrowheads="1"/>
              </p:cNvPicPr>
              <p:nvPr/>
            </p:nvPicPr>
            <p:blipFill>
              <a:blip r:embed="rId3" cstate="email"/>
              <a:srcRect/>
              <a:stretch>
                <a:fillRect/>
              </a:stretch>
            </p:blipFill>
            <p:spPr bwMode="auto">
              <a:xfrm>
                <a:off x="755576" y="555526"/>
                <a:ext cx="2160240" cy="512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8264" name="TextBox 3"/>
              <p:cNvSpPr txBox="1">
                <a:spLocks noChangeArrowheads="1"/>
              </p:cNvSpPr>
              <p:nvPr/>
            </p:nvSpPr>
            <p:spPr bwMode="auto">
              <a:xfrm>
                <a:off x="884352" y="543982"/>
                <a:ext cx="1800199" cy="3929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buFont typeface="Arial" panose="020B0604020202020204" pitchFamily="34" charset="0"/>
                  <a:buNone/>
                </a:pPr>
                <a:r>
                  <a: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课文板书</a:t>
                </a:r>
              </a:p>
            </p:txBody>
          </p:sp>
        </p:grpSp>
        <p:pic>
          <p:nvPicPr>
            <p:cNvPr id="138262" name="图片 2"/>
            <p:cNvPicPr>
              <a:picLocks noChangeAspect="1" noChangeArrowheads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6634" y="123478"/>
              <a:ext cx="936711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8244" name="TextBox 1"/>
          <p:cNvSpPr txBox="1">
            <a:spLocks noChangeArrowheads="1"/>
          </p:cNvSpPr>
          <p:nvPr/>
        </p:nvSpPr>
        <p:spPr bwMode="auto">
          <a:xfrm>
            <a:off x="234950" y="2853267"/>
            <a:ext cx="1550988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一封信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935163" y="1481667"/>
            <a:ext cx="3251200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第一封信：不开心</a:t>
            </a:r>
          </a:p>
        </p:txBody>
      </p:sp>
      <p:sp>
        <p:nvSpPr>
          <p:cNvPr id="11" name="左大括号 10"/>
          <p:cNvSpPr/>
          <p:nvPr/>
        </p:nvSpPr>
        <p:spPr>
          <a:xfrm>
            <a:off x="1577976" y="1701800"/>
            <a:ext cx="371476" cy="3151717"/>
          </a:xfrm>
          <a:prstGeom prst="leftBrac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1884365" y="3691468"/>
            <a:ext cx="1882775" cy="112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第二封信</a:t>
            </a:r>
            <a:endParaRPr lang="en-US" altLang="zh-CN" sz="280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过得挺好</a:t>
            </a:r>
          </a:p>
        </p:txBody>
      </p:sp>
      <p:sp>
        <p:nvSpPr>
          <p:cNvPr id="15" name="矩形 14"/>
          <p:cNvSpPr/>
          <p:nvPr/>
        </p:nvSpPr>
        <p:spPr>
          <a:xfrm>
            <a:off x="4994277" y="1773769"/>
            <a:ext cx="549275" cy="19261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5645150" y="1464734"/>
            <a:ext cx="1720850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台灯坏了</a:t>
            </a:r>
          </a:p>
        </p:txBody>
      </p:sp>
      <p:sp>
        <p:nvSpPr>
          <p:cNvPr id="17" name="矩形 16"/>
          <p:cNvSpPr/>
          <p:nvPr/>
        </p:nvSpPr>
        <p:spPr>
          <a:xfrm>
            <a:off x="7207253" y="1773769"/>
            <a:ext cx="549275" cy="19261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>
            <a:off x="7859716" y="1464734"/>
            <a:ext cx="1106487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冷清</a:t>
            </a:r>
          </a:p>
        </p:txBody>
      </p:sp>
      <p:sp>
        <p:nvSpPr>
          <p:cNvPr id="19" name="左大括号 18"/>
          <p:cNvSpPr/>
          <p:nvPr/>
        </p:nvSpPr>
        <p:spPr>
          <a:xfrm>
            <a:off x="3560765" y="2891367"/>
            <a:ext cx="369886" cy="3041651"/>
          </a:xfrm>
          <a:prstGeom prst="leftBrac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3887788" y="2548467"/>
            <a:ext cx="2628900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太阳闪闪发光</a:t>
            </a:r>
          </a:p>
        </p:txBody>
      </p:sp>
      <p:sp>
        <p:nvSpPr>
          <p:cNvPr id="22" name="TextBox 1"/>
          <p:cNvSpPr txBox="1">
            <a:spLocks noChangeArrowheads="1"/>
          </p:cNvSpPr>
          <p:nvPr/>
        </p:nvSpPr>
        <p:spPr bwMode="auto">
          <a:xfrm>
            <a:off x="3887789" y="3285067"/>
            <a:ext cx="2987675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希比希又蹦又跳</a:t>
            </a:r>
          </a:p>
        </p:txBody>
      </p:sp>
      <p:sp>
        <p:nvSpPr>
          <p:cNvPr id="23" name="TextBox 1"/>
          <p:cNvSpPr txBox="1">
            <a:spLocks noChangeArrowheads="1"/>
          </p:cNvSpPr>
          <p:nvPr/>
        </p:nvSpPr>
        <p:spPr bwMode="auto">
          <a:xfrm>
            <a:off x="3887788" y="4019553"/>
            <a:ext cx="2628900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自己修台灯</a:t>
            </a:r>
          </a:p>
        </p:txBody>
      </p:sp>
      <p:sp>
        <p:nvSpPr>
          <p:cNvPr id="24" name="TextBox 1"/>
          <p:cNvSpPr txBox="1">
            <a:spLocks noChangeArrowheads="1"/>
          </p:cNvSpPr>
          <p:nvPr/>
        </p:nvSpPr>
        <p:spPr bwMode="auto">
          <a:xfrm>
            <a:off x="3887791" y="4756151"/>
            <a:ext cx="1555749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看电影</a:t>
            </a:r>
          </a:p>
        </p:txBody>
      </p:sp>
      <p:sp>
        <p:nvSpPr>
          <p:cNvPr id="25" name="TextBox 1"/>
          <p:cNvSpPr txBox="1">
            <a:spLocks noChangeArrowheads="1"/>
          </p:cNvSpPr>
          <p:nvPr/>
        </p:nvSpPr>
        <p:spPr bwMode="auto">
          <a:xfrm>
            <a:off x="3887788" y="5490634"/>
            <a:ext cx="2628900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一束大鲜花</a:t>
            </a:r>
          </a:p>
        </p:txBody>
      </p:sp>
      <p:grpSp>
        <p:nvGrpSpPr>
          <p:cNvPr id="4" name="组合 27"/>
          <p:cNvGrpSpPr/>
          <p:nvPr/>
        </p:nvGrpSpPr>
        <p:grpSpPr bwMode="auto">
          <a:xfrm>
            <a:off x="6511926" y="2950633"/>
            <a:ext cx="2147888" cy="2982384"/>
            <a:chOff x="6511738" y="2111162"/>
            <a:chExt cx="2148376" cy="2236766"/>
          </a:xfrm>
        </p:grpSpPr>
        <p:sp>
          <p:nvSpPr>
            <p:cNvPr id="26" name="左大括号 25"/>
            <p:cNvSpPr/>
            <p:nvPr/>
          </p:nvSpPr>
          <p:spPr>
            <a:xfrm flipH="1">
              <a:off x="6511738" y="2111162"/>
              <a:ext cx="369972" cy="2236766"/>
            </a:xfrm>
            <a:prstGeom prst="leftBrac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/>
            </a:p>
          </p:txBody>
        </p:sp>
        <p:sp>
          <p:nvSpPr>
            <p:cNvPr id="138260" name="TextBox 1"/>
            <p:cNvSpPr txBox="1">
              <a:spLocks noChangeArrowheads="1"/>
            </p:cNvSpPr>
            <p:nvPr/>
          </p:nvSpPr>
          <p:spPr bwMode="auto">
            <a:xfrm>
              <a:off x="6861453" y="2643517"/>
              <a:ext cx="1798661" cy="844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  <a:buFont typeface="Arial" panose="020B0604020202020204" pitchFamily="34" charset="0"/>
                <a:buNone/>
              </a:pPr>
              <a:r>
                <a:rPr lang="zh-CN" altLang="en-US" sz="2800" b="1">
                  <a:latin typeface="黑体" panose="02010609060101010101" pitchFamily="49" charset="-122"/>
                  <a:ea typeface="黑体" panose="02010609060101010101" pitchFamily="49" charset="-122"/>
                </a:rPr>
                <a:t>自立自强</a:t>
              </a:r>
              <a:endParaRPr lang="en-US" altLang="zh-CN" sz="2800" b="1"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eaLnBrk="1" hangingPunct="1">
                <a:lnSpc>
                  <a:spcPct val="120000"/>
                </a:lnSpc>
                <a:buFont typeface="Arial" panose="020B0604020202020204" pitchFamily="34" charset="0"/>
                <a:buNone/>
              </a:pPr>
              <a:r>
                <a:rPr lang="zh-CN" altLang="en-US" sz="2800" b="1">
                  <a:latin typeface="黑体" panose="02010609060101010101" pitchFamily="49" charset="-122"/>
                  <a:ea typeface="黑体" panose="02010609060101010101" pitchFamily="49" charset="-122"/>
                </a:rPr>
                <a:t>乐观开朗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/>
      <p:bldP spid="15" grpId="0" animBg="1"/>
      <p:bldP spid="16" grpId="0"/>
      <p:bldP spid="17" grpId="0" animBg="1"/>
      <p:bldP spid="18" grpId="0"/>
      <p:bldP spid="19" grpId="0" animBg="1"/>
      <p:bldP spid="21" grpId="0"/>
      <p:bldP spid="22" grpId="0"/>
      <p:bldP spid="23" grpId="0"/>
      <p:bldP spid="24" grpId="0"/>
      <p:bldP spid="2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6"/>
          <p:cNvGrpSpPr/>
          <p:nvPr/>
        </p:nvGrpSpPr>
        <p:grpSpPr bwMode="auto">
          <a:xfrm>
            <a:off x="115888" y="165100"/>
            <a:ext cx="2933700" cy="1388533"/>
            <a:chOff x="116634" y="123478"/>
            <a:chExt cx="2933385" cy="1041400"/>
          </a:xfrm>
        </p:grpSpPr>
        <p:grpSp>
          <p:nvGrpSpPr>
            <p:cNvPr id="3" name="组合 1"/>
            <p:cNvGrpSpPr/>
            <p:nvPr/>
          </p:nvGrpSpPr>
          <p:grpSpPr bwMode="auto">
            <a:xfrm>
              <a:off x="889402" y="507885"/>
              <a:ext cx="2160617" cy="523529"/>
              <a:chOff x="755576" y="543982"/>
              <a:chExt cx="2160240" cy="524286"/>
            </a:xfrm>
          </p:grpSpPr>
          <p:pic>
            <p:nvPicPr>
              <p:cNvPr id="139271" name="Picture 5" descr="C:\Users\Administrator\Desktop\1.tif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755576" y="555526"/>
                <a:ext cx="2160240" cy="512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9272" name="TextBox 3"/>
              <p:cNvSpPr txBox="1">
                <a:spLocks noChangeArrowheads="1"/>
              </p:cNvSpPr>
              <p:nvPr/>
            </p:nvSpPr>
            <p:spPr bwMode="auto">
              <a:xfrm>
                <a:off x="884352" y="543982"/>
                <a:ext cx="1800199" cy="3929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buFont typeface="Arial" panose="020B0604020202020204" pitchFamily="34" charset="0"/>
                  <a:buNone/>
                </a:pPr>
                <a:r>
                  <a: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课外拓展</a:t>
                </a:r>
              </a:p>
            </p:txBody>
          </p:sp>
        </p:grpSp>
        <p:pic>
          <p:nvPicPr>
            <p:cNvPr id="139270" name="图片 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6634" y="123478"/>
              <a:ext cx="936711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9267" name="Text Box 2"/>
          <p:cNvSpPr txBox="1">
            <a:spLocks noChangeArrowheads="1"/>
          </p:cNvSpPr>
          <p:nvPr/>
        </p:nvSpPr>
        <p:spPr bwMode="auto">
          <a:xfrm>
            <a:off x="827088" y="1852084"/>
            <a:ext cx="76327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称呼顶格加冒号，换行两格问个好。</a:t>
            </a:r>
            <a:br>
              <a:rPr lang="zh-CN" altLang="en-US" sz="32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32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正文每段空两格，有主有次不乱套。</a:t>
            </a:r>
            <a:br>
              <a:rPr lang="zh-CN" altLang="en-US" sz="32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32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事情谈完写祝福，健康快乐常祈祷。</a:t>
            </a:r>
            <a:br>
              <a:rPr lang="zh-CN" altLang="en-US" sz="32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32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先署名，后日期，分行写在右下角。</a:t>
            </a:r>
          </a:p>
        </p:txBody>
      </p:sp>
      <p:sp>
        <p:nvSpPr>
          <p:cNvPr id="139268" name="Text Box 3"/>
          <p:cNvSpPr txBox="1">
            <a:spLocks noChangeArrowheads="1"/>
          </p:cNvSpPr>
          <p:nvPr/>
        </p:nvSpPr>
        <p:spPr bwMode="auto">
          <a:xfrm>
            <a:off x="2968627" y="1121834"/>
            <a:ext cx="35099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写信格式顺口溜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622157" y="1450473"/>
            <a:ext cx="1845454" cy="58477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perspectiveRight"/>
            <a:lightRig rig="threePt" dir="t"/>
          </a:scene3d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ts val="1200"/>
              </a:spcBef>
              <a:defRPr/>
            </a:pPr>
            <a:r>
              <a:rPr lang="zh-CN" altLang="en-US" sz="3200" b="1" dirty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我会认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984252" y="325966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封</a:t>
            </a: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827089" y="2226735"/>
            <a:ext cx="1778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fēn</a:t>
            </a: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ɡ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grpSp>
        <p:nvGrpSpPr>
          <p:cNvPr id="2" name="组合 3"/>
          <p:cNvGrpSpPr/>
          <p:nvPr/>
        </p:nvGrpSpPr>
        <p:grpSpPr bwMode="auto">
          <a:xfrm>
            <a:off x="179390" y="46567"/>
            <a:ext cx="2963861" cy="1388533"/>
            <a:chOff x="154029" y="171880"/>
            <a:chExt cx="2963822" cy="1041441"/>
          </a:xfrm>
        </p:grpSpPr>
        <p:grpSp>
          <p:nvGrpSpPr>
            <p:cNvPr id="3" name="组合 3"/>
            <p:cNvGrpSpPr/>
            <p:nvPr/>
          </p:nvGrpSpPr>
          <p:grpSpPr bwMode="auto">
            <a:xfrm>
              <a:off x="957233" y="523357"/>
              <a:ext cx="2160618" cy="523529"/>
              <a:chOff x="755576" y="543982"/>
              <a:chExt cx="2160240" cy="524286"/>
            </a:xfrm>
          </p:grpSpPr>
          <p:pic>
            <p:nvPicPr>
              <p:cNvPr id="112652" name="Picture 5" descr="C:\Users\Administrator\Desktop\1.tif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755576" y="555526"/>
                <a:ext cx="2160240" cy="512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2653" name="TextBox 5"/>
              <p:cNvSpPr txBox="1">
                <a:spLocks noChangeArrowheads="1"/>
              </p:cNvSpPr>
              <p:nvPr/>
            </p:nvSpPr>
            <p:spPr bwMode="auto">
              <a:xfrm>
                <a:off x="884352" y="543982"/>
                <a:ext cx="1800199" cy="3929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buFont typeface="Arial" panose="020B0604020202020204" pitchFamily="34" charset="0"/>
                  <a:buNone/>
                </a:pPr>
                <a:r>
                  <a: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字词积累</a:t>
                </a:r>
              </a:p>
            </p:txBody>
          </p:sp>
        </p:grpSp>
        <p:pic>
          <p:nvPicPr>
            <p:cNvPr id="112651" name="图片 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4029" y="171880"/>
              <a:ext cx="936698" cy="1041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107" name="Picture 11" descr="C:\Users\Administrator\Desktop\4947806_091332053206_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422525" y="2893486"/>
            <a:ext cx="2255838" cy="2459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921251" y="317711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削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494213" y="2226735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xiāo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4" name="Picture 8"/>
          <p:cNvPicPr>
            <a:picLocks noChangeAspect="1" noChangeArrowheads="1"/>
          </p:cNvPicPr>
          <p:nvPr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6516200" y="2737710"/>
            <a:ext cx="2366485" cy="261150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 bwMode="auto">
          <a:xfrm>
            <a:off x="1187452" y="836086"/>
            <a:ext cx="2160588" cy="698500"/>
            <a:chOff x="755576" y="543982"/>
            <a:chExt cx="2160240" cy="524286"/>
          </a:xfrm>
        </p:grpSpPr>
        <p:pic>
          <p:nvPicPr>
            <p:cNvPr id="140293" name="Picture 5" descr="C:\Users\Administrator\Desktop\1.t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55576" y="555526"/>
              <a:ext cx="2160240" cy="5127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0294" name="TextBox 3"/>
            <p:cNvSpPr txBox="1">
              <a:spLocks noChangeArrowheads="1"/>
            </p:cNvSpPr>
            <p:nvPr/>
          </p:nvSpPr>
          <p:spPr bwMode="auto">
            <a:xfrm>
              <a:off x="884352" y="543982"/>
              <a:ext cx="1800200" cy="3927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2800" b="1">
                  <a:latin typeface="黑体" panose="02010609060101010101" pitchFamily="49" charset="-122"/>
                  <a:ea typeface="黑体" panose="02010609060101010101" pitchFamily="49" charset="-122"/>
                </a:rPr>
                <a:t>课后作业</a:t>
              </a:r>
            </a:p>
          </p:txBody>
        </p:sp>
      </p:grpSp>
      <p:sp>
        <p:nvSpPr>
          <p:cNvPr id="140291" name="Text Box 8"/>
          <p:cNvSpPr txBox="1">
            <a:spLocks noChangeArrowheads="1"/>
          </p:cNvSpPr>
          <p:nvPr/>
        </p:nvSpPr>
        <p:spPr bwMode="auto">
          <a:xfrm>
            <a:off x="1042990" y="2239433"/>
            <a:ext cx="6842124" cy="2095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en-US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朗读课文，认识生字。</a:t>
            </a:r>
            <a:endParaRPr lang="en-US" altLang="zh-CN" sz="320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en-US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试着给父母写一封信，把想对父母说的话写出来。 </a:t>
            </a:r>
          </a:p>
        </p:txBody>
      </p:sp>
      <p:pic>
        <p:nvPicPr>
          <p:cNvPr id="140292" name="图片 2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299" y="302684"/>
            <a:ext cx="936626" cy="138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47651" y="247226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锅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-179388" y="1356784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ɡuō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6153" name="Picture 9" descr="C:\Users\Administrator\Desktop\20661287_205510367000_2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44665" y="1972735"/>
            <a:ext cx="2528887" cy="2281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567238" y="2476500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朝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4140202" y="1361019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cháo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2" name="图片 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00788" y="1824567"/>
            <a:ext cx="2381250" cy="2753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606426" y="2580219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刮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79388" y="1464735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ɡuā</a:t>
            </a:r>
            <a:endParaRPr lang="en-US" altLang="zh-CN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0249" name="Picture 9" descr="C:\Users\Administrator\Desktop\0190100158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6588" y="1568451"/>
            <a:ext cx="2678112" cy="3232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711700" y="2694519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胡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4284663" y="1579035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hú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0" name="Picture 8" descr="C:\Users\Administrator\Desktop\sl1116zn95f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81702" y="1430867"/>
            <a:ext cx="2774949" cy="3477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722314" y="251671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灯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95275" y="1401233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dēnɡ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1273" name="Picture 9" descr="C:\Users\Administrator\Desktop\Redocn_2013102316201881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516" y="1492251"/>
            <a:ext cx="2473324" cy="3697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711700" y="251671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修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284663" y="1401235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xiū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2" name="Picture 2" descr="C:\Users\Administrator\Desktop\234477-16092421051483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27" y="740835"/>
            <a:ext cx="2206626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534989" y="262466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冷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07951" y="1509185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lěnɡ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918076" y="2609852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肩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491038" y="1494368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jiān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2" name="Picture 2" descr="C:\Users\Administrator\Desktop\133711797_14131638294421n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91290" y="1123951"/>
            <a:ext cx="2225675" cy="403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9" descr="https://timgsa.baidu.com/timg?image&amp;quality=80&amp;size=b10000_10000&amp;sec=1498034921&amp;di=592bce44c9d8dd1c74b978882cc6b512&amp;src=http://img02.tooopen.com/images/20150506/tooopen_sy_12182552361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11428" y="950386"/>
            <a:ext cx="1643063" cy="4743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76252" y="2533652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团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49212" y="1418167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tuán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48131" name="Picture 3" descr="C:\Users\Administrator\Desktop\318768-130S10R4036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1053" y="2631019"/>
            <a:ext cx="2563813" cy="165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645027" y="2609852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重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217987" y="1494368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chónɡ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8186" y="1892828"/>
            <a:ext cx="2531536" cy="25974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290515" y="2533652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完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-136524" y="1418167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wán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1691681" y="1508786"/>
            <a:ext cx="2855326" cy="34697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670426" y="2664885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期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243388" y="1549401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qī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6012160" y="1730879"/>
            <a:ext cx="2866715" cy="30410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1115</Words>
  <Application>Microsoft Office PowerPoint</Application>
  <PresentationFormat>全屏显示(4:3)</PresentationFormat>
  <Paragraphs>122</Paragraphs>
  <Slides>30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1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</cp:revision>
  <dcterms:created xsi:type="dcterms:W3CDTF">2021-08-19T02:28:42Z</dcterms:created>
  <dcterms:modified xsi:type="dcterms:W3CDTF">2021-08-19T02:29:04Z</dcterms:modified>
</cp:coreProperties>
</file>