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20EC3-F343-4D14-BE8E-A6172D160226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2CA85-328C-492E-B830-9D81EEF717A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419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4196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64197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5219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5220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65221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43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6244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66245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7267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7268" name="页眉占位符 3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  <p:sp>
        <p:nvSpPr>
          <p:cNvPr id="267269" name="页脚占位符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11E2-930B-401A-A16F-18DBCB9BA76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A84EE-F0E5-4AAD-9C0A-260BBB9A6F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7%20&#22920;&#22920;&#30561;&#20102;&#65288;&#26391;&#35835;&#65289;.wm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hyperlink" Target="&#32473;&#22920;&#22920;&#27927;&#33050;.wmv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30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副标题 2"/>
          <p:cNvSpPr txBox="1">
            <a:spLocks noChangeArrowheads="1"/>
          </p:cNvSpPr>
          <p:nvPr/>
        </p:nvSpPr>
        <p:spPr bwMode="auto">
          <a:xfrm>
            <a:off x="1589089" y="2893484"/>
            <a:ext cx="538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160771" name="标题 1"/>
          <p:cNvSpPr txBox="1">
            <a:spLocks noChangeArrowheads="1"/>
          </p:cNvSpPr>
          <p:nvPr/>
        </p:nvSpPr>
        <p:spPr bwMode="auto">
          <a:xfrm>
            <a:off x="2843213" y="1892302"/>
            <a:ext cx="2952750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 </a:t>
            </a:r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妈妈睡了</a:t>
            </a:r>
            <a:endParaRPr lang="zh-CN" altLang="en-US" sz="4000" b="1" baseline="300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532065" y="2882900"/>
            <a:ext cx="3573461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86" name="图片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90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1"/>
          <p:cNvGrpSpPr/>
          <p:nvPr/>
        </p:nvGrpSpPr>
        <p:grpSpPr bwMode="auto">
          <a:xfrm>
            <a:off x="2916239" y="489634"/>
            <a:ext cx="3141662" cy="669614"/>
            <a:chOff x="551169" y="460239"/>
            <a:chExt cx="3141488" cy="501122"/>
          </a:xfrm>
        </p:grpSpPr>
        <p:grpSp>
          <p:nvGrpSpPr>
            <p:cNvPr id="3" name="组合 6"/>
            <p:cNvGrpSpPr/>
            <p:nvPr/>
          </p:nvGrpSpPr>
          <p:grpSpPr bwMode="auto">
            <a:xfrm>
              <a:off x="551169" y="460239"/>
              <a:ext cx="2322383" cy="501122"/>
              <a:chOff x="2552822" y="1148280"/>
              <a:chExt cx="2322383" cy="501122"/>
            </a:xfrm>
          </p:grpSpPr>
          <p:sp>
            <p:nvSpPr>
              <p:cNvPr id="8" name="TextBox 5"/>
              <p:cNvSpPr txBox="1">
                <a:spLocks noChangeArrowheads="1"/>
              </p:cNvSpPr>
              <p:nvPr/>
            </p:nvSpPr>
            <p:spPr bwMode="auto">
              <a:xfrm rot="554454">
                <a:off x="3389387" y="1148280"/>
                <a:ext cx="649251" cy="483697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sz="36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蛙</a:t>
                </a:r>
              </a:p>
            </p:txBody>
          </p:sp>
          <p:sp>
            <p:nvSpPr>
              <p:cNvPr id="9" name="TextBox 5"/>
              <p:cNvSpPr txBox="1">
                <a:spLocks noChangeArrowheads="1"/>
              </p:cNvSpPr>
              <p:nvPr/>
            </p:nvSpPr>
            <p:spPr bwMode="auto">
              <a:xfrm rot="20879963">
                <a:off x="2552822" y="1165705"/>
                <a:ext cx="630201" cy="483697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sz="36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青</a:t>
                </a:r>
              </a:p>
            </p:txBody>
          </p:sp>
          <p:sp>
            <p:nvSpPr>
              <p:cNvPr id="10" name="TextBox 5"/>
              <p:cNvSpPr txBox="1">
                <a:spLocks noChangeArrowheads="1"/>
              </p:cNvSpPr>
              <p:nvPr/>
            </p:nvSpPr>
            <p:spPr bwMode="auto">
              <a:xfrm rot="21170539">
                <a:off x="4245004" y="1165705"/>
                <a:ext cx="630201" cy="483697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sz="36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过</a:t>
                </a:r>
              </a:p>
            </p:txBody>
          </p:sp>
        </p:grpSp>
        <p:sp>
          <p:nvSpPr>
            <p:cNvPr id="11" name="TextBox 5"/>
            <p:cNvSpPr txBox="1">
              <a:spLocks noChangeArrowheads="1"/>
            </p:cNvSpPr>
            <p:nvPr/>
          </p:nvSpPr>
          <p:spPr bwMode="auto">
            <a:xfrm rot="533692">
              <a:off x="3062456" y="469743"/>
              <a:ext cx="630201" cy="4836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6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河</a:t>
              </a:r>
            </a:p>
          </p:txBody>
        </p:sp>
      </p:grp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1328739" y="1574801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哄</a:t>
            </a:r>
          </a:p>
        </p:txBody>
      </p: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2228850" y="1572686"/>
            <a:ext cx="93662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先</a:t>
            </a:r>
          </a:p>
        </p:txBody>
      </p:sp>
      <p:sp>
        <p:nvSpPr>
          <p:cNvPr id="15" name="TextBox 7"/>
          <p:cNvSpPr txBox="1">
            <a:spLocks noChangeArrowheads="1"/>
          </p:cNvSpPr>
          <p:nvPr/>
        </p:nvSpPr>
        <p:spPr bwMode="auto">
          <a:xfrm>
            <a:off x="3043241" y="1566334"/>
            <a:ext cx="9556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闭</a:t>
            </a: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3900490" y="1572686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紧</a:t>
            </a:r>
          </a:p>
        </p:txBody>
      </p:sp>
      <p:sp>
        <p:nvSpPr>
          <p:cNvPr id="17" name="TextBox 7"/>
          <p:cNvSpPr txBox="1">
            <a:spLocks noChangeArrowheads="1"/>
          </p:cNvSpPr>
          <p:nvPr/>
        </p:nvSpPr>
        <p:spPr bwMode="auto">
          <a:xfrm>
            <a:off x="4718053" y="1551519"/>
            <a:ext cx="9556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润</a:t>
            </a:r>
          </a:p>
        </p:txBody>
      </p:sp>
      <p:sp>
        <p:nvSpPr>
          <p:cNvPr id="18" name="TextBox 7"/>
          <p:cNvSpPr txBox="1">
            <a:spLocks noChangeArrowheads="1"/>
          </p:cNvSpPr>
          <p:nvPr/>
        </p:nvSpPr>
        <p:spPr bwMode="auto">
          <a:xfrm>
            <a:off x="5562601" y="1509185"/>
            <a:ext cx="95408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</a:p>
        </p:txBody>
      </p:sp>
      <p:sp>
        <p:nvSpPr>
          <p:cNvPr id="19" name="TextBox 7"/>
          <p:cNvSpPr txBox="1">
            <a:spLocks noChangeArrowheads="1"/>
          </p:cNvSpPr>
          <p:nvPr/>
        </p:nvSpPr>
        <p:spPr bwMode="auto">
          <a:xfrm>
            <a:off x="1366840" y="2578101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吸</a:t>
            </a: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2259014" y="2601385"/>
            <a:ext cx="9556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发</a:t>
            </a:r>
          </a:p>
        </p:txBody>
      </p:sp>
      <p:sp>
        <p:nvSpPr>
          <p:cNvPr id="21" name="TextBox 7"/>
          <p:cNvSpPr txBox="1">
            <a:spLocks noChangeArrowheads="1"/>
          </p:cNvSpPr>
          <p:nvPr/>
        </p:nvSpPr>
        <p:spPr bwMode="auto">
          <a:xfrm>
            <a:off x="3043240" y="2601385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粘</a:t>
            </a:r>
          </a:p>
        </p:txBody>
      </p:sp>
      <p:sp>
        <p:nvSpPr>
          <p:cNvPr id="24" name="TextBox 7"/>
          <p:cNvSpPr txBox="1">
            <a:spLocks noChangeArrowheads="1"/>
          </p:cNvSpPr>
          <p:nvPr/>
        </p:nvSpPr>
        <p:spPr bwMode="auto">
          <a:xfrm>
            <a:off x="3900490" y="2618318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汗</a:t>
            </a:r>
          </a:p>
        </p:txBody>
      </p:sp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4718053" y="2618318"/>
            <a:ext cx="9556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额</a:t>
            </a:r>
          </a:p>
        </p:txBody>
      </p:sp>
      <p:sp>
        <p:nvSpPr>
          <p:cNvPr id="26" name="TextBox 7"/>
          <p:cNvSpPr txBox="1">
            <a:spLocks noChangeArrowheads="1"/>
          </p:cNvSpPr>
          <p:nvPr/>
        </p:nvSpPr>
        <p:spPr bwMode="auto">
          <a:xfrm>
            <a:off x="5607051" y="2618318"/>
            <a:ext cx="95408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沙</a:t>
            </a:r>
          </a:p>
        </p:txBody>
      </p:sp>
      <p:sp>
        <p:nvSpPr>
          <p:cNvPr id="27" name="TextBox 7"/>
          <p:cNvSpPr txBox="1">
            <a:spLocks noChangeArrowheads="1"/>
          </p:cNvSpPr>
          <p:nvPr/>
        </p:nvSpPr>
        <p:spPr bwMode="auto">
          <a:xfrm>
            <a:off x="6440490" y="2618318"/>
            <a:ext cx="9540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乏</a:t>
            </a:r>
          </a:p>
        </p:txBody>
      </p:sp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339" y="4102102"/>
            <a:ext cx="892174" cy="1335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组合 4"/>
          <p:cNvGrpSpPr/>
          <p:nvPr/>
        </p:nvGrpSpPr>
        <p:grpSpPr bwMode="auto">
          <a:xfrm>
            <a:off x="7402514" y="1551520"/>
            <a:ext cx="1465262" cy="2722033"/>
            <a:chOff x="7401719" y="1163638"/>
            <a:chExt cx="1466031" cy="2040891"/>
          </a:xfrm>
        </p:grpSpPr>
        <p:pic>
          <p:nvPicPr>
            <p:cNvPr id="170003" name="图片 3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7401719" y="1163638"/>
              <a:ext cx="1026606" cy="2040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0004" name="TextBox 7"/>
            <p:cNvSpPr txBox="1">
              <a:spLocks noChangeArrowheads="1"/>
            </p:cNvSpPr>
            <p:nvPr/>
          </p:nvSpPr>
          <p:spPr bwMode="auto">
            <a:xfrm>
              <a:off x="8319294" y="1522363"/>
              <a:ext cx="548456" cy="761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000" b="1">
                  <a:latin typeface="楷体_GB2312" pitchFamily="49" charset="-122"/>
                  <a:ea typeface="楷体_GB2312" pitchFamily="49" charset="-122"/>
                </a:rPr>
                <a:t>你真棒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06163 0.0006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63 0.00062 L 0.13264 0.0006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64 0.00062 L 0.20729 0.0006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729 0.00062 L 0.27431 0.0006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431 0.00062 L 0.34201 0.0006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01 0.00062 L 0.40851 0.0006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51 0.00062 L 0.47118 0.0006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118 0.00062 L 0.53611 0.0006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611 0.00062 L 0.59722 0.000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722 0.00062 L 0.66024 0.00062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024 0.00062 L 0.72326 0.00062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326 0.00062 L 0.7941 0.00062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41 0.00061 L 0.88872 -0.09726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-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extBox 28"/>
          <p:cNvSpPr txBox="1">
            <a:spLocks noChangeArrowheads="1"/>
          </p:cNvSpPr>
          <p:nvPr/>
        </p:nvSpPr>
        <p:spPr bwMode="auto">
          <a:xfrm>
            <a:off x="250826" y="357717"/>
            <a:ext cx="194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1835151" y="740835"/>
            <a:ext cx="5651500" cy="5431367"/>
            <a:chOff x="1835696" y="636313"/>
            <a:chExt cx="5650383" cy="4073401"/>
          </a:xfrm>
        </p:grpSpPr>
        <p:pic>
          <p:nvPicPr>
            <p:cNvPr id="171012" name="Picture 4" descr="C:\Users\Administrator\Desktop\图图图\17508152_165904731000_2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35696" y="636313"/>
              <a:ext cx="5650383" cy="4073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7" name="TextBox 28"/>
            <p:cNvSpPr txBox="1">
              <a:spLocks noChangeArrowheads="1"/>
            </p:cNvSpPr>
            <p:nvPr/>
          </p:nvSpPr>
          <p:spPr bwMode="auto">
            <a:xfrm>
              <a:off x="2556279" y="1636408"/>
              <a:ext cx="4337780" cy="17311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闭上    红润    呼吸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头发    汗珠    额头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紧紧地    等会儿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Box 28"/>
          <p:cNvSpPr txBox="1">
            <a:spLocks noChangeArrowheads="1"/>
          </p:cNvSpPr>
          <p:nvPr/>
        </p:nvSpPr>
        <p:spPr bwMode="auto">
          <a:xfrm>
            <a:off x="1116012" y="1316567"/>
            <a:ext cx="7105650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听课文朗读，读准字音，说一说，睡梦中的妈妈是怎样的？</a:t>
            </a:r>
          </a:p>
        </p:txBody>
      </p:sp>
      <p:pic>
        <p:nvPicPr>
          <p:cNvPr id="172035" name="Picture 8" descr="图片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8301" y="452969"/>
            <a:ext cx="1322388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036" name="Picture 7" descr="18妈妈睡觉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78189" y="3147484"/>
            <a:ext cx="2781300" cy="300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11414" y="1075268"/>
            <a:ext cx="53276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</a:rPr>
              <a:t>睡梦中的妈妈</a:t>
            </a:r>
            <a:r>
              <a:rPr lang="en-US" altLang="zh-CN" sz="3200" b="1">
                <a:solidFill>
                  <a:srgbClr val="0000FF"/>
                </a:solidFill>
                <a:latin typeface="Times New Roman" panose="02020603050405020304" pitchFamily="18" charset="0"/>
              </a:rPr>
              <a:t>___________</a:t>
            </a:r>
            <a:r>
              <a:rPr lang="zh-CN" altLang="en-US" sz="3200" b="1">
                <a:solidFill>
                  <a:srgbClr val="0000FF"/>
                </a:solidFill>
              </a:rPr>
              <a:t>。</a:t>
            </a:r>
            <a:endParaRPr lang="en-US" altLang="zh-CN" sz="3200" b="1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</a:rPr>
              <a:t>睡梦中的妈妈</a:t>
            </a:r>
            <a:r>
              <a:rPr lang="en-US" altLang="zh-CN" sz="3200" b="1">
                <a:solidFill>
                  <a:srgbClr val="0000FF"/>
                </a:solidFill>
                <a:latin typeface="Times New Roman" panose="02020603050405020304" pitchFamily="18" charset="0"/>
              </a:rPr>
              <a:t>___________</a:t>
            </a:r>
            <a:r>
              <a:rPr lang="zh-CN" altLang="en-US" sz="3200" b="1">
                <a:solidFill>
                  <a:srgbClr val="0000FF"/>
                </a:solidFill>
              </a:rPr>
              <a:t>。</a:t>
            </a:r>
            <a:endParaRPr lang="en-US" altLang="zh-CN" sz="3200" b="1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</a:rPr>
              <a:t>睡梦中的妈妈</a:t>
            </a:r>
            <a:r>
              <a:rPr lang="en-US" altLang="zh-CN" sz="3200" b="1">
                <a:solidFill>
                  <a:srgbClr val="0000FF"/>
                </a:solidFill>
                <a:latin typeface="Times New Roman" panose="02020603050405020304" pitchFamily="18" charset="0"/>
              </a:rPr>
              <a:t>___________</a:t>
            </a:r>
            <a:r>
              <a:rPr lang="zh-CN" altLang="en-US" sz="3200" b="1">
                <a:solidFill>
                  <a:srgbClr val="0000FF"/>
                </a:solidFill>
              </a:rPr>
              <a:t>。</a:t>
            </a:r>
            <a:endParaRPr lang="en-US" altLang="zh-CN" sz="3200" b="1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219700" y="1240367"/>
            <a:ext cx="16557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真美丽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245103" y="2250018"/>
            <a:ext cx="16573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好温柔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51452" y="3200401"/>
            <a:ext cx="1192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好累</a:t>
            </a:r>
          </a:p>
        </p:txBody>
      </p:sp>
      <p:pic>
        <p:nvPicPr>
          <p:cNvPr id="173062" name="Picture 2" descr="C:\Users\Administrator\Desktop\mp35597230_1444805696949_5.jpe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051" y="3621617"/>
            <a:ext cx="2932114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06503" y="1054101"/>
            <a:ext cx="69135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为什么说“睡梦中的妈妈真美丽”？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84252" y="2129367"/>
            <a:ext cx="6972300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________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眼睛闭上了，</a:t>
            </a:r>
            <a:r>
              <a:rPr lang="en-US" altLang="zh-CN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________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闭着；</a:t>
            </a:r>
            <a:r>
              <a:rPr lang="en-US" altLang="zh-CN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________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眉毛，也在睡觉，睡在妈妈</a:t>
            </a:r>
            <a:r>
              <a:rPr lang="en-US" altLang="zh-CN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________</a:t>
            </a:r>
            <a:r>
              <a:rPr lang="zh-CN" altLang="en-US" sz="32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脸上。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98665" y="2074334"/>
            <a:ext cx="16573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明亮的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84889" y="2084918"/>
            <a:ext cx="16557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紧紧地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76502" y="2853267"/>
            <a:ext cx="16573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弯弯的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11413" y="3706285"/>
            <a:ext cx="16557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红润的</a:t>
            </a:r>
          </a:p>
        </p:txBody>
      </p:sp>
      <p:pic>
        <p:nvPicPr>
          <p:cNvPr id="174088" name="Picture 7" descr="18妈妈睡觉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8264" y="3735919"/>
            <a:ext cx="2466974" cy="266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42991" y="836085"/>
            <a:ext cx="7273925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思考：“弯弯的眉毛，也在睡觉”这句话运用了什么修辞手法？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42990" y="2755900"/>
            <a:ext cx="6753225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    运用了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</a:rPr>
              <a:t>拟人</a:t>
            </a: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的修辞手法，把眉毛比作人，眉毛也在睡觉。说明了眉毛弯弯的很美丽，也说明了睡梦中的妈妈很美丽。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216" y="5157191"/>
            <a:ext cx="2405356" cy="12730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683569" y="932723"/>
            <a:ext cx="1944217" cy="584775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ctr">
              <a:spcBef>
                <a:spcPts val="1200"/>
              </a:spcBef>
              <a:buFont typeface="Wingdings" panose="05000000000000000000" pitchFamily="2" charset="2"/>
              <a:buChar char="u"/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小练笔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6015" y="2078568"/>
            <a:ext cx="748823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明亮的（     ）   弯弯的（     ）</a:t>
            </a:r>
            <a:endParaRPr lang="en-US" altLang="zh-CN" sz="3200" b="1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明亮的（     ）   弯弯的（     ）</a:t>
            </a:r>
            <a:endParaRPr lang="en-US" altLang="zh-CN" sz="3200" b="1">
              <a:solidFill>
                <a:srgbClr val="0000FF"/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宋体" panose="02010600030101010101" pitchFamily="2" charset="-122"/>
              </a:rPr>
              <a:t>明亮的（     ）   弯弯的（     ）</a:t>
            </a:r>
            <a:endParaRPr lang="en-US" altLang="zh-CN" sz="3200" b="1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44801" y="2269068"/>
            <a:ext cx="107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天空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844801" y="3253318"/>
            <a:ext cx="107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星星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08291" y="4231218"/>
            <a:ext cx="10810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窗户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16691" y="2271185"/>
            <a:ext cx="10810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月亮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16689" y="3253318"/>
            <a:ext cx="107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小路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73839" y="4233334"/>
            <a:ext cx="1079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FF0000"/>
                </a:solidFill>
              </a:rPr>
              <a:t>河水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17575" y="289985"/>
            <a:ext cx="7004050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从哪里可以看出来“睡梦中的妈妈好温柔”？</a:t>
            </a:r>
          </a:p>
        </p:txBody>
      </p:sp>
      <p:pic>
        <p:nvPicPr>
          <p:cNvPr id="177155" name="Picture 2" descr="C:\Users\Administrator\Desktop\Pregnant_1003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3665" y="4197353"/>
            <a:ext cx="2244725" cy="260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7576" y="1955802"/>
            <a:ext cx="7186613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 妈妈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微微地笑着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。是的，她在微微地笑着，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嘴巴、眼角都笑弯了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，好像在睡梦中，妈妈又想好了一个故事，等会儿讲给我听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 bwMode="auto">
          <a:xfrm>
            <a:off x="1042990" y="836085"/>
            <a:ext cx="7129461" cy="4328583"/>
            <a:chOff x="1043608" y="627534"/>
            <a:chExt cx="7128792" cy="3246074"/>
          </a:xfrm>
        </p:grpSpPr>
        <p:sp>
          <p:nvSpPr>
            <p:cNvPr id="23555" name="TextBox 2"/>
            <p:cNvSpPr txBox="1">
              <a:spLocks noChangeArrowheads="1"/>
            </p:cNvSpPr>
            <p:nvPr/>
          </p:nvSpPr>
          <p:spPr bwMode="auto">
            <a:xfrm>
              <a:off x="1043608" y="627534"/>
              <a:ext cx="7128792" cy="1398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0000FF"/>
                  </a:solidFill>
                  <a:latin typeface="+mn-ea"/>
                  <a:ea typeface="+mn-ea"/>
                  <a:sym typeface="+mn-ea"/>
                </a:rPr>
                <a:t>    睡梦中的妈妈在微笑，好温柔。妈妈在睡梦中也在想着讲故事给我听，表明了妈妈对我的爱。</a:t>
              </a:r>
            </a:p>
          </p:txBody>
        </p:sp>
        <p:pic>
          <p:nvPicPr>
            <p:cNvPr id="178180" name="图片 1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364088" y="1995686"/>
              <a:ext cx="2088470" cy="1877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6263" y="734485"/>
            <a:ext cx="75612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“睡梦中的妈妈好累”体现在哪些方面？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6264" y="1604435"/>
            <a:ext cx="8064500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妈妈的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呼吸那么沉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她乌黑的头发粘在微微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渗出汗珠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的额头上。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窗外，小鸟在唱着歌，风儿在树叶间散步，发出沙沙的响声，可是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妈妈全听不到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95547" y="4622415"/>
            <a:ext cx="2558327" cy="22355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"/>
          <p:cNvGrpSpPr/>
          <p:nvPr/>
        </p:nvGrpSpPr>
        <p:grpSpPr bwMode="auto">
          <a:xfrm>
            <a:off x="179390" y="260351"/>
            <a:ext cx="2963861" cy="1388533"/>
            <a:chOff x="154029" y="171880"/>
            <a:chExt cx="2963822" cy="1041441"/>
          </a:xfrm>
        </p:grpSpPr>
        <p:grpSp>
          <p:nvGrpSpPr>
            <p:cNvPr id="3" name="组合 3"/>
            <p:cNvGrpSpPr/>
            <p:nvPr/>
          </p:nvGrpSpPr>
          <p:grpSpPr bwMode="auto">
            <a:xfrm>
              <a:off x="957233" y="523357"/>
              <a:ext cx="2160618" cy="523529"/>
              <a:chOff x="755576" y="543982"/>
              <a:chExt cx="2160240" cy="524286"/>
            </a:xfrm>
          </p:grpSpPr>
          <p:pic>
            <p:nvPicPr>
              <p:cNvPr id="161799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1800" name="TextBox 5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新课导入</a:t>
                </a:r>
              </a:p>
            </p:txBody>
          </p:sp>
        </p:grpSp>
        <p:pic>
          <p:nvPicPr>
            <p:cNvPr id="161798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029" y="171880"/>
              <a:ext cx="936698" cy="1041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1795" name="TextBox 8"/>
          <p:cNvSpPr txBox="1">
            <a:spLocks noChangeArrowheads="1"/>
          </p:cNvSpPr>
          <p:nvPr/>
        </p:nvSpPr>
        <p:spPr bwMode="auto">
          <a:xfrm>
            <a:off x="1800227" y="1892301"/>
            <a:ext cx="5184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b="1">
                <a:solidFill>
                  <a:srgbClr val="0000FF"/>
                </a:solidFill>
                <a:hlinkClick r:id="rId4" action="ppaction://hlinkfile"/>
              </a:rPr>
              <a:t>欣赏公益广告：给妈妈洗脚</a:t>
            </a:r>
            <a:endParaRPr lang="zh-CN" altLang="en-US" sz="3200" b="1">
              <a:solidFill>
                <a:srgbClr val="0000FF"/>
              </a:solidFill>
            </a:endParaRPr>
          </a:p>
        </p:txBody>
      </p:sp>
      <p:pic>
        <p:nvPicPr>
          <p:cNvPr id="161796" name="Picture 10" descr="C:\Users\Administrator\Desktop\proxy.jpg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4189" y="2948519"/>
            <a:ext cx="295275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12828" y="548218"/>
            <a:ext cx="6842124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 她干了好多活，累了，乏了，她真该好好睡一觉。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3" name="组合 2"/>
          <p:cNvGrpSpPr/>
          <p:nvPr/>
        </p:nvGrpSpPr>
        <p:grpSpPr bwMode="auto">
          <a:xfrm>
            <a:off x="1517650" y="1989669"/>
            <a:ext cx="6496050" cy="2055284"/>
            <a:chOff x="971600" y="359418"/>
            <a:chExt cx="6495205" cy="1542310"/>
          </a:xfrm>
        </p:grpSpPr>
        <p:pic>
          <p:nvPicPr>
            <p:cNvPr id="180229" name="Picture 2" descr="C:\Users\Administrator\Desktop\图图图\01433880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71600" y="359418"/>
              <a:ext cx="1103623" cy="1542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0230" name="TextBox 2"/>
            <p:cNvSpPr txBox="1">
              <a:spLocks noChangeArrowheads="1"/>
            </p:cNvSpPr>
            <p:nvPr/>
          </p:nvSpPr>
          <p:spPr bwMode="auto">
            <a:xfrm>
              <a:off x="1778930" y="788753"/>
              <a:ext cx="5687875" cy="512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zh-CN" altLang="en-US" sz="3200" b="1">
                  <a:solidFill>
                    <a:srgbClr val="0000FF"/>
                  </a:solidFill>
                </a:rPr>
                <a:t>从这句话中你体会到了什么？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17575" y="3886201"/>
            <a:ext cx="7302500" cy="18651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 妈妈为了家庭日夜操劳，付出了很多，非常的辛苦，我们应该更爱妈妈，帮妈妈分担家务，为妈妈减轻负担。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 bwMode="auto">
          <a:xfrm>
            <a:off x="971550" y="1316569"/>
            <a:ext cx="7416800" cy="2131484"/>
            <a:chOff x="323528" y="1491630"/>
            <a:chExt cx="7416825" cy="1598412"/>
          </a:xfrm>
        </p:grpSpPr>
        <p:sp>
          <p:nvSpPr>
            <p:cNvPr id="181251" name="TextBox 1"/>
            <p:cNvSpPr txBox="1">
              <a:spLocks noChangeArrowheads="1"/>
            </p:cNvSpPr>
            <p:nvPr/>
          </p:nvSpPr>
          <p:spPr bwMode="auto">
            <a:xfrm>
              <a:off x="1337251" y="1779662"/>
              <a:ext cx="6403102" cy="955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zh-CN" altLang="en-US" sz="3200" b="1">
                  <a:solidFill>
                    <a:srgbClr val="0000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   学了这篇课文，你最想跟妈妈说什么？跟同学交流一下。</a:t>
              </a:r>
            </a:p>
          </p:txBody>
        </p:sp>
        <p:pic>
          <p:nvPicPr>
            <p:cNvPr id="181252" name="Picture 2" descr="C:\Users\Administrator\Desktop\图图图\00373384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3528" y="1491630"/>
              <a:ext cx="1404174" cy="1598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957514" y="2184402"/>
            <a:ext cx="38322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弯弯的眉毛、红润的脸</a:t>
            </a:r>
          </a:p>
        </p:txBody>
      </p:sp>
      <p:sp>
        <p:nvSpPr>
          <p:cNvPr id="36" name="AutoShape 2"/>
          <p:cNvSpPr/>
          <p:nvPr/>
        </p:nvSpPr>
        <p:spPr bwMode="auto">
          <a:xfrm>
            <a:off x="2736852" y="2372784"/>
            <a:ext cx="220663" cy="2616200"/>
          </a:xfrm>
          <a:prstGeom prst="leftBrace">
            <a:avLst>
              <a:gd name="adj1" fmla="val 142520"/>
              <a:gd name="adj2" fmla="val 50000"/>
            </a:avLst>
          </a:prstGeom>
          <a:noFill/>
          <a:ln w="28575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altLang="zh-CN" sz="2600" b="1">
                <a:latin typeface="Arial" panose="020B0604020202020204" pitchFamily="34" charset="0"/>
              </a:rPr>
              <a:t>  </a:t>
            </a:r>
            <a:endParaRPr lang="zh-CN" altLang="en-US" sz="2600" b="1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3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182289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290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结构梳理</a:t>
                </a:r>
              </a:p>
            </p:txBody>
          </p:sp>
        </p:grpSp>
        <p:pic>
          <p:nvPicPr>
            <p:cNvPr id="182288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" name="直接箭头连接符 3"/>
          <p:cNvCxnSpPr/>
          <p:nvPr/>
        </p:nvCxnSpPr>
        <p:spPr>
          <a:xfrm>
            <a:off x="6692902" y="2540000"/>
            <a:ext cx="504825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7197724" y="2190753"/>
            <a:ext cx="9366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美丽</a:t>
            </a: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2984502" y="3321052"/>
            <a:ext cx="2124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微微地笑着</a:t>
            </a:r>
          </a:p>
        </p:txBody>
      </p:sp>
      <p:cxnSp>
        <p:nvCxnSpPr>
          <p:cNvPr id="44" name="直接箭头连接符 43"/>
          <p:cNvCxnSpPr/>
          <p:nvPr/>
        </p:nvCxnSpPr>
        <p:spPr>
          <a:xfrm>
            <a:off x="6719889" y="3678767"/>
            <a:ext cx="504825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224715" y="3329519"/>
            <a:ext cx="9350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温柔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2976565" y="4455586"/>
            <a:ext cx="4148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干了好多活，累了，乏了</a:t>
            </a:r>
          </a:p>
        </p:txBody>
      </p:sp>
      <p:cxnSp>
        <p:nvCxnSpPr>
          <p:cNvPr id="47" name="直接箭头连接符 46"/>
          <p:cNvCxnSpPr/>
          <p:nvPr/>
        </p:nvCxnSpPr>
        <p:spPr>
          <a:xfrm>
            <a:off x="7053265" y="4813300"/>
            <a:ext cx="504825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558089" y="4464053"/>
            <a:ext cx="9350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勤劳</a:t>
            </a:r>
          </a:p>
        </p:txBody>
      </p:sp>
      <p:pic>
        <p:nvPicPr>
          <p:cNvPr id="182285" name="Picture 2" descr="C:\Users\Administrator\Desktop\图片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" y="3155951"/>
            <a:ext cx="2408238" cy="2008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2" name="TextBox 4"/>
          <p:cNvSpPr txBox="1">
            <a:spLocks noChangeArrowheads="1"/>
          </p:cNvSpPr>
          <p:nvPr/>
        </p:nvSpPr>
        <p:spPr bwMode="auto">
          <a:xfrm>
            <a:off x="584202" y="2377018"/>
            <a:ext cx="18748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0" hangingPunct="0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妈妈睡了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6" grpId="0" animBg="1"/>
      <p:bldP spid="28" grpId="0"/>
      <p:bldP spid="40" grpId="0"/>
      <p:bldP spid="45" grpId="0"/>
      <p:bldP spid="46" grpId="0"/>
      <p:bldP spid="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3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183302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3303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课外拓展</a:t>
                </a:r>
              </a:p>
            </p:txBody>
          </p:sp>
        </p:grpSp>
        <p:pic>
          <p:nvPicPr>
            <p:cNvPr id="183301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3299" name="矩形 1"/>
          <p:cNvSpPr>
            <a:spLocks noChangeArrowheads="1"/>
          </p:cNvSpPr>
          <p:nvPr/>
        </p:nvSpPr>
        <p:spPr bwMode="auto">
          <a:xfrm>
            <a:off x="1579566" y="1509186"/>
            <a:ext cx="613092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我从不肯妄弃了一张纸，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总是留着 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留着，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叠成一只一只很小的船儿，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从舟上抛下在海里。</a:t>
            </a:r>
            <a:endParaRPr lang="en-US" altLang="zh-CN" sz="30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20000"/>
              </a:lnSpc>
            </a:pPr>
            <a:r>
              <a:rPr lang="en-US" altLang="zh-CN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endParaRPr lang="zh-CN" altLang="en-US" sz="30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矩形 1"/>
          <p:cNvSpPr>
            <a:spLocks noChangeArrowheads="1"/>
          </p:cNvSpPr>
          <p:nvPr/>
        </p:nvSpPr>
        <p:spPr bwMode="auto">
          <a:xfrm>
            <a:off x="611188" y="1123951"/>
            <a:ext cx="777716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母亲，倘若你梦中看见一只很小的白船儿，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不要惊讶他无端入梦。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这是你至爱的女儿含着泪叠的，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3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万水千山，求他载着她的爱和悲哀归来！</a:t>
            </a:r>
          </a:p>
          <a:p>
            <a:pPr eaLnBrk="0" hangingPunct="0">
              <a:lnSpc>
                <a:spcPct val="120000"/>
              </a:lnSpc>
            </a:pPr>
            <a:endParaRPr lang="en-US" altLang="zh-CN" sz="30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altLang="zh-CN" sz="3000" b="1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000" b="1">
                <a:latin typeface="楷体" panose="02010609060101010101" pitchFamily="49" charset="-122"/>
                <a:ea typeface="楷体" panose="02010609060101010101" pitchFamily="49" charset="-122"/>
              </a:rPr>
              <a:t>冰心</a:t>
            </a:r>
            <a:r>
              <a:rPr lang="en-US" altLang="zh-CN" sz="3000" b="1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000" b="1">
                <a:latin typeface="楷体" panose="02010609060101010101" pitchFamily="49" charset="-122"/>
                <a:ea typeface="楷体" panose="02010609060101010101" pitchFamily="49" charset="-122"/>
              </a:rPr>
              <a:t>纸船</a:t>
            </a:r>
            <a:r>
              <a:rPr lang="en-US" altLang="zh-CN" sz="3000" b="1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3000" b="1">
                <a:latin typeface="楷体" panose="02010609060101010101" pitchFamily="49" charset="-122"/>
                <a:ea typeface="楷体" panose="02010609060101010101" pitchFamily="49" charset="-122"/>
              </a:rPr>
              <a:t>寄母亲</a:t>
            </a:r>
            <a:r>
              <a:rPr lang="en-US" altLang="zh-CN" sz="3000" b="1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000" b="1">
                <a:latin typeface="楷体" panose="02010609060101010101" pitchFamily="49" charset="-122"/>
                <a:ea typeface="楷体" panose="02010609060101010101" pitchFamily="49" charset="-122"/>
              </a:rPr>
              <a:t>节选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1187452" y="836086"/>
            <a:ext cx="2160588" cy="698500"/>
            <a:chOff x="755576" y="543982"/>
            <a:chExt cx="2160240" cy="524286"/>
          </a:xfrm>
        </p:grpSpPr>
        <p:pic>
          <p:nvPicPr>
            <p:cNvPr id="185349" name="Picture 5" descr="C:\Users\Administrator\Desktop\1.ti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755576" y="555526"/>
              <a:ext cx="2160240" cy="512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5350" name="TextBox 3"/>
            <p:cNvSpPr txBox="1">
              <a:spLocks noChangeArrowheads="1"/>
            </p:cNvSpPr>
            <p:nvPr/>
          </p:nvSpPr>
          <p:spPr bwMode="auto">
            <a:xfrm>
              <a:off x="884352" y="543982"/>
              <a:ext cx="1800200" cy="3927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</a:p>
          </p:txBody>
        </p:sp>
      </p:grpSp>
      <p:sp>
        <p:nvSpPr>
          <p:cNvPr id="185347" name="Text Box 8"/>
          <p:cNvSpPr txBox="1">
            <a:spLocks noChangeArrowheads="1"/>
          </p:cNvSpPr>
          <p:nvPr/>
        </p:nvSpPr>
        <p:spPr bwMode="auto">
          <a:xfrm>
            <a:off x="1042988" y="1892300"/>
            <a:ext cx="7200900" cy="297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ts val="4500"/>
              </a:lnSpc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朗读课文，认识生字。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ts val="4500"/>
              </a:lnSpc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为妈妈做一件事，如倒茶、捶背、拿拖鞋</a:t>
            </a: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</a:p>
          <a:p>
            <a:pPr eaLnBrk="1" hangingPunct="1">
              <a:lnSpc>
                <a:spcPts val="4500"/>
              </a:lnSpc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观察一下你的妈妈，写下来，读给妈妈听。</a:t>
            </a:r>
          </a:p>
        </p:txBody>
      </p:sp>
      <p:pic>
        <p:nvPicPr>
          <p:cNvPr id="185348" name="图片 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299" y="302684"/>
            <a:ext cx="936626" cy="138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611607" y="1648886"/>
            <a:ext cx="1845454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我会认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19126" y="35983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哄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61964" y="2565401"/>
            <a:ext cx="177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hǒn</a:t>
            </a: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grpSp>
        <p:nvGrpSpPr>
          <p:cNvPr id="3" name="组合 3"/>
          <p:cNvGrpSpPr/>
          <p:nvPr/>
        </p:nvGrpSpPr>
        <p:grpSpPr bwMode="auto">
          <a:xfrm>
            <a:off x="179390" y="260351"/>
            <a:ext cx="2963861" cy="1388533"/>
            <a:chOff x="154029" y="171880"/>
            <a:chExt cx="2963822" cy="1041441"/>
          </a:xfrm>
        </p:grpSpPr>
        <p:grpSp>
          <p:nvGrpSpPr>
            <p:cNvPr id="4" name="组合 3"/>
            <p:cNvGrpSpPr/>
            <p:nvPr/>
          </p:nvGrpSpPr>
          <p:grpSpPr bwMode="auto">
            <a:xfrm>
              <a:off x="957233" y="523357"/>
              <a:ext cx="2160618" cy="523529"/>
              <a:chOff x="755576" y="543982"/>
              <a:chExt cx="2160240" cy="524286"/>
            </a:xfrm>
          </p:grpSpPr>
          <p:pic>
            <p:nvPicPr>
              <p:cNvPr id="162828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2829" name="TextBox 5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字词积累</a:t>
                </a:r>
              </a:p>
            </p:txBody>
          </p:sp>
        </p:grpSp>
        <p:pic>
          <p:nvPicPr>
            <p:cNvPr id="162827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029" y="171880"/>
              <a:ext cx="936698" cy="1041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1" descr="C:\Users\Administrator\Desktop\Redocn_2012060115205241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11364" y="2935817"/>
            <a:ext cx="2566987" cy="2529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510090" y="35983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先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140201" y="2565401"/>
            <a:ext cx="21209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xiān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084588" y="2473832"/>
            <a:ext cx="2603641" cy="30865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119188" y="27643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闭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109662" y="1642535"/>
            <a:ext cx="166211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bì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924175" y="27601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紧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420939" y="16425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jǐn</a:t>
            </a:r>
            <a:endParaRPr lang="zh-CN" altLang="en-US" sz="5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10" name="Picture 8" descr="C:\Users\Administrator\Desktop\025030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94303" y="960969"/>
            <a:ext cx="2368549" cy="442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404813" y="26458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润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20651" y="1471085"/>
            <a:ext cx="20018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rùn</a:t>
            </a:r>
            <a:endParaRPr lang="en-US" altLang="zh-CN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1840249" y="1663628"/>
            <a:ext cx="2536114" cy="30765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548189" y="2728384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等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144963" y="1481668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děnɡ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6228186" y="1663629"/>
            <a:ext cx="2569735" cy="31585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00051" y="25336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吸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50826" y="1418167"/>
            <a:ext cx="17287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xī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6153" name="Picture 9" descr="C:\Users\Administrator\Desktop\Redocn_2012032403152611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39888" y="1401233"/>
            <a:ext cx="2795588" cy="343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673601" y="25146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发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46563" y="1399119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fà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2" name="Picture 8" descr="C:\Users\Administrator\Desktop\Redocn_2013090915252999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2" y="1428753"/>
            <a:ext cx="2841625" cy="3244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49276" y="25336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粘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22238" y="1418167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zhān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9" y="1508789"/>
            <a:ext cx="2443915" cy="32704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826001" y="25146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汗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92602" y="13991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hàn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6351" y="1331385"/>
            <a:ext cx="1976437" cy="3625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06426" y="25146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额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79388" y="1399119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>
                <a:solidFill>
                  <a:srgbClr val="FF0000"/>
                </a:solidFill>
                <a:latin typeface="+mn-ea"/>
                <a:sym typeface="+mn-ea"/>
              </a:rPr>
              <a:t>é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754564" y="2533652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沙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4327526" y="1418167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shā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8200" name="Picture 8" descr="C:\Users\Administrator\Desktop\02502065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39926" y="933453"/>
            <a:ext cx="2843212" cy="407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 descr="C:\Users\Administrator\Desktop\103mmo2bvz11l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84890" y="1509186"/>
            <a:ext cx="2814636" cy="347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692276" y="25146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乏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192213" y="1399119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fá</a:t>
            </a:r>
            <a:endParaRPr lang="en-US" altLang="zh-CN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1270" name="Picture 6" descr="C:\Users\Administrator\Desktop\16pic_634516_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4301" y="1028700"/>
            <a:ext cx="2212974" cy="4099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876</Words>
  <Application>Microsoft Office PowerPoint</Application>
  <PresentationFormat>全屏显示(4:3)</PresentationFormat>
  <Paragraphs>116</Paragraphs>
  <Slides>25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2021-08-19T02:29:54Z</dcterms:created>
  <dcterms:modified xsi:type="dcterms:W3CDTF">2021-08-19T02:30:22Z</dcterms:modified>
</cp:coreProperties>
</file>