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256" r:id="rId3"/>
    <p:sldId id="264" r:id="rId4"/>
    <p:sldId id="283" r:id="rId5"/>
    <p:sldId id="284" r:id="rId6"/>
    <p:sldId id="285" r:id="rId7"/>
    <p:sldId id="259" r:id="rId8"/>
    <p:sldId id="286" r:id="rId9"/>
    <p:sldId id="282" r:id="rId10"/>
    <p:sldId id="269" r:id="rId11"/>
    <p:sldId id="287" r:id="rId12"/>
    <p:sldId id="288" r:id="rId13"/>
    <p:sldId id="289" r:id="rId14"/>
    <p:sldId id="290" r:id="rId15"/>
    <p:sldId id="291" r:id="rId16"/>
    <p:sldId id="294" r:id="rId17"/>
    <p:sldId id="292" r:id="rId18"/>
    <p:sldId id="296" r:id="rId19"/>
    <p:sldId id="295" r:id="rId20"/>
    <p:sldId id="298" r:id="rId21"/>
    <p:sldId id="297" r:id="rId22"/>
    <p:sldId id="299" r:id="rId23"/>
    <p:sldId id="301" r:id="rId24"/>
    <p:sldId id="30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3" cy="72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ED249-F561-442F-BB5B-41859EC4F9B6}" type="datetime1">
              <a:rPr lang="zh-CN" altLang="en-US"/>
              <a:t>2020/4/14</a:t>
            </a:fld>
            <a:endParaRPr lang="zh-CN" altLang="en-US" sz="1200"/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86C06E-E44B-4050-B4FB-DA95742C32E4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2ED249-F561-442F-BB5B-41859EC4F9B6}" type="datetime1">
              <a:rPr lang="zh-CN" altLang="en-US" smtClean="0"/>
              <a:t>2020/4/14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6C06E-E44B-4050-B4FB-DA95742C32E4}" type="slidenum">
              <a:rPr lang="zh-CN" altLang="en-US" smtClean="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9775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幸运日素材 淘宝店：https://shop145643496.taobao.com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2ED249-F561-442F-BB5B-41859EC4F9B6}" type="datetime1">
              <a:rPr lang="zh-CN" altLang="en-US" smtClean="0"/>
              <a:t>2020/4/14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6C06E-E44B-4050-B4FB-DA95742C32E4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2ED249-F561-442F-BB5B-41859EC4F9B6}" type="datetime1">
              <a:rPr lang="zh-CN" altLang="en-US" smtClean="0"/>
              <a:t>2020/4/14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6C06E-E44B-4050-B4FB-DA95742C32E4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2ED249-F561-442F-BB5B-41859EC4F9B6}" type="datetime1">
              <a:rPr lang="zh-CN" altLang="en-US" smtClean="0"/>
              <a:t>2020/4/14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6C06E-E44B-4050-B4FB-DA95742C32E4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2ED249-F561-442F-BB5B-41859EC4F9B6}" type="datetime1">
              <a:rPr lang="zh-CN" altLang="en-US" smtClean="0"/>
              <a:t>2020/4/14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86C06E-E44B-4050-B4FB-DA95742C32E4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6B21-E062-43F2-801B-F21E049FB346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0833-2E51-41D8-9BE8-342D4ECE676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8E65-8059-44CA-ADC4-368D8772C8F7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E941-37EA-4C43-AD9D-88FF9CD5524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CEE0-5363-488C-BEA0-7632EEE7D99C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C607-F4AC-42D8-9469-AF386E52962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2ED0-D544-4DFA-99EF-CDBFC09C1D58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77A8-87F2-496D-A618-AF38CC1728F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1335-DECC-41B1-A42F-234DF989E7ED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942D-F2BC-4B83-A5E2-75E16E09D36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9868-092B-4E66-8047-80168A925F19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E916-8929-4205-ADAF-17C24F64876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D4F5-8EF1-4E25-A77C-283EF344400E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543D-7FE7-4ACB-A672-A8EED50135D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731F-3858-4A85-BAFB-8F5FA391F737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DCF0-B459-43DB-8327-32242585FB4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9A4F-2B98-42DE-B912-B9B80B8F76ED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A0C3-6711-4D54-AF50-FF46F85E7CC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7054-BBA7-479A-BA9F-48537B397265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C02E-03A8-4599-9109-9BC39ABC28A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01E0-C2C4-4DFB-B95D-D129EE77D322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658F-4EB9-4F1B-9714-D3CFD88352B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CFC08F-D68C-4D8E-9C85-C8D584D57A3D}" type="datetime1">
              <a:rPr lang="zh-CN" altLang="en-US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F49337-0686-4DF2-8507-8924520D1C0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245636-B556-4286-B99A-4C7C9F8B3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96" b="20232"/>
          <a:stretch/>
        </p:blipFill>
        <p:spPr>
          <a:xfrm>
            <a:off x="1263192" y="556183"/>
            <a:ext cx="9483366" cy="5854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28F17A-DCCA-4CB4-BFFA-0592E1F8D9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3" t="8110" r="3505" b="6529"/>
          <a:stretch/>
        </p:blipFill>
        <p:spPr>
          <a:xfrm>
            <a:off x="1857080" y="556182"/>
            <a:ext cx="8371002" cy="58540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494663-8211-49C0-BF1E-1DA6EDD80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080" y="544397"/>
            <a:ext cx="8559539" cy="58658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742896-AD20-4883-A08B-9998C81165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352"/>
          <a:stretch/>
        </p:blipFill>
        <p:spPr>
          <a:xfrm>
            <a:off x="1256058" y="676376"/>
            <a:ext cx="9490500" cy="57456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3C2043E-DE4B-4998-BB4C-540D9025EE44}"/>
              </a:ext>
            </a:extLst>
          </p:cNvPr>
          <p:cNvSpPr/>
          <p:nvPr/>
        </p:nvSpPr>
        <p:spPr>
          <a:xfrm>
            <a:off x="4972936" y="2967335"/>
            <a:ext cx="2246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8000" b="1" cap="none" spc="0" dirty="0">
                <a:ln/>
                <a:solidFill>
                  <a:srgbClr val="FF0000"/>
                </a:solidFill>
                <a:effectLst/>
              </a:rPr>
              <a:t>神话</a:t>
            </a:r>
          </a:p>
        </p:txBody>
      </p:sp>
    </p:spTree>
    <p:extLst>
      <p:ext uri="{BB962C8B-B14F-4D97-AF65-F5344CB8AC3E}">
        <p14:creationId xmlns:p14="http://schemas.microsoft.com/office/powerpoint/2010/main" val="41155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"/>
          <p:cNvGrpSpPr/>
          <p:nvPr/>
        </p:nvGrpSpPr>
        <p:grpSpPr bwMode="auto">
          <a:xfrm>
            <a:off x="4132263" y="927735"/>
            <a:ext cx="3927475" cy="3843338"/>
            <a:chOff x="0" y="0"/>
            <a:chExt cx="1390650" cy="1360488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" name="文本框 17"/>
          <p:cNvSpPr>
            <a:spLocks noChangeArrowheads="1"/>
          </p:cNvSpPr>
          <p:nvPr/>
        </p:nvSpPr>
        <p:spPr bwMode="auto">
          <a:xfrm>
            <a:off x="5334000" y="148336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058B9-40AA-4282-A7A1-B219FE0A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5FEB26-3130-4F04-ACC7-6D9F63DC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26" y="2519680"/>
            <a:ext cx="2171099" cy="17688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F39DD7-8947-4603-9665-C1F0BEAE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16" y="2519680"/>
            <a:ext cx="2199640" cy="17688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DA5464-5B9E-4DD0-A950-DCCFA0E99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546" y="2519680"/>
            <a:ext cx="2096760" cy="17688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299F43-1B96-42FD-AC74-A10CA4D5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497" y="2519680"/>
            <a:ext cx="2171099" cy="17688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515B857-F149-449E-A438-CBCA73CE4543}"/>
              </a:ext>
            </a:extLst>
          </p:cNvPr>
          <p:cNvSpPr/>
          <p:nvPr/>
        </p:nvSpPr>
        <p:spPr>
          <a:xfrm>
            <a:off x="1115310" y="1108055"/>
            <a:ext cx="9961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根据图画，回忆一下课文讲了一件什么事？</a:t>
            </a:r>
          </a:p>
        </p:txBody>
      </p:sp>
    </p:spTree>
    <p:extLst>
      <p:ext uri="{BB962C8B-B14F-4D97-AF65-F5344CB8AC3E}">
        <p14:creationId xmlns:p14="http://schemas.microsoft.com/office/powerpoint/2010/main" val="6118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828E9F-5480-4B0C-8396-A83F2E9E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05247F-2733-4815-BE25-D1B8AF357060}"/>
              </a:ext>
            </a:extLst>
          </p:cNvPr>
          <p:cNvSpPr txBox="1"/>
          <p:nvPr/>
        </p:nvSpPr>
        <p:spPr>
          <a:xfrm>
            <a:off x="1809115" y="1684655"/>
            <a:ext cx="52616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很久很久以前，天和地还没有分开，宇宙        ，像个大鸡蛋。有个叫盘古的巨人，在混沌之中睡了一万八千年。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C967BC-E569-477A-B26F-8B1B45A6E364}"/>
              </a:ext>
            </a:extLst>
          </p:cNvPr>
          <p:cNvSpPr txBox="1"/>
          <p:nvPr/>
        </p:nvSpPr>
        <p:spPr>
          <a:xfrm>
            <a:off x="5093335" y="2169160"/>
            <a:ext cx="2112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混沌一片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06BA7A-3A57-4805-A518-B605E1FE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642488"/>
            <a:ext cx="3419362" cy="27858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844603-7DCD-4521-8C23-0E7188E1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20" y="3753035"/>
            <a:ext cx="3781108" cy="27858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9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EA2AF8-2FCE-4685-A3F8-89811511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BA1B894-A646-493A-833F-40E633D56BF0}"/>
              </a:ext>
            </a:extLst>
          </p:cNvPr>
          <p:cNvSpPr/>
          <p:nvPr/>
        </p:nvSpPr>
        <p:spPr bwMode="auto">
          <a:xfrm>
            <a:off x="1666240" y="1493520"/>
            <a:ext cx="8402320" cy="31292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zh-CN" sz="2400" dirty="0"/>
              <a:t>学习提示：默读课文</a:t>
            </a:r>
            <a:r>
              <a:rPr lang="en-US" altLang="zh-CN" sz="2400" dirty="0"/>
              <a:t>2-5</a:t>
            </a:r>
            <a:r>
              <a:rPr lang="zh-CN" altLang="zh-CN" sz="2400" dirty="0"/>
              <a:t>自然段，想一想：</a:t>
            </a:r>
          </a:p>
          <a:p>
            <a:endParaRPr lang="en-US" altLang="zh-CN" sz="2400" dirty="0"/>
          </a:p>
          <a:p>
            <a:r>
              <a:rPr lang="en-US" altLang="zh-CN" sz="2400" dirty="0"/>
              <a:t>1.</a:t>
            </a:r>
            <a:r>
              <a:rPr lang="zh-CN" altLang="zh-CN" sz="2400" dirty="0"/>
              <a:t>盘古是如何创造世界的？圈画出关键词语。</a:t>
            </a:r>
          </a:p>
          <a:p>
            <a:r>
              <a:rPr lang="en-US" altLang="zh-CN" sz="2400" dirty="0"/>
              <a:t>2.</a:t>
            </a:r>
            <a:r>
              <a:rPr lang="zh-CN" altLang="zh-CN" sz="2400" dirty="0"/>
              <a:t>天和地都发生了怎样的变化？用“——”画出描写变化的句子，并说说你的感受。</a:t>
            </a:r>
          </a:p>
          <a:p>
            <a:r>
              <a:rPr lang="en-US" altLang="zh-CN" sz="2400" dirty="0"/>
              <a:t>  </a:t>
            </a:r>
            <a:r>
              <a:rPr lang="zh-CN" altLang="zh-CN" sz="2400" dirty="0"/>
              <a:t>自主批画后，在小组内交流你的感受。</a:t>
            </a:r>
          </a:p>
        </p:txBody>
      </p:sp>
    </p:spTree>
    <p:extLst>
      <p:ext uri="{BB962C8B-B14F-4D97-AF65-F5344CB8AC3E}">
        <p14:creationId xmlns:p14="http://schemas.microsoft.com/office/powerpoint/2010/main" val="279387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8B10D-3C49-4507-ACCB-C0C2454B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C00486-3F7D-4E31-8183-B6A482D107AC}"/>
              </a:ext>
            </a:extLst>
          </p:cNvPr>
          <p:cNvSpPr/>
          <p:nvPr/>
        </p:nvSpPr>
        <p:spPr>
          <a:xfrm>
            <a:off x="1361440" y="1191588"/>
            <a:ext cx="9255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有一天，盘古醒来了，睁眼一看，周围黑乎乎一片，什么也看不见。他一使劲翻身坐了起来，只听见咔嚓一声，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大鸡蛋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裂开了一条缝，一丝微光透了进来。巨人见身边有一把斧头，就拿起大斧头，对着眼前的黑暗劈过去，只听见一声巨响，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大鸡蛋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碎了。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168F357-FF26-4144-BE89-4DB8A0A308CC}"/>
              </a:ext>
            </a:extLst>
          </p:cNvPr>
          <p:cNvSpPr/>
          <p:nvPr/>
        </p:nvSpPr>
        <p:spPr bwMode="auto">
          <a:xfrm>
            <a:off x="7518400" y="1818640"/>
            <a:ext cx="904240" cy="497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DE06DE1-EF23-4C62-8E75-1AE08F934F9F}"/>
              </a:ext>
            </a:extLst>
          </p:cNvPr>
          <p:cNvSpPr/>
          <p:nvPr/>
        </p:nvSpPr>
        <p:spPr bwMode="auto">
          <a:xfrm>
            <a:off x="9164320" y="2776339"/>
            <a:ext cx="904240" cy="497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79A45C9-83D8-4516-B41B-905F22FE8F70}"/>
              </a:ext>
            </a:extLst>
          </p:cNvPr>
          <p:cNvSpPr/>
          <p:nvPr/>
        </p:nvSpPr>
        <p:spPr bwMode="auto">
          <a:xfrm>
            <a:off x="8399780" y="1803400"/>
            <a:ext cx="449580" cy="497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D085AE5-B366-429B-BD00-2C3C9D508108}"/>
              </a:ext>
            </a:extLst>
          </p:cNvPr>
          <p:cNvSpPr/>
          <p:nvPr/>
        </p:nvSpPr>
        <p:spPr bwMode="auto">
          <a:xfrm>
            <a:off x="5476240" y="3243699"/>
            <a:ext cx="589280" cy="497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E3C62F-0515-4544-8543-CB09FAD6D7A4}"/>
              </a:ext>
            </a:extLst>
          </p:cNvPr>
          <p:cNvSpPr txBox="1"/>
          <p:nvPr/>
        </p:nvSpPr>
        <p:spPr>
          <a:xfrm>
            <a:off x="5433322" y="3233539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劈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3F36E1-689E-48BF-A27B-479E74E8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>
                <a:solidFill>
                  <a:schemeClr val="bg1"/>
                </a:solidFill>
              </a:rPr>
              <a:t>2020/4/14</a:t>
            </a:fld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A25DA5-DEEC-4FF7-9445-FD735B7E5D06}"/>
              </a:ext>
            </a:extLst>
          </p:cNvPr>
          <p:cNvSpPr txBox="1"/>
          <p:nvPr/>
        </p:nvSpPr>
        <p:spPr>
          <a:xfrm>
            <a:off x="2118360" y="1186815"/>
            <a:ext cx="7188186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轻而清的东西，缓缓上升，变成了天；</a:t>
            </a: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重而浊的东西，慢慢下降，变成了地。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B90C16-09E2-4F49-B27B-1BBC46206465}"/>
              </a:ext>
            </a:extLst>
          </p:cNvPr>
          <p:cNvSpPr/>
          <p:nvPr/>
        </p:nvSpPr>
        <p:spPr>
          <a:xfrm>
            <a:off x="2311811" y="3429000"/>
            <a:ext cx="6610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7335">
              <a:spcAft>
                <a:spcPts val="1000"/>
              </a:spcAft>
            </a:pP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轻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重、清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浊、上升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下降、天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-</a:t>
            </a:r>
            <a:r>
              <a:rPr lang="zh-CN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地</a:t>
            </a:r>
            <a:endParaRPr lang="zh-CN" altLang="zh-CN" sz="28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2B906E-060D-4988-8C06-E496BF10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C93DD88-37E6-4724-8CA8-06F093768624}"/>
              </a:ext>
            </a:extLst>
          </p:cNvPr>
          <p:cNvSpPr/>
          <p:nvPr/>
        </p:nvSpPr>
        <p:spPr>
          <a:xfrm>
            <a:off x="1361440" y="987197"/>
            <a:ext cx="94691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335">
              <a:spcAft>
                <a:spcPts val="1000"/>
              </a:spcAft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有一天，盘古醒来了，睁眼一看，周围黑乎乎一片，什么也看不见。他一使劲翻身坐了起来，只听咔嚓一声，“大鸡蛋”裂开了一条缝，一丝微光透了进来。巨人见身边有一把斧头，就拿起斧头，对着眼前的黑暗劈过去，只听一声巨响，“大鸡蛋”碎了。轻而清的东西，缓缓上升，变成了天；重而浊的东西，慢慢下降，变成了地。</a:t>
            </a:r>
            <a:endParaRPr lang="zh-CN" altLang="zh-CN" sz="2800" dirty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5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4204E7-5198-451C-BF8E-C46D4C3C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3FE0123-7B90-46DA-A5BA-AD7D287B2BAA}"/>
              </a:ext>
            </a:extLst>
          </p:cNvPr>
          <p:cNvSpPr/>
          <p:nvPr/>
        </p:nvSpPr>
        <p:spPr>
          <a:xfrm>
            <a:off x="1600200" y="1366897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天和地分开后，盘古怕它们还会合在一起，就头顶天，脚踏地，站在天地当中，随着它们的变化而变化。</a:t>
            </a:r>
            <a:r>
              <a: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天每天升高一丈，地每天加厚一丈，盘古的身体也跟着长高。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3ABE1C-C6B6-40D8-AAC6-25A8B8F4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02ADEA-586F-435A-9240-0F177B80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62897"/>
            <a:ext cx="3540771" cy="29952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2ABCFE9-1D3B-4C75-9812-34CB93C4ABB6}"/>
              </a:ext>
            </a:extLst>
          </p:cNvPr>
          <p:cNvSpPr txBox="1"/>
          <p:nvPr/>
        </p:nvSpPr>
        <p:spPr>
          <a:xfrm>
            <a:off x="1312766" y="887471"/>
            <a:ext cx="9009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宋体" panose="02010600030101010101" pitchFamily="2" charset="-122"/>
              </a:rPr>
              <a:t>    观察插图，发挥想象，想想盘古在分离天地的时候是怎样的画面？从中你感受到什么？</a:t>
            </a:r>
          </a:p>
        </p:txBody>
      </p:sp>
    </p:spTree>
    <p:extLst>
      <p:ext uri="{BB962C8B-B14F-4D97-AF65-F5344CB8AC3E}">
        <p14:creationId xmlns:p14="http://schemas.microsoft.com/office/powerpoint/2010/main" val="371029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B150AA-F1D0-4887-ABE0-4C3D431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079" y="6447790"/>
            <a:ext cx="3260521" cy="365125"/>
          </a:xfrm>
        </p:spPr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z="1400" smtClean="0"/>
              <a:t>2020/4/14</a:t>
            </a:fld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601C95-F23F-46F1-A1EB-24307442D415}"/>
              </a:ext>
            </a:extLst>
          </p:cNvPr>
          <p:cNvSpPr txBox="1"/>
          <p:nvPr/>
        </p:nvSpPr>
        <p:spPr>
          <a:xfrm>
            <a:off x="759460" y="1394460"/>
            <a:ext cx="1028800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盘古头顶天、脚踏地，站在天地当中，随着它们的变化而变化。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F8792C-3D2A-47BF-BDFA-CC291B5933A1}"/>
              </a:ext>
            </a:extLst>
          </p:cNvPr>
          <p:cNvSpPr txBox="1"/>
          <p:nvPr/>
        </p:nvSpPr>
        <p:spPr>
          <a:xfrm>
            <a:off x="759460" y="2260829"/>
            <a:ext cx="102880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天每天升高一丈，地每天加厚一丈，盘古的身体也跟着长高。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4939E3-95B4-45ED-A94F-BD50DB3E382C}"/>
              </a:ext>
            </a:extLst>
          </p:cNvPr>
          <p:cNvSpPr txBox="1"/>
          <p:nvPr/>
        </p:nvSpPr>
        <p:spPr>
          <a:xfrm>
            <a:off x="759460" y="3048864"/>
            <a:ext cx="1028800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天升得高极了，地变得厚极了，盘古这个巍峨的巨人就像一根柱子，撑在天和地之间，不让他们重新合拢。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99955C-B2E6-410E-AD76-B2EFAECC0314}"/>
              </a:ext>
            </a:extLst>
          </p:cNvPr>
          <p:cNvSpPr txBox="1"/>
          <p:nvPr/>
        </p:nvSpPr>
        <p:spPr>
          <a:xfrm>
            <a:off x="759460" y="4440832"/>
            <a:ext cx="102880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/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天和地终于成形了，盘古也精疲力竭，累得倒下了。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04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>
            <a:fillRect/>
          </a:stretch>
        </p:blipFill>
        <p:spPr bwMode="auto">
          <a:xfrm>
            <a:off x="15875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3832464" y="2156595"/>
            <a:ext cx="44165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盘古开天地</a:t>
            </a: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60060" y="1831634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7415194" y="1741147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5645773" y="3289185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633158" y="117511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998375" y="5006134"/>
            <a:ext cx="4084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北京市昌平区回龙观中心小学   罗秀宇</a:t>
            </a:r>
            <a:endParaRPr lang="zh-CN" altLang="en-US" sz="2000" dirty="0"/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BA17B4-66B2-45C2-9097-DCDAC9AF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208970A-C4EB-495A-82E4-B48280DCE4D3}"/>
              </a:ext>
            </a:extLst>
          </p:cNvPr>
          <p:cNvSpPr/>
          <p:nvPr/>
        </p:nvSpPr>
        <p:spPr>
          <a:xfrm>
            <a:off x="1828800" y="1450816"/>
            <a:ext cx="7975600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spcAft>
                <a:spcPts val="1000"/>
              </a:spcAft>
            </a:pPr>
            <a:r>
              <a:rPr lang="zh-CN" altLang="zh-CN" sz="32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首生盘古。垂死化身。气成风云。声为雷霆。左眼为日。右眼为月。四肢五体为四极五岳。血液为江河。筋脉为地里。肌肉为田土。发为星辰。皮肤为草木。齿骨为金石。精髓为珠玉。汗流为雨泽。身之诸虫。因风所感。化为黎甿。</a:t>
            </a:r>
            <a:endParaRPr lang="en-US" altLang="zh-CN" sz="32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304800" algn="r">
              <a:spcAft>
                <a:spcPts val="100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zh-CN" sz="3200" dirty="0">
                <a:solidFill>
                  <a:schemeClr val="bg1"/>
                </a:solidFill>
                <a:latin typeface="宋体" panose="02010600030101010101" pitchFamily="2" charset="-122"/>
              </a:rPr>
              <a:t>《三五历经》</a:t>
            </a:r>
            <a:endParaRPr lang="zh-CN" altLang="zh-CN" sz="2800" dirty="0">
              <a:solidFill>
                <a:schemeClr val="bg1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A053CF-6D3A-4B06-8899-07F137F4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7C6EC2-4A95-411D-B76B-54566C61558E}"/>
              </a:ext>
            </a:extLst>
          </p:cNvPr>
          <p:cNvSpPr txBox="1"/>
          <p:nvPr/>
        </p:nvSpPr>
        <p:spPr>
          <a:xfrm>
            <a:off x="1087121" y="1210945"/>
            <a:ext cx="10048240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sz="32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盘古倒下以后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，他的</a:t>
            </a:r>
            <a:r>
              <a:rPr lang="en-US" sz="32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身体发生了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巨大</a:t>
            </a:r>
            <a:r>
              <a:rPr lang="en-US" sz="32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的变化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他呼出的气息变成了四季的风和飘动的云；他发出的声音化作了隆隆的雷声；他的左眼变成了太阳，照耀大地，他的右眼变成了月亮，给夜晚带来了光明；他的肌肤变成了辽阔的大地；他的四肢和躯干变成了大地的四极和五方的名山；他的血液变成了奔流不息的江河；他的汗毛变成了茂盛的花草树木；他的汗水变成了滋润万物的雨露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21065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ECE17-BA24-4A49-B198-1B255487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B613AD9-2694-4C5D-813E-BCB9D74538CF}"/>
              </a:ext>
            </a:extLst>
          </p:cNvPr>
          <p:cNvSpPr/>
          <p:nvPr/>
        </p:nvSpPr>
        <p:spPr>
          <a:xfrm>
            <a:off x="589280" y="743360"/>
            <a:ext cx="9265920" cy="5371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他呼出的气息变成了四季的风和飘动的云；</a:t>
            </a: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他发出的声音化作了隆隆的雷声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;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他的左眼变成了太阳，照耀大地，</a:t>
            </a: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他的右眼变成了月亮，给夜晚带来了光明；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他的肌肤变成了辽阔的大地；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他的四肢和躯干变成了大地的四极和五方的名山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他的血液变成了奔流不息的江河；</a:t>
            </a: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他的汗毛变成了茂盛的花草树木；</a:t>
            </a:r>
          </a:p>
          <a:p>
            <a:pPr>
              <a:lnSpc>
                <a:spcPts val="1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他的汗水变成了滋润万物的雨露</a:t>
            </a:r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云形 3">
            <a:extLst>
              <a:ext uri="{FF2B5EF4-FFF2-40B4-BE49-F238E27FC236}">
                <a16:creationId xmlns:a16="http://schemas.microsoft.com/office/drawing/2014/main" id="{FC6FABB7-D800-457E-BBDD-2570CA0FBB82}"/>
              </a:ext>
            </a:extLst>
          </p:cNvPr>
          <p:cNvSpPr/>
          <p:nvPr/>
        </p:nvSpPr>
        <p:spPr bwMode="auto">
          <a:xfrm>
            <a:off x="8016240" y="650240"/>
            <a:ext cx="3952240" cy="2072640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965E4B-AE49-40D8-B0BF-81EFE97E8EEB}"/>
              </a:ext>
            </a:extLst>
          </p:cNvPr>
          <p:cNvSpPr txBox="1"/>
          <p:nvPr/>
        </p:nvSpPr>
        <p:spPr>
          <a:xfrm>
            <a:off x="8585200" y="1137920"/>
            <a:ext cx="31800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盘古的身体还会变成什么呢？仿照文中的语句来说一说。</a:t>
            </a:r>
          </a:p>
        </p:txBody>
      </p:sp>
    </p:spTree>
    <p:extLst>
      <p:ext uri="{BB962C8B-B14F-4D97-AF65-F5344CB8AC3E}">
        <p14:creationId xmlns:p14="http://schemas.microsoft.com/office/powerpoint/2010/main" val="420061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7223D0-C595-4E0B-8529-6D85CEF1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490ACC-EBD7-4CC4-AC80-9687297A7B46}"/>
              </a:ext>
            </a:extLst>
          </p:cNvPr>
          <p:cNvSpPr txBox="1"/>
          <p:nvPr/>
        </p:nvSpPr>
        <p:spPr>
          <a:xfrm>
            <a:off x="1520190" y="1829941"/>
            <a:ext cx="86461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伟大的巨人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盘古用他的整个身体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了美丽的宇宙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EE82AA-1396-48C5-9B0F-2EC09361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704590"/>
            <a:ext cx="39585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8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2B888B-6941-446E-B79F-22A5366E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"/>
          <p:cNvGrpSpPr/>
          <p:nvPr/>
        </p:nvGrpSpPr>
        <p:grpSpPr bwMode="auto">
          <a:xfrm>
            <a:off x="4132263" y="993140"/>
            <a:ext cx="3927475" cy="3843338"/>
            <a:chOff x="0" y="0"/>
            <a:chExt cx="1390650" cy="1360488"/>
          </a:xfrm>
        </p:grpSpPr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2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417076290 w 36"/>
                <a:gd name="T1" fmla="*/ 417076290 h 36"/>
                <a:gd name="T2" fmla="*/ 100675810 w 36"/>
                <a:gd name="T3" fmla="*/ 417076290 h 36"/>
                <a:gd name="T4" fmla="*/ 100675810 w 36"/>
                <a:gd name="T5" fmla="*/ 100675810 h 36"/>
                <a:gd name="T6" fmla="*/ 417076290 w 36"/>
                <a:gd name="T7" fmla="*/ 100675810 h 36"/>
                <a:gd name="T8" fmla="*/ 417076290 w 36"/>
                <a:gd name="T9" fmla="*/ 41707629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9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1999255880 w 184"/>
                <a:gd name="T1" fmla="*/ 0 h 303"/>
                <a:gd name="T2" fmla="*/ 2147483647 w 184"/>
                <a:gd name="T3" fmla="*/ 1698088847 h 303"/>
                <a:gd name="T4" fmla="*/ 0 w 184"/>
                <a:gd name="T5" fmla="*/ 2147483647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10080625 w 1"/>
                <a:gd name="T1" fmla="*/ 186301490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786338352 h 55"/>
                <a:gd name="T2" fmla="*/ 827480269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2147483647 w 256"/>
                <a:gd name="T1" fmla="*/ 2147483647 h 256"/>
                <a:gd name="T2" fmla="*/ 1831545135 w 256"/>
                <a:gd name="T3" fmla="*/ 2147483647 h 256"/>
                <a:gd name="T4" fmla="*/ 0 w 256"/>
                <a:gd name="T5" fmla="*/ 1825544994 h 256"/>
                <a:gd name="T6" fmla="*/ 1831545135 w 256"/>
                <a:gd name="T7" fmla="*/ 0 h 256"/>
                <a:gd name="T8" fmla="*/ 2147483647 w 256"/>
                <a:gd name="T9" fmla="*/ 1825544994 h 256"/>
                <a:gd name="T10" fmla="*/ 2147483647 w 256"/>
                <a:gd name="T11" fmla="*/ 2147483647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19" name="文本框 17"/>
          <p:cNvSpPr>
            <a:spLocks noChangeArrowheads="1"/>
          </p:cNvSpPr>
          <p:nvPr/>
        </p:nvSpPr>
        <p:spPr bwMode="auto">
          <a:xfrm>
            <a:off x="5334000" y="154876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4905B8-4C2F-43EB-A819-A13040DC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A3B1C36-60D7-4EAF-8764-3E748941C98B}"/>
              </a:ext>
            </a:extLst>
          </p:cNvPr>
          <p:cNvSpPr/>
          <p:nvPr/>
        </p:nvSpPr>
        <p:spPr bwMode="auto">
          <a:xfrm>
            <a:off x="1583217" y="2204720"/>
            <a:ext cx="8422640" cy="298765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zh-CN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86630DF-B43F-4449-842D-55EFEBC8B824}"/>
              </a:ext>
            </a:extLst>
          </p:cNvPr>
          <p:cNvSpPr/>
          <p:nvPr/>
        </p:nvSpPr>
        <p:spPr>
          <a:xfrm>
            <a:off x="581410" y="843895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字词反馈：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E9007F-A562-4B52-A078-EA99BDCF6038}"/>
              </a:ext>
            </a:extLst>
          </p:cNvPr>
          <p:cNvSpPr/>
          <p:nvPr/>
        </p:nvSpPr>
        <p:spPr>
          <a:xfrm>
            <a:off x="3550270" y="2315187"/>
            <a:ext cx="678494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pī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CF7288C-DDFF-4D0F-B707-F1F628D19A5F}"/>
              </a:ext>
            </a:extLst>
          </p:cNvPr>
          <p:cNvSpPr/>
          <p:nvPr/>
        </p:nvSpPr>
        <p:spPr>
          <a:xfrm>
            <a:off x="5396679" y="2315187"/>
            <a:ext cx="105537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zhuó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B36C4AA-3BE3-4100-B6C7-BD10E1CCBF10}"/>
              </a:ext>
            </a:extLst>
          </p:cNvPr>
          <p:cNvSpPr/>
          <p:nvPr/>
        </p:nvSpPr>
        <p:spPr>
          <a:xfrm>
            <a:off x="6772724" y="2329792"/>
            <a:ext cx="138430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zhàng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0344F82-44BC-4B29-B98B-5ECDB045E261}"/>
              </a:ext>
            </a:extLst>
          </p:cNvPr>
          <p:cNvSpPr/>
          <p:nvPr/>
        </p:nvSpPr>
        <p:spPr>
          <a:xfrm>
            <a:off x="2854714" y="3866811"/>
            <a:ext cx="110807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lóng</a:t>
            </a:r>
            <a:r>
              <a:rPr lang="en-US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</a:t>
            </a:r>
            <a:endParaRPr lang="en-US" sz="3000" dirty="0" err="1"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F61656C-9B44-4EC4-90D3-567F67035166}"/>
              </a:ext>
            </a:extLst>
          </p:cNvPr>
          <p:cNvSpPr/>
          <p:nvPr/>
        </p:nvSpPr>
        <p:spPr>
          <a:xfrm>
            <a:off x="5317016" y="3840060"/>
            <a:ext cx="1059464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zhī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ECBA5AF1-9285-4352-9D8C-7DF8517D1A75}"/>
              </a:ext>
            </a:extLst>
          </p:cNvPr>
          <p:cNvSpPr txBox="1"/>
          <p:nvPr/>
        </p:nvSpPr>
        <p:spPr>
          <a:xfrm>
            <a:off x="3483653" y="284318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劈</a:t>
            </a: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A616924C-1ABE-4D94-824F-BE9B80A618FE}"/>
              </a:ext>
            </a:extLst>
          </p:cNvPr>
          <p:cNvSpPr txBox="1"/>
          <p:nvPr/>
        </p:nvSpPr>
        <p:spPr>
          <a:xfrm>
            <a:off x="4174286" y="2841912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开</a:t>
            </a: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03823F5A-D16C-4861-A840-418C8081D8BF}"/>
              </a:ext>
            </a:extLst>
          </p:cNvPr>
          <p:cNvSpPr txBox="1"/>
          <p:nvPr/>
        </p:nvSpPr>
        <p:spPr>
          <a:xfrm>
            <a:off x="5617975" y="284523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浊</a:t>
            </a:r>
          </a:p>
        </p:txBody>
      </p:sp>
      <p:sp>
        <p:nvSpPr>
          <p:cNvPr id="45" name="TextBox 43">
            <a:extLst>
              <a:ext uri="{FF2B5EF4-FFF2-40B4-BE49-F238E27FC236}">
                <a16:creationId xmlns:a16="http://schemas.microsoft.com/office/drawing/2014/main" id="{92B510D5-9BC1-4B8E-BBDE-B739484516AC}"/>
              </a:ext>
            </a:extLst>
          </p:cNvPr>
          <p:cNvSpPr txBox="1"/>
          <p:nvPr/>
        </p:nvSpPr>
        <p:spPr>
          <a:xfrm>
            <a:off x="4994091" y="284396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浑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BB4183C6-CEDE-4394-A36F-6E69E635D6D8}"/>
              </a:ext>
            </a:extLst>
          </p:cNvPr>
          <p:cNvSpPr txBox="1"/>
          <p:nvPr/>
        </p:nvSpPr>
        <p:spPr>
          <a:xfrm>
            <a:off x="7119372" y="284396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丈</a:t>
            </a:r>
          </a:p>
        </p:txBody>
      </p:sp>
      <p:sp>
        <p:nvSpPr>
          <p:cNvPr id="47" name="TextBox 45">
            <a:extLst>
              <a:ext uri="{FF2B5EF4-FFF2-40B4-BE49-F238E27FC236}">
                <a16:creationId xmlns:a16="http://schemas.microsoft.com/office/drawing/2014/main" id="{0FBE2B4B-27B2-4D3F-91E0-E62030C4032E}"/>
              </a:ext>
            </a:extLst>
          </p:cNvPr>
          <p:cNvSpPr txBox="1"/>
          <p:nvPr/>
        </p:nvSpPr>
        <p:spPr>
          <a:xfrm>
            <a:off x="6421829" y="284269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ED69FF98-B53B-4951-B14C-B52F3951C25A}"/>
              </a:ext>
            </a:extLst>
          </p:cNvPr>
          <p:cNvSpPr txBox="1"/>
          <p:nvPr/>
        </p:nvSpPr>
        <p:spPr>
          <a:xfrm>
            <a:off x="3129958" y="4368762"/>
            <a:ext cx="700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隆  </a:t>
            </a:r>
          </a:p>
        </p:txBody>
      </p:sp>
      <p:sp>
        <p:nvSpPr>
          <p:cNvPr id="49" name="TextBox 52">
            <a:extLst>
              <a:ext uri="{FF2B5EF4-FFF2-40B4-BE49-F238E27FC236}">
                <a16:creationId xmlns:a16="http://schemas.microsoft.com/office/drawing/2014/main" id="{8AF42737-ABAD-4BC7-8C2B-769E72702854}"/>
              </a:ext>
            </a:extLst>
          </p:cNvPr>
          <p:cNvSpPr txBox="1"/>
          <p:nvPr/>
        </p:nvSpPr>
        <p:spPr>
          <a:xfrm>
            <a:off x="5447827" y="438402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肢</a:t>
            </a:r>
          </a:p>
        </p:txBody>
      </p:sp>
      <p:sp>
        <p:nvSpPr>
          <p:cNvPr id="50" name="TextBox 53">
            <a:extLst>
              <a:ext uri="{FF2B5EF4-FFF2-40B4-BE49-F238E27FC236}">
                <a16:creationId xmlns:a16="http://schemas.microsoft.com/office/drawing/2014/main" id="{5A0460CC-756A-4056-BCBD-DFAF43D28159}"/>
              </a:ext>
            </a:extLst>
          </p:cNvPr>
          <p:cNvSpPr txBox="1"/>
          <p:nvPr/>
        </p:nvSpPr>
        <p:spPr>
          <a:xfrm>
            <a:off x="4750284" y="438402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E31CEA5-D324-4DE0-8050-66AC9C4867BC}"/>
              </a:ext>
            </a:extLst>
          </p:cNvPr>
          <p:cNvSpPr/>
          <p:nvPr/>
        </p:nvSpPr>
        <p:spPr>
          <a:xfrm>
            <a:off x="6578829" y="3844057"/>
            <a:ext cx="857368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qū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8F09463-F413-4581-8EE1-D9A493F09E38}"/>
              </a:ext>
            </a:extLst>
          </p:cNvPr>
          <p:cNvSpPr/>
          <p:nvPr/>
        </p:nvSpPr>
        <p:spPr>
          <a:xfrm>
            <a:off x="8933717" y="3838885"/>
            <a:ext cx="1178880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yè</a:t>
            </a: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C3BFB8CA-E44D-488C-B6C9-F18AA4AA08ED}"/>
              </a:ext>
            </a:extLst>
          </p:cNvPr>
          <p:cNvSpPr txBox="1"/>
          <p:nvPr/>
        </p:nvSpPr>
        <p:spPr>
          <a:xfrm>
            <a:off x="6540887" y="435780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躯</a:t>
            </a: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3C97FE93-648F-441E-9403-5AEA9A40FE6D}"/>
              </a:ext>
            </a:extLst>
          </p:cNvPr>
          <p:cNvSpPr txBox="1"/>
          <p:nvPr/>
        </p:nvSpPr>
        <p:spPr>
          <a:xfrm>
            <a:off x="7183829" y="4357801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干</a:t>
            </a:r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FF58900B-A668-420A-BB05-0492152235B9}"/>
              </a:ext>
            </a:extLst>
          </p:cNvPr>
          <p:cNvSpPr txBox="1"/>
          <p:nvPr/>
        </p:nvSpPr>
        <p:spPr>
          <a:xfrm>
            <a:off x="8891067" y="4357986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</a:t>
            </a:r>
          </a:p>
        </p:txBody>
      </p:sp>
      <p:sp>
        <p:nvSpPr>
          <p:cNvPr id="56" name="TextBox 47">
            <a:extLst>
              <a:ext uri="{FF2B5EF4-FFF2-40B4-BE49-F238E27FC236}">
                <a16:creationId xmlns:a16="http://schemas.microsoft.com/office/drawing/2014/main" id="{362B5C02-6810-457E-B880-C8B0C87B7F0C}"/>
              </a:ext>
            </a:extLst>
          </p:cNvPr>
          <p:cNvSpPr txBox="1"/>
          <p:nvPr/>
        </p:nvSpPr>
        <p:spPr>
          <a:xfrm>
            <a:off x="8242736" y="4357986"/>
            <a:ext cx="6934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血</a:t>
            </a:r>
          </a:p>
        </p:txBody>
      </p:sp>
      <p:sp>
        <p:nvSpPr>
          <p:cNvPr id="59" name="TextBox 47">
            <a:extLst>
              <a:ext uri="{FF2B5EF4-FFF2-40B4-BE49-F238E27FC236}">
                <a16:creationId xmlns:a16="http://schemas.microsoft.com/office/drawing/2014/main" id="{9FD78E2E-4857-4396-848D-076E9D61AB9A}"/>
              </a:ext>
            </a:extLst>
          </p:cNvPr>
          <p:cNvSpPr txBox="1"/>
          <p:nvPr/>
        </p:nvSpPr>
        <p:spPr>
          <a:xfrm>
            <a:off x="3807185" y="4356670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隆</a:t>
            </a:r>
          </a:p>
        </p:txBody>
      </p:sp>
    </p:spTree>
    <p:extLst>
      <p:ext uri="{BB962C8B-B14F-4D97-AF65-F5344CB8AC3E}">
        <p14:creationId xmlns:p14="http://schemas.microsoft.com/office/powerpoint/2010/main" val="345867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821006AD-1F52-4563-A5C4-789861DE1BD5}"/>
              </a:ext>
            </a:extLst>
          </p:cNvPr>
          <p:cNvSpPr/>
          <p:nvPr/>
        </p:nvSpPr>
        <p:spPr bwMode="auto">
          <a:xfrm>
            <a:off x="1645920" y="2173110"/>
            <a:ext cx="8371840" cy="7563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TextBox 29">
            <a:extLst>
              <a:ext uri="{FF2B5EF4-FFF2-40B4-BE49-F238E27FC236}">
                <a16:creationId xmlns:a16="http://schemas.microsoft.com/office/drawing/2014/main" id="{FDB4C821-0C16-490A-9A5D-ACC31E567643}"/>
              </a:ext>
            </a:extLst>
          </p:cNvPr>
          <p:cNvSpPr txBox="1"/>
          <p:nvPr/>
        </p:nvSpPr>
        <p:spPr>
          <a:xfrm>
            <a:off x="9153119" y="2219949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宗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1FA501-BADB-4324-9547-B3F3EFC4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6439" y="7433310"/>
            <a:ext cx="4845451" cy="515062"/>
          </a:xfrm>
        </p:spPr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0B4BFA7-2915-49DD-BBE9-3D85F023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517" y="780370"/>
            <a:ext cx="3420863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生字归类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B500A48-8A29-453A-B82F-A94AAE9CD6CB}"/>
              </a:ext>
            </a:extLst>
          </p:cNvPr>
          <p:cNvGrpSpPr/>
          <p:nvPr/>
        </p:nvGrpSpPr>
        <p:grpSpPr>
          <a:xfrm>
            <a:off x="659690" y="2929424"/>
            <a:ext cx="3682318" cy="3609915"/>
            <a:chOff x="328" y="2118"/>
            <a:chExt cx="5070" cy="3945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5E53F3FD-FED6-4B76-8AE8-C2F3A33DC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" y="2118"/>
              <a:ext cx="5070" cy="3945"/>
            </a:xfrm>
            <a:prstGeom prst="rect">
              <a:avLst/>
            </a:prstGeom>
          </p:spPr>
        </p:pic>
        <p:sp>
          <p:nvSpPr>
            <p:cNvPr id="39" name="文本框 64">
              <a:extLst>
                <a:ext uri="{FF2B5EF4-FFF2-40B4-BE49-F238E27FC236}">
                  <a16:creationId xmlns:a16="http://schemas.microsoft.com/office/drawing/2014/main" id="{3619BC16-A395-43FB-A413-882795547C57}"/>
                </a:ext>
              </a:extLst>
            </p:cNvPr>
            <p:cNvSpPr txBox="1"/>
            <p:nvPr/>
          </p:nvSpPr>
          <p:spPr>
            <a:xfrm>
              <a:off x="1054" y="2928"/>
              <a:ext cx="3507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左右结构</a:t>
              </a:r>
            </a:p>
          </p:txBody>
        </p:sp>
        <p:cxnSp>
          <p:nvCxnSpPr>
            <p:cNvPr id="40" name="直线连接符 5">
              <a:extLst>
                <a:ext uri="{FF2B5EF4-FFF2-40B4-BE49-F238E27FC236}">
                  <a16:creationId xmlns:a16="http://schemas.microsoft.com/office/drawing/2014/main" id="{B13173DB-7E25-4D34-BBBB-BDE40291F102}"/>
                </a:ext>
              </a:extLst>
            </p:cNvPr>
            <p:cNvCxnSpPr/>
            <p:nvPr/>
          </p:nvCxnSpPr>
          <p:spPr>
            <a:xfrm>
              <a:off x="1054" y="3602"/>
              <a:ext cx="345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AAB5C4A-F87F-41B1-BC03-4D315DCEAC81}"/>
              </a:ext>
            </a:extLst>
          </p:cNvPr>
          <p:cNvGrpSpPr/>
          <p:nvPr/>
        </p:nvGrpSpPr>
        <p:grpSpPr>
          <a:xfrm>
            <a:off x="5049033" y="2890054"/>
            <a:ext cx="2335542" cy="3651348"/>
            <a:chOff x="328" y="2118"/>
            <a:chExt cx="5083" cy="3945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1AC2EA2-BB3F-4CBD-B5E5-A81A8BAEA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" y="2118"/>
              <a:ext cx="5070" cy="3945"/>
            </a:xfrm>
            <a:prstGeom prst="rect">
              <a:avLst/>
            </a:prstGeom>
          </p:spPr>
        </p:pic>
        <p:sp>
          <p:nvSpPr>
            <p:cNvPr id="43" name="文本框 64">
              <a:extLst>
                <a:ext uri="{FF2B5EF4-FFF2-40B4-BE49-F238E27FC236}">
                  <a16:creationId xmlns:a16="http://schemas.microsoft.com/office/drawing/2014/main" id="{02494319-523F-46C4-BAAF-04D080D81BED}"/>
                </a:ext>
              </a:extLst>
            </p:cNvPr>
            <p:cNvSpPr txBox="1"/>
            <p:nvPr/>
          </p:nvSpPr>
          <p:spPr>
            <a:xfrm>
              <a:off x="422" y="2916"/>
              <a:ext cx="4989" cy="6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独体 结构  </a:t>
              </a:r>
            </a:p>
          </p:txBody>
        </p:sp>
        <p:cxnSp>
          <p:nvCxnSpPr>
            <p:cNvPr id="44" name="直线连接符 5">
              <a:extLst>
                <a:ext uri="{FF2B5EF4-FFF2-40B4-BE49-F238E27FC236}">
                  <a16:creationId xmlns:a16="http://schemas.microsoft.com/office/drawing/2014/main" id="{C9798CB4-DE6C-46DE-8458-77F723E64F69}"/>
                </a:ext>
              </a:extLst>
            </p:cNvPr>
            <p:cNvCxnSpPr/>
            <p:nvPr/>
          </p:nvCxnSpPr>
          <p:spPr>
            <a:xfrm>
              <a:off x="1054" y="3602"/>
              <a:ext cx="345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A07C1ED-E214-4698-8696-3EB662BECDCA}"/>
              </a:ext>
            </a:extLst>
          </p:cNvPr>
          <p:cNvGrpSpPr/>
          <p:nvPr/>
        </p:nvGrpSpPr>
        <p:grpSpPr>
          <a:xfrm>
            <a:off x="7826882" y="2976263"/>
            <a:ext cx="3652400" cy="3533775"/>
            <a:chOff x="328" y="2118"/>
            <a:chExt cx="5595" cy="394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1EC0AC29-162E-4433-A7D3-DA5C443B6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" y="2118"/>
              <a:ext cx="5070" cy="3945"/>
            </a:xfrm>
            <a:prstGeom prst="rect">
              <a:avLst/>
            </a:prstGeom>
          </p:spPr>
        </p:pic>
        <p:sp>
          <p:nvSpPr>
            <p:cNvPr id="47" name="文本框 64">
              <a:extLst>
                <a:ext uri="{FF2B5EF4-FFF2-40B4-BE49-F238E27FC236}">
                  <a16:creationId xmlns:a16="http://schemas.microsoft.com/office/drawing/2014/main" id="{56FBA506-F2B9-4C55-8420-53F866ABDA80}"/>
                </a:ext>
              </a:extLst>
            </p:cNvPr>
            <p:cNvSpPr txBox="1"/>
            <p:nvPr/>
          </p:nvSpPr>
          <p:spPr>
            <a:xfrm>
              <a:off x="468" y="2916"/>
              <a:ext cx="5455" cy="6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上下  结构</a:t>
              </a:r>
            </a:p>
          </p:txBody>
        </p:sp>
        <p:cxnSp>
          <p:nvCxnSpPr>
            <p:cNvPr id="48" name="直线连接符 5">
              <a:extLst>
                <a:ext uri="{FF2B5EF4-FFF2-40B4-BE49-F238E27FC236}">
                  <a16:creationId xmlns:a16="http://schemas.microsoft.com/office/drawing/2014/main" id="{9E1F00DD-6762-43E1-A4ED-FB979CB664F0}"/>
                </a:ext>
              </a:extLst>
            </p:cNvPr>
            <p:cNvCxnSpPr/>
            <p:nvPr/>
          </p:nvCxnSpPr>
          <p:spPr>
            <a:xfrm>
              <a:off x="533" y="3569"/>
              <a:ext cx="4523" cy="3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16">
            <a:extLst>
              <a:ext uri="{FF2B5EF4-FFF2-40B4-BE49-F238E27FC236}">
                <a16:creationId xmlns:a16="http://schemas.microsoft.com/office/drawing/2014/main" id="{64725ADC-9DA6-4088-81E2-A489D352DFD9}"/>
              </a:ext>
            </a:extLst>
          </p:cNvPr>
          <p:cNvSpPr txBox="1"/>
          <p:nvPr/>
        </p:nvSpPr>
        <p:spPr>
          <a:xfrm>
            <a:off x="2413182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缓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8E80C18F-2E69-4592-B92A-FDF4C9F0FDD2}"/>
              </a:ext>
            </a:extLst>
          </p:cNvPr>
          <p:cNvSpPr txBox="1"/>
          <p:nvPr/>
        </p:nvSpPr>
        <p:spPr>
          <a:xfrm>
            <a:off x="1770240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劈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4D754D0B-F2C9-4FBD-8537-56455E59C159}"/>
              </a:ext>
            </a:extLst>
          </p:cNvPr>
          <p:cNvSpPr txBox="1"/>
          <p:nvPr/>
        </p:nvSpPr>
        <p:spPr>
          <a:xfrm>
            <a:off x="6127957" y="2239643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血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E62D2D93-C3C5-475F-AA0D-7D53FDFEA270}"/>
              </a:ext>
            </a:extLst>
          </p:cNvPr>
          <p:cNvSpPr txBox="1"/>
          <p:nvPr/>
        </p:nvSpPr>
        <p:spPr>
          <a:xfrm>
            <a:off x="7295416" y="2219958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D6FC16C6-00F3-4446-A99F-34DD9ABCDEEB}"/>
              </a:ext>
            </a:extLst>
          </p:cNvPr>
          <p:cNvSpPr txBox="1"/>
          <p:nvPr/>
        </p:nvSpPr>
        <p:spPr>
          <a:xfrm>
            <a:off x="7892002" y="2239643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茂</a:t>
            </a: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6231D9B1-606B-451B-BD36-8EFC0F3776F5}"/>
              </a:ext>
            </a:extLst>
          </p:cNvPr>
          <p:cNvSpPr txBox="1"/>
          <p:nvPr/>
        </p:nvSpPr>
        <p:spPr>
          <a:xfrm>
            <a:off x="3699066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丈</a:t>
            </a:r>
          </a:p>
        </p:txBody>
      </p:sp>
      <p:sp>
        <p:nvSpPr>
          <p:cNvPr id="55" name="TextBox 22">
            <a:extLst>
              <a:ext uri="{FF2B5EF4-FFF2-40B4-BE49-F238E27FC236}">
                <a16:creationId xmlns:a16="http://schemas.microsoft.com/office/drawing/2014/main" id="{6D6F56F1-2312-4408-B6F3-CD067486106D}"/>
              </a:ext>
            </a:extLst>
          </p:cNvPr>
          <p:cNvSpPr txBox="1"/>
          <p:nvPr/>
        </p:nvSpPr>
        <p:spPr>
          <a:xfrm>
            <a:off x="4342008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撑</a:t>
            </a: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id="{261B953D-52F5-4A91-8B42-C1342E5F538C}"/>
              </a:ext>
            </a:extLst>
          </p:cNvPr>
          <p:cNvSpPr txBox="1"/>
          <p:nvPr/>
        </p:nvSpPr>
        <p:spPr>
          <a:xfrm>
            <a:off x="8556533" y="2239643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滋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85F560B5-4361-45A1-A3EA-6251590D79A0}"/>
              </a:ext>
            </a:extLst>
          </p:cNvPr>
          <p:cNvSpPr txBox="1"/>
          <p:nvPr/>
        </p:nvSpPr>
        <p:spPr>
          <a:xfrm>
            <a:off x="3056124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浊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E598B7C4-E664-40F2-BAB1-DA56884A4959}"/>
              </a:ext>
            </a:extLst>
          </p:cNvPr>
          <p:cNvSpPr txBox="1"/>
          <p:nvPr/>
        </p:nvSpPr>
        <p:spPr>
          <a:xfrm>
            <a:off x="4984950" y="2239643"/>
            <a:ext cx="10532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竭</a:t>
            </a:r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F56B8280-0833-4B5D-A55A-2DEA96B6BE81}"/>
              </a:ext>
            </a:extLst>
          </p:cNvPr>
          <p:cNvSpPr txBox="1"/>
          <p:nvPr/>
        </p:nvSpPr>
        <p:spPr>
          <a:xfrm>
            <a:off x="6699461" y="2239643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液</a:t>
            </a:r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8C6BDA3C-95C6-4B78-82D8-EDE17FBE2A57}"/>
              </a:ext>
            </a:extLst>
          </p:cNvPr>
          <p:cNvSpPr txBox="1"/>
          <p:nvPr/>
        </p:nvSpPr>
        <p:spPr>
          <a:xfrm>
            <a:off x="5556453" y="2239643"/>
            <a:ext cx="10629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</a:p>
        </p:txBody>
      </p:sp>
    </p:spTree>
    <p:extLst>
      <p:ext uri="{BB962C8B-B14F-4D97-AF65-F5344CB8AC3E}">
        <p14:creationId xmlns:p14="http://schemas.microsoft.com/office/powerpoint/2010/main" val="2016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50781 0.3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1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2904 0.3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9596 0.3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3008 0.3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0886 0.2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3997 0.4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27148 0.30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1302 0.299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38893 0.3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21289 0.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0794 0.4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63333 0.5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2552 0.409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05E7E3-DD8B-4E7D-AE1D-756116D9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3F68B76A-14F0-4C6E-AA21-9EB73A6B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477" y="590803"/>
            <a:ext cx="3121403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73539968-DBC2-44B1-ABF9-E534CB546800}"/>
              </a:ext>
            </a:extLst>
          </p:cNvPr>
          <p:cNvSpPr txBox="1"/>
          <p:nvPr/>
        </p:nvSpPr>
        <p:spPr>
          <a:xfrm>
            <a:off x="2530024" y="2027446"/>
            <a:ext cx="8747576" cy="33557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加一加：月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肢</a:t>
            </a:r>
            <a:endParaRPr lang="en-US" altLang="zh-CN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</a:p>
          <a:p>
            <a:pPr>
              <a:lnSpc>
                <a:spcPct val="150000"/>
              </a:lnSpc>
            </a:pPr>
            <a:endParaRPr lang="en-US" altLang="zh-CN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B1C2AF66-A03E-45C9-99D4-521EABF3EA8F}"/>
              </a:ext>
            </a:extLst>
          </p:cNvPr>
          <p:cNvSpPr txBox="1"/>
          <p:nvPr/>
        </p:nvSpPr>
        <p:spPr>
          <a:xfrm>
            <a:off x="2454525" y="4812709"/>
            <a:ext cx="5754755" cy="16014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换一换：暖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缓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990A1D9-C706-4948-835B-B724D12F6AD6}"/>
              </a:ext>
            </a:extLst>
          </p:cNvPr>
          <p:cNvSpPr txBox="1"/>
          <p:nvPr/>
        </p:nvSpPr>
        <p:spPr>
          <a:xfrm>
            <a:off x="2530024" y="365914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减一减：仗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亻</a:t>
            </a:r>
            <a: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丈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B3C939C6-3092-4229-BD58-AE2C5437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849" y="2520399"/>
            <a:ext cx="4213013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1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84E30D75-068D-4275-B688-4A6C3E9979EC}"/>
              </a:ext>
            </a:extLst>
          </p:cNvPr>
          <p:cNvSpPr/>
          <p:nvPr/>
        </p:nvSpPr>
        <p:spPr bwMode="auto">
          <a:xfrm>
            <a:off x="1511238" y="1432560"/>
            <a:ext cx="9093200" cy="39928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5512D9C-FFEA-4C9C-A110-90ED40BB4A76}"/>
              </a:ext>
            </a:extLst>
          </p:cNvPr>
          <p:cNvSpPr/>
          <p:nvPr/>
        </p:nvSpPr>
        <p:spPr>
          <a:xfrm>
            <a:off x="2646680" y="1640840"/>
            <a:ext cx="155829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混沌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AAD45F0-E538-4550-9313-48CC5973E25E}"/>
              </a:ext>
            </a:extLst>
          </p:cNvPr>
          <p:cNvSpPr/>
          <p:nvPr/>
        </p:nvSpPr>
        <p:spPr>
          <a:xfrm>
            <a:off x="4127500" y="1640840"/>
            <a:ext cx="142494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翻身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FCBF9DF-0A19-452F-99CB-C546A8593BEC}"/>
              </a:ext>
            </a:extLst>
          </p:cNvPr>
          <p:cNvSpPr/>
          <p:nvPr/>
        </p:nvSpPr>
        <p:spPr>
          <a:xfrm>
            <a:off x="2765425" y="3316605"/>
            <a:ext cx="2811145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精疲力竭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65018E2-7FBC-4AB1-AEAB-BFD7FDFC8FDB}"/>
              </a:ext>
            </a:extLst>
          </p:cNvPr>
          <p:cNvSpPr/>
          <p:nvPr/>
        </p:nvSpPr>
        <p:spPr>
          <a:xfrm>
            <a:off x="4035605" y="3603625"/>
            <a:ext cx="110807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sz="3000" dirty="0" err="1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FE7C8683-E381-4A06-87C0-9B58919CC849}"/>
              </a:ext>
            </a:extLst>
          </p:cNvPr>
          <p:cNvSpPr txBox="1"/>
          <p:nvPr/>
        </p:nvSpPr>
        <p:spPr>
          <a:xfrm>
            <a:off x="5456149" y="1641150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劈开</a:t>
            </a:r>
          </a:p>
        </p:txBody>
      </p:sp>
      <p:sp>
        <p:nvSpPr>
          <p:cNvPr id="40" name="TextBox 42">
            <a:extLst>
              <a:ext uri="{FF2B5EF4-FFF2-40B4-BE49-F238E27FC236}">
                <a16:creationId xmlns:a16="http://schemas.microsoft.com/office/drawing/2014/main" id="{4A25E40B-60B0-4337-8455-11E816CFBEE3}"/>
              </a:ext>
            </a:extLst>
          </p:cNvPr>
          <p:cNvSpPr txBox="1"/>
          <p:nvPr/>
        </p:nvSpPr>
        <p:spPr>
          <a:xfrm>
            <a:off x="2702876" y="2476319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浑浊</a:t>
            </a:r>
          </a:p>
        </p:txBody>
      </p:sp>
      <p:sp>
        <p:nvSpPr>
          <p:cNvPr id="41" name="TextBox 44">
            <a:extLst>
              <a:ext uri="{FF2B5EF4-FFF2-40B4-BE49-F238E27FC236}">
                <a16:creationId xmlns:a16="http://schemas.microsoft.com/office/drawing/2014/main" id="{543EBA5D-77A2-4B48-BE0E-0917044571CD}"/>
              </a:ext>
            </a:extLst>
          </p:cNvPr>
          <p:cNvSpPr txBox="1"/>
          <p:nvPr/>
        </p:nvSpPr>
        <p:spPr>
          <a:xfrm>
            <a:off x="8509573" y="2476319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巍峨</a:t>
            </a:r>
          </a:p>
        </p:txBody>
      </p:sp>
      <p:sp>
        <p:nvSpPr>
          <p:cNvPr id="42" name="TextBox 48">
            <a:extLst>
              <a:ext uri="{FF2B5EF4-FFF2-40B4-BE49-F238E27FC236}">
                <a16:creationId xmlns:a16="http://schemas.microsoft.com/office/drawing/2014/main" id="{7BAA0754-FCFF-49C7-8E4A-403C57233E45}"/>
              </a:ext>
            </a:extLst>
          </p:cNvPr>
          <p:cNvSpPr txBox="1"/>
          <p:nvPr/>
        </p:nvSpPr>
        <p:spPr>
          <a:xfrm>
            <a:off x="4127500" y="2476500"/>
            <a:ext cx="1449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合拢  </a:t>
            </a:r>
          </a:p>
        </p:txBody>
      </p:sp>
      <p:sp>
        <p:nvSpPr>
          <p:cNvPr id="43" name="TextBox 44">
            <a:extLst>
              <a:ext uri="{FF2B5EF4-FFF2-40B4-BE49-F238E27FC236}">
                <a16:creationId xmlns:a16="http://schemas.microsoft.com/office/drawing/2014/main" id="{059D9E64-7471-4AB9-8644-C6998D75120E}"/>
              </a:ext>
            </a:extLst>
          </p:cNvPr>
          <p:cNvSpPr txBox="1"/>
          <p:nvPr/>
        </p:nvSpPr>
        <p:spPr>
          <a:xfrm>
            <a:off x="5455858" y="2476319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躯干</a:t>
            </a:r>
          </a:p>
        </p:txBody>
      </p:sp>
      <p:sp>
        <p:nvSpPr>
          <p:cNvPr id="44" name="TextBox 46">
            <a:extLst>
              <a:ext uri="{FF2B5EF4-FFF2-40B4-BE49-F238E27FC236}">
                <a16:creationId xmlns:a16="http://schemas.microsoft.com/office/drawing/2014/main" id="{CC538F2A-84DD-4EF9-8530-C050B26DF1F2}"/>
              </a:ext>
            </a:extLst>
          </p:cNvPr>
          <p:cNvSpPr txBox="1"/>
          <p:nvPr/>
        </p:nvSpPr>
        <p:spPr>
          <a:xfrm>
            <a:off x="8394048" y="1629414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血液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FD53025-5F04-40BD-94ED-0B8D29E38124}"/>
              </a:ext>
            </a:extLst>
          </p:cNvPr>
          <p:cNvSpPr txBox="1"/>
          <p:nvPr/>
        </p:nvSpPr>
        <p:spPr>
          <a:xfrm>
            <a:off x="6866890" y="247650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滋润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1256D48-B752-41C9-A61A-8781B3B415B8}"/>
              </a:ext>
            </a:extLst>
          </p:cNvPr>
          <p:cNvSpPr txBox="1"/>
          <p:nvPr/>
        </p:nvSpPr>
        <p:spPr>
          <a:xfrm>
            <a:off x="6782435" y="164084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支撑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B6CA7DC-4714-4091-BD20-E24614F8CDFF}"/>
              </a:ext>
            </a:extLst>
          </p:cNvPr>
          <p:cNvSpPr/>
          <p:nvPr/>
        </p:nvSpPr>
        <p:spPr>
          <a:xfrm>
            <a:off x="6434455" y="3316605"/>
            <a:ext cx="2811145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川流不息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90045C8-3CBC-42E8-B607-2DBAB83D2742}"/>
              </a:ext>
            </a:extLst>
          </p:cNvPr>
          <p:cNvSpPr/>
          <p:nvPr/>
        </p:nvSpPr>
        <p:spPr>
          <a:xfrm>
            <a:off x="2702560" y="4133850"/>
            <a:ext cx="2811145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开天辟地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047F3B3-0578-45EB-BE12-23525821DAD0}"/>
              </a:ext>
            </a:extLst>
          </p:cNvPr>
          <p:cNvSpPr/>
          <p:nvPr/>
        </p:nvSpPr>
        <p:spPr>
          <a:xfrm>
            <a:off x="6434455" y="4133850"/>
            <a:ext cx="2811145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 panose="000B0604020202020204" pitchFamily="34" charset="0"/>
              </a:rPr>
              <a:t>顶天立地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E8C992-4F31-4510-8B77-57D380375C1C}"/>
              </a:ext>
            </a:extLst>
          </p:cNvPr>
          <p:cNvSpPr/>
          <p:nvPr/>
        </p:nvSpPr>
        <p:spPr>
          <a:xfrm>
            <a:off x="3590960" y="357465"/>
            <a:ext cx="521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摘星星，读词语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D9089C-3CEB-44E1-BBB6-8CB33C73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3" name="矩形 48">
            <a:extLst>
              <a:ext uri="{FF2B5EF4-FFF2-40B4-BE49-F238E27FC236}">
                <a16:creationId xmlns:a16="http://schemas.microsoft.com/office/drawing/2014/main" id="{11F2728D-73E7-45C0-903A-44ED8E270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990" y="4585335"/>
            <a:ext cx="2019300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精疲力竭</a:t>
            </a:r>
          </a:p>
        </p:txBody>
      </p:sp>
      <p:sp>
        <p:nvSpPr>
          <p:cNvPr id="44" name="矩形 48">
            <a:extLst>
              <a:ext uri="{FF2B5EF4-FFF2-40B4-BE49-F238E27FC236}">
                <a16:creationId xmlns:a16="http://schemas.microsoft.com/office/drawing/2014/main" id="{54C7FCF5-D0E8-4130-81F2-B2450E89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947545"/>
            <a:ext cx="2019300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混沌一片</a:t>
            </a:r>
          </a:p>
        </p:txBody>
      </p:sp>
      <p:sp>
        <p:nvSpPr>
          <p:cNvPr id="45" name="矩形 48">
            <a:extLst>
              <a:ext uri="{FF2B5EF4-FFF2-40B4-BE49-F238E27FC236}">
                <a16:creationId xmlns:a16="http://schemas.microsoft.com/office/drawing/2014/main" id="{FC085211-9D18-455D-8B7D-F5FEC936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170" y="3175635"/>
            <a:ext cx="1574470" cy="64633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劈过去</a:t>
            </a:r>
          </a:p>
        </p:txBody>
      </p:sp>
      <p:sp>
        <p:nvSpPr>
          <p:cNvPr id="46" name="矩形 48">
            <a:extLst>
              <a:ext uri="{FF2B5EF4-FFF2-40B4-BE49-F238E27FC236}">
                <a16:creationId xmlns:a16="http://schemas.microsoft.com/office/drawing/2014/main" id="{F902A99F-54E9-4819-8452-7C8873B54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114" y="3175635"/>
            <a:ext cx="1560195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轻而清</a:t>
            </a:r>
          </a:p>
        </p:txBody>
      </p:sp>
      <p:sp>
        <p:nvSpPr>
          <p:cNvPr id="47" name="矩形 48">
            <a:extLst>
              <a:ext uri="{FF2B5EF4-FFF2-40B4-BE49-F238E27FC236}">
                <a16:creationId xmlns:a16="http://schemas.microsoft.com/office/drawing/2014/main" id="{1A867A7F-7A75-4313-A5AE-4C1F53CE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221" y="3175635"/>
            <a:ext cx="1560195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重而浊</a:t>
            </a:r>
          </a:p>
        </p:txBody>
      </p:sp>
      <p:sp>
        <p:nvSpPr>
          <p:cNvPr id="48" name="矩形 48">
            <a:extLst>
              <a:ext uri="{FF2B5EF4-FFF2-40B4-BE49-F238E27FC236}">
                <a16:creationId xmlns:a16="http://schemas.microsoft.com/office/drawing/2014/main" id="{A7ABC948-8271-4296-ABF5-7A42D5ED3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310" y="4547870"/>
            <a:ext cx="1101090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2098D65-52CA-4E9C-AA4C-B3C74680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890" y="4547870"/>
            <a:ext cx="1101090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</a:t>
            </a:r>
          </a:p>
        </p:txBody>
      </p:sp>
      <p:sp>
        <p:nvSpPr>
          <p:cNvPr id="50" name="矩形 48">
            <a:extLst>
              <a:ext uri="{FF2B5EF4-FFF2-40B4-BE49-F238E27FC236}">
                <a16:creationId xmlns:a16="http://schemas.microsoft.com/office/drawing/2014/main" id="{BD0205C4-5356-4485-A377-263E16E3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822" y="3150870"/>
            <a:ext cx="2019300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顶天踏地</a:t>
            </a:r>
          </a:p>
        </p:txBody>
      </p:sp>
      <p:sp>
        <p:nvSpPr>
          <p:cNvPr id="51" name="矩形 48">
            <a:extLst>
              <a:ext uri="{FF2B5EF4-FFF2-40B4-BE49-F238E27FC236}">
                <a16:creationId xmlns:a16="http://schemas.microsoft.com/office/drawing/2014/main" id="{5860AC16-3A48-48BE-BEC4-34C5BFDE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620" y="1944370"/>
            <a:ext cx="2478405" cy="64516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一万八千年</a:t>
            </a:r>
          </a:p>
        </p:txBody>
      </p:sp>
      <p:sp>
        <p:nvSpPr>
          <p:cNvPr id="101" name="矩形 48">
            <a:extLst>
              <a:ext uri="{FF2B5EF4-FFF2-40B4-BE49-F238E27FC236}">
                <a16:creationId xmlns:a16="http://schemas.microsoft.com/office/drawing/2014/main" id="{ADD28580-5C27-4B16-84D6-9E383897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212" y="1944370"/>
            <a:ext cx="1574470" cy="64633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大鸡蛋</a:t>
            </a:r>
          </a:p>
        </p:txBody>
      </p:sp>
      <p:sp>
        <p:nvSpPr>
          <p:cNvPr id="102" name="矩形 48">
            <a:extLst>
              <a:ext uri="{FF2B5EF4-FFF2-40B4-BE49-F238E27FC236}">
                <a16:creationId xmlns:a16="http://schemas.microsoft.com/office/drawing/2014/main" id="{848003C7-3EA9-4A9E-A5E7-B0A1D62B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68" y="3199229"/>
            <a:ext cx="1111202" cy="64633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咔嚓</a:t>
            </a:r>
          </a:p>
        </p:txBody>
      </p:sp>
      <p:sp>
        <p:nvSpPr>
          <p:cNvPr id="103" name="矩形 48">
            <a:extLst>
              <a:ext uri="{FF2B5EF4-FFF2-40B4-BE49-F238E27FC236}">
                <a16:creationId xmlns:a16="http://schemas.microsoft.com/office/drawing/2014/main" id="{3B467888-5F88-4A1C-BD1A-96778755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795" y="4546699"/>
            <a:ext cx="1111202" cy="64633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329A1533-0487-4982-A170-ABC7917E674F}"/>
              </a:ext>
            </a:extLst>
          </p:cNvPr>
          <p:cNvSpPr/>
          <p:nvPr/>
        </p:nvSpPr>
        <p:spPr>
          <a:xfrm>
            <a:off x="3456948" y="458113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读词语，讲故事</a:t>
            </a:r>
          </a:p>
        </p:txBody>
      </p:sp>
    </p:spTree>
    <p:extLst>
      <p:ext uri="{BB962C8B-B14F-4D97-AF65-F5344CB8AC3E}">
        <p14:creationId xmlns:p14="http://schemas.microsoft.com/office/powerpoint/2010/main" val="11523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101" grpId="0" animBg="1"/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7223D0-C595-4E0B-8529-6D85CEF1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A9A4F-2B98-42DE-B912-B9B80B8F76ED}" type="datetime1">
              <a:rPr lang="zh-CN" altLang="en-US" smtClean="0"/>
              <a:t>2020/4/14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490ACC-EBD7-4CC4-AC80-9687297A7B46}"/>
              </a:ext>
            </a:extLst>
          </p:cNvPr>
          <p:cNvSpPr txBox="1"/>
          <p:nvPr/>
        </p:nvSpPr>
        <p:spPr>
          <a:xfrm>
            <a:off x="1438910" y="2438400"/>
            <a:ext cx="86461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伟大的巨人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盘古用他的整个身体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了美丽的宇宙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EE82AA-1396-48C5-9B0F-2EC09361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3613150"/>
            <a:ext cx="3958590" cy="27432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E8447C-F54C-498C-A264-B2125B748CD5}"/>
              </a:ext>
            </a:extLst>
          </p:cNvPr>
          <p:cNvSpPr/>
          <p:nvPr/>
        </p:nvSpPr>
        <p:spPr>
          <a:xfrm>
            <a:off x="507188" y="1189335"/>
            <a:ext cx="102835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想一想，这篇文章讲了一件什么事？请用文中的一句话来概括。</a:t>
            </a:r>
          </a:p>
        </p:txBody>
      </p:sp>
    </p:spTree>
    <p:extLst>
      <p:ext uri="{BB962C8B-B14F-4D97-AF65-F5344CB8AC3E}">
        <p14:creationId xmlns:p14="http://schemas.microsoft.com/office/powerpoint/2010/main" val="314715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1044</Words>
  <Application>Microsoft Office PowerPoint</Application>
  <PresentationFormat>宽屏</PresentationFormat>
  <Paragraphs>146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</vt:lpstr>
      <vt:lpstr>宋体</vt:lpstr>
      <vt:lpstr>微软雅黑</vt:lpstr>
      <vt:lpstr>Arial</vt:lpstr>
      <vt:lpstr>Calibri</vt:lpstr>
      <vt:lpstr>Calibri Light</vt:lpstr>
      <vt:lpstr>汉语拼音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王 璇</cp:lastModifiedBy>
  <cp:revision>29</cp:revision>
  <dcterms:created xsi:type="dcterms:W3CDTF">2015-08-25T06:05:00Z</dcterms:created>
  <dcterms:modified xsi:type="dcterms:W3CDTF">2020-04-14T13:48:41Z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