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Default Extension="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08" r:id="rId2"/>
    <p:sldId id="299" r:id="rId3"/>
    <p:sldId id="256" r:id="rId4"/>
    <p:sldId id="301" r:id="rId5"/>
    <p:sldId id="309" r:id="rId6"/>
    <p:sldId id="310" r:id="rId7"/>
    <p:sldId id="311" r:id="rId8"/>
    <p:sldId id="312" r:id="rId9"/>
    <p:sldId id="313" r:id="rId10"/>
    <p:sldId id="315" r:id="rId11"/>
    <p:sldId id="285" r:id="rId12"/>
    <p:sldId id="316" r:id="rId13"/>
    <p:sldId id="289" r:id="rId14"/>
    <p:sldId id="288" r:id="rId15"/>
    <p:sldId id="305" r:id="rId16"/>
    <p:sldId id="295" r:id="rId17"/>
    <p:sldId id="307" r:id="rId18"/>
    <p:sldId id="303" r:id="rId19"/>
    <p:sldId id="324" r:id="rId20"/>
    <p:sldId id="317" r:id="rId21"/>
    <p:sldId id="320" r:id="rId22"/>
    <p:sldId id="322" r:id="rId23"/>
    <p:sldId id="323" r:id="rId24"/>
    <p:sldId id="318" r:id="rId25"/>
    <p:sldId id="325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C9A98"/>
    <a:srgbClr val="1C9997"/>
    <a:srgbClr val="1B9391"/>
    <a:srgbClr val="52C9C0"/>
    <a:srgbClr val="51C8BF"/>
    <a:srgbClr val="91AB88"/>
    <a:srgbClr val="B1CB63"/>
    <a:srgbClr val="6AAD86"/>
    <a:srgbClr val="F0BB24"/>
    <a:srgbClr val="D3A00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02" y="-108"/>
      </p:cViewPr>
      <p:guideLst>
        <p:guide orient="horz" pos="2146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CC1D4-B042-4B99-A617-290D30B6AC4E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9CE8-D8C6-4D0D-866A-8671FF9CD5A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026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4969" r="4688" b="9056"/>
          <a:stretch>
            <a:fillRect/>
          </a:stretch>
        </p:blipFill>
        <p:spPr bwMode="auto">
          <a:xfrm>
            <a:off x="143436" y="-62754"/>
            <a:ext cx="11654118" cy="74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: 形状 9"/>
          <p:cNvSpPr/>
          <p:nvPr userDrawn="1"/>
        </p:nvSpPr>
        <p:spPr>
          <a:xfrm>
            <a:off x="754658" y="0"/>
            <a:ext cx="680921" cy="1291834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551206" y="-14967"/>
            <a:ext cx="513901" cy="551401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2052259" y="-1"/>
            <a:ext cx="721910" cy="129183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3645355" y="-33211"/>
            <a:ext cx="256951" cy="730632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595876" y="-8444"/>
            <a:ext cx="513901" cy="817318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1291598" y="357793"/>
            <a:ext cx="950717" cy="507728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330140" y="1868593"/>
            <a:ext cx="804611" cy="321972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330141" y="2512539"/>
            <a:ext cx="809395" cy="222905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188817" y="3144103"/>
            <a:ext cx="937871" cy="35912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175970" y="3849968"/>
            <a:ext cx="886480" cy="334357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11163123" y="3874735"/>
            <a:ext cx="912176" cy="321974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11304445" y="4531067"/>
            <a:ext cx="732310" cy="383891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11086037" y="5323617"/>
            <a:ext cx="989261" cy="222906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1561396" y="5918030"/>
            <a:ext cx="665126" cy="3962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 userDrawn="1"/>
        </p:nvSpPr>
        <p:spPr>
          <a:xfrm>
            <a:off x="11214513" y="6289538"/>
            <a:ext cx="668072" cy="544878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 userDrawn="1"/>
        </p:nvSpPr>
        <p:spPr>
          <a:xfrm>
            <a:off x="8219080" y="41091"/>
            <a:ext cx="565293" cy="458193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 userDrawn="1"/>
        </p:nvSpPr>
        <p:spPr>
          <a:xfrm>
            <a:off x="5675267" y="-14967"/>
            <a:ext cx="526749" cy="340881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/>
        </p:nvSpPr>
        <p:spPr>
          <a:xfrm>
            <a:off x="7461075" y="-14967"/>
            <a:ext cx="411121" cy="501868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 userDrawn="1"/>
        </p:nvSpPr>
        <p:spPr>
          <a:xfrm>
            <a:off x="4262037" y="28707"/>
            <a:ext cx="346883" cy="495345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 userDrawn="1"/>
        </p:nvSpPr>
        <p:spPr>
          <a:xfrm>
            <a:off x="4904414" y="-14967"/>
            <a:ext cx="411121" cy="563785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>
            <a:off x="9234035" y="-14968"/>
            <a:ext cx="334036" cy="452333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3105758" y="3940"/>
            <a:ext cx="167018" cy="495344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4" name="任意多边形: 形状 1023"/>
          <p:cNvSpPr/>
          <p:nvPr userDrawn="1"/>
        </p:nvSpPr>
        <p:spPr>
          <a:xfrm>
            <a:off x="9889260" y="16324"/>
            <a:ext cx="231257" cy="606796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5" name="任意多边形: 形状 1024"/>
          <p:cNvSpPr/>
          <p:nvPr userDrawn="1"/>
        </p:nvSpPr>
        <p:spPr>
          <a:xfrm>
            <a:off x="-1391" y="72969"/>
            <a:ext cx="668073" cy="495345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任意多边形: 形状 1026"/>
          <p:cNvSpPr/>
          <p:nvPr userDrawn="1"/>
        </p:nvSpPr>
        <p:spPr>
          <a:xfrm>
            <a:off x="-22673" y="840753"/>
            <a:ext cx="612268" cy="35912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8" name="任意多边形: 形状 1027"/>
          <p:cNvSpPr/>
          <p:nvPr userDrawn="1"/>
        </p:nvSpPr>
        <p:spPr>
          <a:xfrm>
            <a:off x="-1391" y="1534235"/>
            <a:ext cx="899328" cy="309590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9" name="任意多边形: 形状 1028"/>
          <p:cNvSpPr/>
          <p:nvPr userDrawn="1"/>
        </p:nvSpPr>
        <p:spPr>
          <a:xfrm>
            <a:off x="11457" y="2190565"/>
            <a:ext cx="603834" cy="334358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任意多边形: 形状 1029"/>
          <p:cNvSpPr/>
          <p:nvPr userDrawn="1"/>
        </p:nvSpPr>
        <p:spPr>
          <a:xfrm>
            <a:off x="37151" y="2921199"/>
            <a:ext cx="552444" cy="421042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1" name="任意多边形: 形状 1030"/>
          <p:cNvSpPr/>
          <p:nvPr userDrawn="1"/>
        </p:nvSpPr>
        <p:spPr>
          <a:xfrm>
            <a:off x="-39934" y="2227716"/>
            <a:ext cx="578140" cy="297207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2" name="任意多边形: 形状 1031"/>
          <p:cNvSpPr/>
          <p:nvPr userDrawn="1"/>
        </p:nvSpPr>
        <p:spPr>
          <a:xfrm>
            <a:off x="-14239" y="3726132"/>
            <a:ext cx="680921" cy="272439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3" name="任意多边形: 形状 1032"/>
          <p:cNvSpPr/>
          <p:nvPr userDrawn="1"/>
        </p:nvSpPr>
        <p:spPr>
          <a:xfrm>
            <a:off x="88542" y="4481532"/>
            <a:ext cx="449664" cy="185754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任意多边形: 形状 1033"/>
          <p:cNvSpPr/>
          <p:nvPr userDrawn="1"/>
        </p:nvSpPr>
        <p:spPr>
          <a:xfrm>
            <a:off x="24303" y="5075945"/>
            <a:ext cx="526749" cy="272439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5" name="任意多边形: 形状 1034"/>
          <p:cNvSpPr/>
          <p:nvPr userDrawn="1"/>
        </p:nvSpPr>
        <p:spPr>
          <a:xfrm>
            <a:off x="37151" y="5695125"/>
            <a:ext cx="449664" cy="507728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6" name="任意多边形: 形状 1035"/>
          <p:cNvSpPr/>
          <p:nvPr userDrawn="1"/>
        </p:nvSpPr>
        <p:spPr>
          <a:xfrm>
            <a:off x="152779" y="6314305"/>
            <a:ext cx="603834" cy="530047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7" name="任意多边形: 形状 1036"/>
          <p:cNvSpPr/>
          <p:nvPr userDrawn="1"/>
        </p:nvSpPr>
        <p:spPr>
          <a:xfrm>
            <a:off x="1064955" y="6425758"/>
            <a:ext cx="385426" cy="427434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8" name="任意多边形: 形状 1037"/>
          <p:cNvSpPr/>
          <p:nvPr userDrawn="1"/>
        </p:nvSpPr>
        <p:spPr>
          <a:xfrm>
            <a:off x="1797265" y="6277154"/>
            <a:ext cx="436816" cy="594414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9" name="任意多边形: 形状 1038"/>
          <p:cNvSpPr/>
          <p:nvPr userDrawn="1"/>
        </p:nvSpPr>
        <p:spPr>
          <a:xfrm>
            <a:off x="7565811" y="6388607"/>
            <a:ext cx="372578" cy="469393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0" name="任意多边形: 形状 1039"/>
          <p:cNvSpPr/>
          <p:nvPr userDrawn="1"/>
        </p:nvSpPr>
        <p:spPr>
          <a:xfrm>
            <a:off x="9043278" y="6277154"/>
            <a:ext cx="462512" cy="594414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任意多边形: 形状 1040"/>
          <p:cNvSpPr/>
          <p:nvPr userDrawn="1"/>
        </p:nvSpPr>
        <p:spPr>
          <a:xfrm>
            <a:off x="10546440" y="6363840"/>
            <a:ext cx="278233" cy="468128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2" name="任意多边形: 形状 1041"/>
          <p:cNvSpPr/>
          <p:nvPr userDrawn="1"/>
        </p:nvSpPr>
        <p:spPr>
          <a:xfrm>
            <a:off x="9878369" y="6301921"/>
            <a:ext cx="218408" cy="582029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3" name="任意多边形: 形状 1042"/>
          <p:cNvSpPr/>
          <p:nvPr userDrawn="1"/>
        </p:nvSpPr>
        <p:spPr>
          <a:xfrm>
            <a:off x="8323816" y="6326689"/>
            <a:ext cx="449664" cy="505279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4" name="任意多边形: 形状 1043"/>
          <p:cNvSpPr/>
          <p:nvPr userDrawn="1"/>
        </p:nvSpPr>
        <p:spPr>
          <a:xfrm>
            <a:off x="3004934" y="6240004"/>
            <a:ext cx="231255" cy="495344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5" name="任意多边形: 形状 1044"/>
          <p:cNvSpPr/>
          <p:nvPr userDrawn="1"/>
        </p:nvSpPr>
        <p:spPr>
          <a:xfrm>
            <a:off x="3673005" y="6140934"/>
            <a:ext cx="244103" cy="656332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6" name="任意多边形: 形状 1045"/>
          <p:cNvSpPr/>
          <p:nvPr userDrawn="1"/>
        </p:nvSpPr>
        <p:spPr>
          <a:xfrm>
            <a:off x="4508096" y="6301921"/>
            <a:ext cx="256951" cy="544878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7" name="任意多边形: 形状 1046"/>
          <p:cNvSpPr/>
          <p:nvPr userDrawn="1"/>
        </p:nvSpPr>
        <p:spPr>
          <a:xfrm>
            <a:off x="5266101" y="6376223"/>
            <a:ext cx="539597" cy="495345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任意多边形: 形状 1047"/>
          <p:cNvSpPr/>
          <p:nvPr userDrawn="1"/>
        </p:nvSpPr>
        <p:spPr>
          <a:xfrm>
            <a:off x="6370989" y="6351457"/>
            <a:ext cx="475359" cy="506544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25255" y="205577"/>
            <a:ext cx="11576894" cy="6437138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任意多边形: 形状 58"/>
          <p:cNvSpPr/>
          <p:nvPr userDrawn="1"/>
        </p:nvSpPr>
        <p:spPr>
          <a:xfrm>
            <a:off x="-22673" y="-4899"/>
            <a:ext cx="12231934" cy="6891211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2020\4\13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microsoft.com/office/2007/relationships/media" Target="../media/audio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microsoft.com/office/2007/relationships/media" Target="../media/audio1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microsoft.com/office/2007/relationships/media" Target="../media/audio1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microsoft.com/office/2007/relationships/media" Target="../media/audio1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1218267382440"/>
          <p:cNvPicPr>
            <a:picLocks noChangeAspect="1" noChangeArrowheads="1"/>
          </p:cNvPicPr>
          <p:nvPr/>
        </p:nvPicPr>
        <p:blipFill>
          <a:blip r:embed="rId2" cstate="print"/>
          <a:srcRect t="1080" b="15672"/>
          <a:stretch>
            <a:fillRect/>
          </a:stretch>
        </p:blipFill>
        <p:spPr bwMode="auto">
          <a:xfrm>
            <a:off x="2118" y="-8466"/>
            <a:ext cx="12196233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文本框 6"/>
          <p:cNvSpPr txBox="1">
            <a:spLocks noChangeArrowheads="1"/>
          </p:cNvSpPr>
          <p:nvPr/>
        </p:nvSpPr>
        <p:spPr bwMode="auto">
          <a:xfrm>
            <a:off x="7535586" y="312762"/>
            <a:ext cx="4109452" cy="104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微软雅黑" pitchFamily="34" charset="-122"/>
              </a:rPr>
              <a:t>普罗米修斯</a:t>
            </a:r>
            <a:endParaRPr lang="zh-CN" altLang="en-US" sz="6000" b="1" dirty="0">
              <a:solidFill>
                <a:schemeClr val="bg1"/>
              </a:solidFill>
              <a:latin typeface="楷体" pitchFamily="49" charset="-122"/>
              <a:ea typeface="楷体" pitchFamily="49" charset="-122"/>
              <a:sym typeface="微软雅黑" pitchFamily="34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4221282" y="2346884"/>
            <a:ext cx="720458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4400" b="1" dirty="0" smtClean="0">
                <a:latin typeface="楷体" pitchFamily="49" charset="-122"/>
                <a:ea typeface="楷体" pitchFamily="49" charset="-122"/>
              </a:rPr>
              <a:t>默读课文，画出文中描写普罗米修斯的句子，简单批注自己的感受。</a:t>
            </a:r>
            <a:endParaRPr lang="zh-CN" altLang="zh-CN" sz="4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6400" y="777875"/>
            <a:ext cx="2037737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1C9A98"/>
                </a:solidFill>
                <a:uFillTx/>
                <a:latin typeface="黑体" pitchFamily="49" charset="-122"/>
                <a:ea typeface="黑体" pitchFamily="49" charset="-122"/>
                <a:cs typeface=".黑体-韩语" panose="02000500000000000000" pitchFamily="2" charset="-122"/>
              </a:rPr>
              <a:t>第二课时</a:t>
            </a:r>
          </a:p>
        </p:txBody>
      </p:sp>
      <p:pic>
        <p:nvPicPr>
          <p:cNvPr id="3" name="图片 2" descr="013000008778271274963409148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4473" y="1909579"/>
            <a:ext cx="2804795" cy="341614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220013" y="2141902"/>
            <a:ext cx="9834673" cy="236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dirty="0" smtClean="0"/>
              <a:t>         </a:t>
            </a: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有一位名叫普罗米修斯的天神来到人间，看到人类没有火的悲惨情景，</a:t>
            </a:r>
            <a:r>
              <a:rPr lang="zh-CN" altLang="zh-CN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决心冒着生命危险</a:t>
            </a: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，到天上去“盗”取火种。</a:t>
            </a:r>
          </a:p>
          <a:p>
            <a:pPr eaLnBrk="1" hangingPunct="1">
              <a:lnSpc>
                <a:spcPct val="120000"/>
              </a:lnSpc>
            </a:pP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1532890" y="683260"/>
            <a:ext cx="3803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.黑体-韩语" panose="02000500000000000000" pitchFamily="2" charset="-122"/>
              </a:rPr>
              <a:t>感知人物形象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220013" y="2141902"/>
            <a:ext cx="9834673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当太阳车从天空</a:t>
            </a:r>
            <a:r>
              <a:rPr lang="zh-CN" altLang="zh-CN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驰过</a:t>
            </a: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的时候，普罗米修斯</a:t>
            </a:r>
            <a:r>
              <a:rPr lang="zh-CN" altLang="zh-CN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跑到</a:t>
            </a: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太阳车那里，从</a:t>
            </a:r>
            <a:r>
              <a:rPr lang="zh-CN" altLang="zh-CN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喷射着火焰</a:t>
            </a: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的车轮上，</a:t>
            </a:r>
            <a:r>
              <a:rPr lang="zh-CN" altLang="zh-CN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拿了</a:t>
            </a: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一颗火星，带到人间。</a:t>
            </a:r>
          </a:p>
          <a:p>
            <a:pPr eaLnBrk="1" hangingPunct="1">
              <a:lnSpc>
                <a:spcPct val="120000"/>
              </a:lnSpc>
            </a:pP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1532890" y="683260"/>
            <a:ext cx="3803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.黑体-韩语" panose="02000500000000000000" pitchFamily="2" charset="-122"/>
              </a:rPr>
              <a:t>感知人物形象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533303" y="1674202"/>
            <a:ext cx="940670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普罗米修斯的双手和双脚戴着铁环，被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死死地锁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在高高的悬崖上。他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既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不能动弹，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不能睡觉，日夜遭受着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风吹雨淋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的痛苦。尽管如此，普罗米修斯就是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不向宙斯屈服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00275" y="641462"/>
            <a:ext cx="296427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.黑体-韩语" panose="02000500000000000000" pitchFamily="2" charset="-122"/>
                <a:sym typeface="+mn-ea"/>
              </a:rPr>
              <a:t>感知人物形象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381439" y="1692057"/>
            <a:ext cx="991997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狠心的宙斯又派了一只凶恶的鹫鹰，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每天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站在普罗米修斯的双膝上，用它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尖利的嘴巴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啄食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他的肝脏。白天，他的肝脏被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吃光了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，可是一到晚上，肝脏又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重新长了起来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。这样，普罗米修斯所承受的痛苦，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永远没有了尽头。</a:t>
            </a:r>
            <a:endParaRPr lang="zh-CN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91005" y="574040"/>
            <a:ext cx="3178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.黑体-韩语" panose="02000500000000000000" pitchFamily="2" charset="-122"/>
              </a:rPr>
              <a:t>感知人物形象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381439" y="1692057"/>
            <a:ext cx="9919973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380807" y="735928"/>
            <a:ext cx="10114995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.黑体-韩语" panose="02000500000000000000" pitchFamily="2" charset="-122"/>
              </a:rPr>
              <a:t>感知人物形象 </a:t>
            </a: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.黑体-韩语" panose="02000500000000000000" pitchFamily="2" charset="-122"/>
              </a:rPr>
              <a:t> </a:t>
            </a: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华文隶书" panose="02010800040101010101" charset="-122"/>
                <a:ea typeface="华文隶书" panose="02010800040101010101" charset="-122"/>
                <a:cs typeface=".黑体-韩语" panose="02000500000000000000" pitchFamily="2" charset="-122"/>
              </a:rPr>
              <a:t>　</a:t>
            </a:r>
          </a:p>
          <a:p>
            <a:pPr fontAlgn="auto">
              <a:lnSpc>
                <a:spcPct val="150000"/>
              </a:lnSpc>
            </a:pPr>
            <a:r>
              <a:rPr 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火神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赫淮斯托斯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很敬佩普罗米修斯，悄悄对他说：“只要你向宙斯承认错误，归还火种，我一定请求他饶恕你。”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80807" y="3598250"/>
            <a:ext cx="992060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    普罗米修斯摇摇头，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坚定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地回答：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为人类造福，有什么错？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我可以忍受各种痛苦，但决不会承认错误，更不会归还火种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！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”</a:t>
            </a:r>
            <a:endParaRPr sz="3200" b="1" dirty="0">
              <a:latin typeface="楷体" pitchFamily="49" charset="-122"/>
              <a:ea typeface="楷体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381439" y="1692057"/>
            <a:ext cx="9919973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775450" y="1937474"/>
            <a:ext cx="10863580" cy="7155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从（</a:t>
            </a:r>
            <a:r>
              <a:rPr lang="en-US" altLang="zh-CN" sz="3200" b="1" dirty="0" smtClean="0"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）我感受到普罗米修斯是（</a:t>
            </a:r>
            <a:r>
              <a:rPr lang="en-US" altLang="zh-CN" sz="3200" b="1" dirty="0" smtClean="0">
                <a:latin typeface="楷体" pitchFamily="49" charset="-122"/>
                <a:ea typeface="楷体" pitchFamily="49" charset="-122"/>
              </a:rPr>
              <a:t>       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）的天神</a:t>
            </a:r>
            <a:endParaRPr lang="en-US" altLang="zh-CN" sz="3200" b="1" dirty="0">
              <a:latin typeface="楷体" pitchFamily="49" charset="-122"/>
              <a:ea typeface="楷体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33303" y="645547"/>
            <a:ext cx="2037737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 smtClean="0">
                <a:solidFill>
                  <a:srgbClr val="1C9A98"/>
                </a:solidFill>
                <a:latin typeface="黑体" panose="02010609060101010101" pitchFamily="49" charset="-122"/>
                <a:ea typeface="黑体" panose="02010609060101010101" pitchFamily="49" charset="-122"/>
                <a:cs typeface=".黑体-韩语" panose="02000500000000000000" pitchFamily="2" charset="-122"/>
              </a:rPr>
              <a:t>评价人物</a:t>
            </a:r>
            <a:endParaRPr lang="zh-CN" altLang="en-US" sz="3600" b="1" dirty="0" smtClean="0">
              <a:solidFill>
                <a:srgbClr val="1C9A98"/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.黑体-韩语" panose="02000500000000000000" pitchFamily="2" charset="-122"/>
            </a:endParaRPr>
          </a:p>
        </p:txBody>
      </p:sp>
      <p:pic>
        <p:nvPicPr>
          <p:cNvPr id="7" name="图片 6" descr="tim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4334" y="2934268"/>
            <a:ext cx="7847462" cy="3193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272257" y="1623818"/>
            <a:ext cx="991997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2800" dirty="0" smtClean="0">
                <a:latin typeface="楷体" pitchFamily="49" charset="-122"/>
                <a:ea typeface="楷体" pitchFamily="49" charset="-122"/>
              </a:rPr>
              <a:t>普罗米修斯特别聪慧，知道天神的种子在泥土中，于是他捧起泥土，捏成人形。为了给这泥人以生命，他从动物的灵魂中取了善与恶两种性格，将它们封进人的胸膛里。这样，第一批人在世上出现了，不久形成了一大群，遍布各处。但他们做样样事情都毫无计划。 于是，普罗米修斯便来帮助他们。他教会他们观察日月星辰的升起和降落；给他们发明了数字和文字，让他们懂得计算和用文字交换思想；他还教他们驾牲口，来分担他们的劳动。他发明了船和帆，让他们在海上航行，教会他们调制药剂来防治各种疾病。他关心人类生活中其他的一切活动，使他们生活得更舒适。</a:t>
            </a:r>
            <a:endParaRPr lang="zh-CN" altLang="zh-CN" sz="28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15841" y="574040"/>
            <a:ext cx="518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楷体" pitchFamily="49" charset="-122"/>
                <a:ea typeface="楷体" pitchFamily="49" charset="-122"/>
                <a:cs typeface=".黑体-韩语" panose="02000500000000000000" pitchFamily="2" charset="-122"/>
              </a:rPr>
              <a:t>普罗米修斯造人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6" name="心形 5"/>
          <p:cNvSpPr/>
          <p:nvPr/>
        </p:nvSpPr>
        <p:spPr>
          <a:xfrm>
            <a:off x="4407636" y="4026091"/>
            <a:ext cx="2252472" cy="190549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5400" b="1" dirty="0"/>
              <a:t>爱</a:t>
            </a: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2289761" y="1330215"/>
            <a:ext cx="6882647" cy="78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sz="4300" b="1" dirty="0" smtClean="0">
                <a:latin typeface="楷体" pitchFamily="49" charset="-122"/>
                <a:ea typeface="楷体" pitchFamily="49" charset="-122"/>
              </a:rPr>
              <a:t>普罗米修斯为人类“盗”火</a:t>
            </a:r>
            <a:endParaRPr lang="zh-CN" altLang="en-US" sz="4300" b="1" dirty="0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512717" y="2209295"/>
            <a:ext cx="979" cy="20761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220013" y="2141902"/>
            <a:ext cx="9834673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普罗米修斯盗火的故事虽然不是真的，但是传递出的感请却是真挚的，在你的生活中有这样无私的大爱吗？</a:t>
            </a:r>
          </a:p>
          <a:p>
            <a:pPr eaLnBrk="1" hangingPunct="1">
              <a:lnSpc>
                <a:spcPct val="120000"/>
              </a:lnSpc>
            </a:pP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1532890" y="683260"/>
            <a:ext cx="3803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.黑体-韩语" panose="02000500000000000000" pitchFamily="2" charset="-122"/>
              </a:rPr>
              <a:t>联结生活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4221282" y="2346884"/>
            <a:ext cx="72045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400" b="1" dirty="0" smtClean="0">
                <a:latin typeface="楷体" pitchFamily="49" charset="-122"/>
                <a:ea typeface="楷体" pitchFamily="49" charset="-122"/>
              </a:rPr>
              <a:t>要求：</a:t>
            </a:r>
            <a:r>
              <a:rPr lang="zh-CN" altLang="zh-CN" sz="4400" b="1" dirty="0" smtClean="0">
                <a:latin typeface="楷体" pitchFamily="49" charset="-122"/>
                <a:ea typeface="楷体" pitchFamily="49" charset="-122"/>
              </a:rPr>
              <a:t>出声自由读课文，读准字音，读通句子。</a:t>
            </a:r>
            <a:endParaRPr lang="zh-CN" altLang="zh-CN" sz="4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6400" y="777875"/>
            <a:ext cx="2037737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1C9A98"/>
                </a:solidFill>
                <a:uFillTx/>
                <a:latin typeface="黑体" pitchFamily="49" charset="-122"/>
                <a:ea typeface="黑体" pitchFamily="49" charset="-122"/>
                <a:cs typeface=".黑体-韩语" panose="02000500000000000000" pitchFamily="2" charset="-122"/>
              </a:rPr>
              <a:t>第一课时</a:t>
            </a:r>
          </a:p>
        </p:txBody>
      </p:sp>
      <p:pic>
        <p:nvPicPr>
          <p:cNvPr id="3" name="图片 2" descr="013000008778271274963409148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4473" y="1909579"/>
            <a:ext cx="2804795" cy="341614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pic>
        <p:nvPicPr>
          <p:cNvPr id="5" name="图片 4" descr="微信图片_20200218174957.jpg"/>
          <p:cNvPicPr>
            <a:picLocks noChangeAspect="1"/>
          </p:cNvPicPr>
          <p:nvPr/>
        </p:nvPicPr>
        <p:blipFill>
          <a:blip r:embed="rId4" cstate="print"/>
          <a:srcRect r="7264"/>
          <a:stretch>
            <a:fillRect/>
          </a:stretch>
        </p:blipFill>
        <p:spPr bwMode="auto">
          <a:xfrm>
            <a:off x="577495" y="430378"/>
            <a:ext cx="6137204" cy="562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5891" y="259308"/>
            <a:ext cx="3908922" cy="596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pic>
        <p:nvPicPr>
          <p:cNvPr id="5" name="图片 4" descr="微信图片_202002181749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59809" y="696036"/>
            <a:ext cx="1034500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pic>
        <p:nvPicPr>
          <p:cNvPr id="5" name="图片 4" descr="微信图片_202002181749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18866" y="1743722"/>
            <a:ext cx="6018663" cy="364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7478972" y="2068604"/>
            <a:ext cx="3725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    意大利一位名叫贝拉德利的神父，因为主动把自己的呼吸机让给陌生的年轻人，不幸在近期去世。</a:t>
            </a:r>
            <a:endParaRPr lang="zh-CN" altLang="en-US" sz="32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2398943" y="1207385"/>
            <a:ext cx="7200042" cy="104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sz="6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唯有爱是永远的神话</a:t>
            </a:r>
            <a:endParaRPr lang="zh-CN" altLang="en-US" sz="60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9" name="图片 8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3266" y="2941566"/>
            <a:ext cx="3454400" cy="321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258609" y="2879412"/>
            <a:ext cx="99199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4000" b="1" dirty="0" smtClean="0">
                <a:latin typeface="楷体" pitchFamily="49" charset="-122"/>
                <a:ea typeface="楷体" pitchFamily="49" charset="-122"/>
              </a:rPr>
              <a:t>梳理人物关系——找出故事的起因经过结果——体会人物形象——领悟故事核心精神</a:t>
            </a:r>
            <a:endParaRPr lang="zh-CN" altLang="zh-CN" sz="4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16909" y="1474792"/>
            <a:ext cx="4462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800" b="1" dirty="0" smtClean="0">
                <a:solidFill>
                  <a:srgbClr val="1C9A98"/>
                </a:solidFill>
                <a:uFillTx/>
                <a:latin typeface="楷体" pitchFamily="49" charset="-122"/>
                <a:ea typeface="楷体" pitchFamily="49" charset="-122"/>
                <a:cs typeface=".黑体-韩语" panose="02000500000000000000" pitchFamily="2" charset="-122"/>
              </a:rPr>
              <a:t>如何读神话？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4735773" y="2141902"/>
            <a:ext cx="63189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600" b="1" dirty="0" smtClean="0">
                <a:latin typeface="楷体" pitchFamily="49" charset="-122"/>
                <a:ea typeface="楷体" pitchFamily="49" charset="-122"/>
              </a:rPr>
              <a:t>读中国神话</a:t>
            </a:r>
            <a:r>
              <a:rPr lang="en-US" altLang="zh-CN" sz="3600" b="1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3600" b="1" dirty="0" smtClean="0">
                <a:latin typeface="楷体" pitchFamily="49" charset="-122"/>
                <a:ea typeface="楷体" pitchFamily="49" charset="-122"/>
              </a:rPr>
              <a:t>燧人氏取火</a:t>
            </a:r>
            <a:r>
              <a:rPr lang="en-US" altLang="zh-CN" sz="3600" b="1" dirty="0" smtClean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3600" b="1" dirty="0" smtClean="0"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故事，对比中外神话故事有什么不同的神奇之处</a:t>
            </a:r>
            <a:r>
              <a:rPr lang="zh-CN" altLang="en-US" sz="3600" b="1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6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1532890" y="683260"/>
            <a:ext cx="3803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3600" b="1" dirty="0" smtClean="0">
                <a:solidFill>
                  <a:srgbClr val="1C9A98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.黑体-韩语" panose="02000500000000000000" pitchFamily="2" charset="-122"/>
              </a:rPr>
              <a:t>课后拓展</a:t>
            </a:r>
          </a:p>
        </p:txBody>
      </p:sp>
      <p:pic>
        <p:nvPicPr>
          <p:cNvPr id="5" name="图片 4" descr="u=372843964,3949613573&amp;fm=15&amp;gp=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2071" y="1959591"/>
            <a:ext cx="3048000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 l="7763" t="8808" r="13397"/>
          <a:stretch>
            <a:fillRect/>
          </a:stretch>
        </p:blipFill>
        <p:spPr>
          <a:xfrm flipH="1">
            <a:off x="373306" y="447846"/>
            <a:ext cx="2346669" cy="2357744"/>
          </a:xfrm>
          <a:prstGeom prst="rect">
            <a:avLst/>
          </a:prstGeom>
        </p:spPr>
      </p:pic>
      <p:pic>
        <p:nvPicPr>
          <p:cNvPr id="2" name="5c74e400cfb2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72950" y="7692304"/>
            <a:ext cx="609600" cy="6096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557270" y="3406140"/>
            <a:ext cx="58318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 dirty="0" smtClean="0">
                <a:solidFill>
                  <a:schemeClr val="bg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《普罗米修斯》+《金羊毛的冒险》</a:t>
            </a:r>
            <a:endParaRPr lang="zh-CN" altLang="en-US" sz="4800" b="1" dirty="0" smtClean="0">
              <a:solidFill>
                <a:schemeClr val="bg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16" name="矩形 4"/>
          <p:cNvSpPr>
            <a:spLocks noChangeArrowheads="1"/>
          </p:cNvSpPr>
          <p:nvPr/>
        </p:nvSpPr>
        <p:spPr bwMode="auto">
          <a:xfrm>
            <a:off x="2060811" y="1720927"/>
            <a:ext cx="862538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dirty="0" smtClean="0"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悲惨</a:t>
            </a:r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惩罚</a:t>
            </a:r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敬</a:t>
            </a:r>
            <a:r>
              <a:rPr lang="zh-CN" altLang="zh-CN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佩</a:t>
            </a:r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饶恕</a:t>
            </a:r>
            <a:endParaRPr lang="en-US" altLang="zh-CN" sz="44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</a:t>
            </a:r>
          </a:p>
          <a:p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     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违抗</a:t>
            </a:r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遭受</a:t>
            </a:r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狠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心 </a:t>
            </a:r>
            <a:endParaRPr lang="en-US" altLang="zh-CN" sz="4400" dirty="0" smtClean="0">
              <a:latin typeface="楷体" pitchFamily="49" charset="-122"/>
              <a:ea typeface="楷体" pitchFamily="49" charset="-122"/>
            </a:endParaRPr>
          </a:p>
          <a:p>
            <a:endParaRPr lang="zh-CN" altLang="zh-CN" sz="44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气急败坏</a:t>
            </a:r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死死地</a:t>
            </a:r>
            <a:r>
              <a:rPr lang="zh-CN" altLang="zh-CN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锁</a:t>
            </a:r>
            <a:r>
              <a:rPr lang="en-US" altLang="zh-CN" sz="4400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4400" dirty="0" smtClean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zh-CN" sz="4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愤</a:t>
            </a:r>
            <a:r>
              <a:rPr lang="zh-CN" altLang="zh-CN" sz="4400" dirty="0" smtClean="0">
                <a:latin typeface="楷体" pitchFamily="49" charset="-122"/>
                <a:ea typeface="楷体" pitchFamily="49" charset="-122"/>
              </a:rPr>
              <a:t>愤不平</a:t>
            </a:r>
            <a:endParaRPr lang="zh-CN" altLang="zh-CN" sz="44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440815" y="1939290"/>
            <a:ext cx="9433560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众神的领袖宙斯（ 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气急败坏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 ），决定给普罗米修斯最严厉的（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惩罚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），吩咐火神赫淮斯托斯立即执行。火神很（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敬佩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）普罗米修斯，希望普罗米修斯能请求宙斯（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饶恕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）他。</a:t>
            </a:r>
            <a:endParaRPr lang="zh-CN" altLang="zh-CN" sz="3200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440815" y="1939290"/>
            <a:ext cx="9433560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普罗米修斯被（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死死地锁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）在高高的悬崖上，日夜（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遭受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）着风吹雨淋的痛苦，（</a:t>
            </a:r>
            <a:r>
              <a:rPr lang="zh-CN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狠心</a:t>
            </a:r>
            <a:r>
              <a:rPr lang="zh-CN" altLang="zh-CN" sz="3200" b="1" dirty="0" smtClean="0">
                <a:latin typeface="楷体" pitchFamily="49" charset="-122"/>
                <a:ea typeface="楷体" pitchFamily="49" charset="-122"/>
              </a:rPr>
              <a:t>）的宙斯还派来一只凶恶的鹫鹰去啄食他的肝脏。</a:t>
            </a:r>
            <a:endParaRPr lang="zh-CN" altLang="zh-CN" sz="3200" b="1" dirty="0" smtClean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 l="7763" t="8808" r="13397"/>
          <a:stretch>
            <a:fillRect/>
          </a:stretch>
        </p:blipFill>
        <p:spPr>
          <a:xfrm flipH="1">
            <a:off x="373306" y="447846"/>
            <a:ext cx="2346669" cy="2357744"/>
          </a:xfrm>
          <a:prstGeom prst="rect">
            <a:avLst/>
          </a:prstGeom>
        </p:spPr>
      </p:pic>
      <p:pic>
        <p:nvPicPr>
          <p:cNvPr id="2" name="5c74e400cfb2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72950" y="7692304"/>
            <a:ext cx="609600" cy="6096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557270" y="3406140"/>
            <a:ext cx="58318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 dirty="0" smtClean="0">
                <a:solidFill>
                  <a:schemeClr val="bg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《普罗米修斯》+《金羊毛的冒险》</a:t>
            </a:r>
            <a:endParaRPr lang="zh-CN" altLang="en-US" sz="4800" b="1" dirty="0" smtClean="0">
              <a:solidFill>
                <a:schemeClr val="bg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16" name="矩形 4"/>
          <p:cNvSpPr>
            <a:spLocks noChangeArrowheads="1"/>
          </p:cNvSpPr>
          <p:nvPr/>
        </p:nvSpPr>
        <p:spPr bwMode="auto">
          <a:xfrm>
            <a:off x="1651377" y="2157656"/>
            <a:ext cx="958072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4000" b="1" dirty="0" smtClean="0">
                <a:latin typeface="楷体" pitchFamily="49" charset="-122"/>
                <a:ea typeface="楷体" pitchFamily="49" charset="-122"/>
              </a:rPr>
              <a:t>想要读好故事，就要读好故事中的人名，请同学们快速浏览文章，圈画出故事中的人名。</a:t>
            </a:r>
          </a:p>
          <a:p>
            <a:endParaRPr lang="zh-CN" altLang="zh-CN" sz="40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 l="7763" t="8808" r="13397"/>
          <a:stretch>
            <a:fillRect/>
          </a:stretch>
        </p:blipFill>
        <p:spPr>
          <a:xfrm flipH="1">
            <a:off x="373306" y="447846"/>
            <a:ext cx="2346669" cy="2357744"/>
          </a:xfrm>
          <a:prstGeom prst="rect">
            <a:avLst/>
          </a:prstGeom>
        </p:spPr>
      </p:pic>
      <p:pic>
        <p:nvPicPr>
          <p:cNvPr id="2" name="5c74e400cfb2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72950" y="7692304"/>
            <a:ext cx="609600" cy="6096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557270" y="3406140"/>
            <a:ext cx="58318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 dirty="0" smtClean="0">
                <a:solidFill>
                  <a:schemeClr val="bg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《普罗米修斯》+《金羊毛的冒险》</a:t>
            </a:r>
            <a:endParaRPr lang="zh-CN" altLang="en-US" sz="4800" b="1" dirty="0" smtClean="0">
              <a:solidFill>
                <a:schemeClr val="bg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16" name="矩形 4"/>
          <p:cNvSpPr>
            <a:spLocks noChangeArrowheads="1"/>
          </p:cNvSpPr>
          <p:nvPr/>
        </p:nvSpPr>
        <p:spPr bwMode="auto">
          <a:xfrm>
            <a:off x="1023583" y="2553440"/>
            <a:ext cx="106452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4000" b="1" dirty="0" smtClean="0">
                <a:latin typeface="楷体" pitchFamily="49" charset="-122"/>
                <a:ea typeface="楷体" pitchFamily="49" charset="-122"/>
              </a:rPr>
              <a:t>普罗米修</a:t>
            </a:r>
            <a:r>
              <a:rPr lang="zh-CN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斯</a:t>
            </a:r>
            <a:r>
              <a:rPr lang="en-US" altLang="zh-CN" sz="4000" b="1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4000" b="1" dirty="0" smtClean="0">
                <a:latin typeface="楷体" pitchFamily="49" charset="-122"/>
                <a:ea typeface="楷体" pitchFamily="49" charset="-122"/>
              </a:rPr>
              <a:t>宙</a:t>
            </a:r>
            <a:r>
              <a:rPr lang="zh-CN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斯</a:t>
            </a:r>
            <a:r>
              <a:rPr lang="en-US" altLang="zh-CN" sz="4000" b="1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4000" b="1" dirty="0" smtClean="0">
                <a:latin typeface="楷体" pitchFamily="49" charset="-122"/>
                <a:ea typeface="楷体" pitchFamily="49" charset="-122"/>
              </a:rPr>
              <a:t>赫淮斯托</a:t>
            </a:r>
            <a:r>
              <a:rPr lang="zh-CN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斯</a:t>
            </a:r>
            <a:r>
              <a:rPr lang="en-US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4000" b="1" dirty="0" smtClean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zh-CN" sz="4000" b="1" dirty="0" smtClean="0">
                <a:latin typeface="楷体" pitchFamily="49" charset="-122"/>
                <a:ea typeface="楷体" pitchFamily="49" charset="-122"/>
              </a:rPr>
              <a:t>赫拉克勒</a:t>
            </a:r>
            <a:r>
              <a:rPr lang="zh-CN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斯</a:t>
            </a:r>
          </a:p>
          <a:p>
            <a:endParaRPr lang="zh-CN" altLang="zh-CN" sz="4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2115402" y="3906842"/>
            <a:ext cx="843659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4000" dirty="0" smtClean="0">
                <a:latin typeface="楷体" pitchFamily="49" charset="-122"/>
                <a:ea typeface="楷体" pitchFamily="49" charset="-122"/>
              </a:rPr>
              <a:t>天神克罗诺斯</a:t>
            </a:r>
            <a:r>
              <a:rPr lang="en-US" altLang="zh-CN" sz="4000" dirty="0" smtClean="0"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zh-CN" sz="4000" dirty="0" smtClean="0">
                <a:latin typeface="楷体" pitchFamily="49" charset="-122"/>
                <a:ea typeface="楷体" pitchFamily="49" charset="-122"/>
              </a:rPr>
              <a:t>战神阿瑞斯</a:t>
            </a:r>
            <a:endParaRPr lang="en-US" altLang="zh-CN" sz="40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4000" dirty="0" smtClean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zh-CN" sz="4000" dirty="0" smtClean="0">
                <a:latin typeface="楷体" pitchFamily="49" charset="-122"/>
                <a:ea typeface="楷体" pitchFamily="49" charset="-122"/>
              </a:rPr>
              <a:t>爱神维纳斯</a:t>
            </a:r>
            <a:r>
              <a:rPr lang="en-US" altLang="zh-CN" sz="4000" dirty="0" smtClean="0"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zh-CN" sz="4000" dirty="0" smtClean="0">
                <a:latin typeface="楷体" pitchFamily="49" charset="-122"/>
                <a:ea typeface="楷体" pitchFamily="49" charset="-122"/>
              </a:rPr>
              <a:t>神的使者赫尔墨斯</a:t>
            </a:r>
          </a:p>
          <a:p>
            <a:endParaRPr lang="zh-CN" altLang="zh-CN" sz="4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3316405" y="945279"/>
            <a:ext cx="77564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 smtClean="0">
                <a:latin typeface="楷体" pitchFamily="49" charset="-122"/>
                <a:ea typeface="楷体" pitchFamily="49" charset="-122"/>
              </a:rPr>
              <a:t>读好希腊众神的名字</a:t>
            </a:r>
            <a:endParaRPr lang="zh-CN" altLang="zh-CN" sz="40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 l="7763" t="8808" r="13397"/>
          <a:stretch>
            <a:fillRect/>
          </a:stretch>
        </p:blipFill>
        <p:spPr>
          <a:xfrm flipH="1">
            <a:off x="373306" y="447846"/>
            <a:ext cx="2346669" cy="2357744"/>
          </a:xfrm>
          <a:prstGeom prst="rect">
            <a:avLst/>
          </a:prstGeom>
        </p:spPr>
      </p:pic>
      <p:pic>
        <p:nvPicPr>
          <p:cNvPr id="2" name="5c74e400cfb2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72950" y="7692304"/>
            <a:ext cx="609600" cy="6096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557270" y="3406140"/>
            <a:ext cx="58318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 dirty="0" smtClean="0">
                <a:solidFill>
                  <a:schemeClr val="bg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《普罗米修斯》+《金羊毛的冒险》</a:t>
            </a:r>
            <a:endParaRPr lang="zh-CN" altLang="en-US" sz="4800" b="1" dirty="0" smtClean="0">
              <a:solidFill>
                <a:schemeClr val="bg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16" name="矩形 4"/>
          <p:cNvSpPr>
            <a:spLocks noChangeArrowheads="1"/>
          </p:cNvSpPr>
          <p:nvPr/>
        </p:nvSpPr>
        <p:spPr bwMode="auto">
          <a:xfrm>
            <a:off x="1487607" y="2498849"/>
            <a:ext cx="1087726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600" dirty="0" smtClean="0">
                <a:latin typeface="楷体" pitchFamily="49" charset="-122"/>
                <a:ea typeface="楷体" pitchFamily="49" charset="-122"/>
              </a:rPr>
              <a:t>柴可夫</a:t>
            </a:r>
            <a:r>
              <a:rPr lang="zh-CN" altLang="zh-CN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斯基</a:t>
            </a:r>
            <a:r>
              <a:rPr lang="zh-CN" altLang="zh-CN" sz="3600" dirty="0" smtClean="0">
                <a:latin typeface="楷体" pitchFamily="49" charset="-122"/>
                <a:ea typeface="楷体" pitchFamily="49" charset="-122"/>
              </a:rPr>
              <a:t>、奥斯特洛夫</a:t>
            </a:r>
            <a:r>
              <a:rPr lang="zh-CN" altLang="zh-CN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斯基</a:t>
            </a:r>
            <a:r>
              <a:rPr lang="zh-CN" altLang="zh-CN" sz="3600" dirty="0" smtClean="0">
                <a:latin typeface="楷体" pitchFamily="49" charset="-122"/>
                <a:ea typeface="楷体" pitchFamily="49" charset="-122"/>
              </a:rPr>
              <a:t>、陀思妥耶夫</a:t>
            </a:r>
            <a:r>
              <a:rPr lang="zh-CN" altLang="zh-CN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斯基</a:t>
            </a:r>
          </a:p>
          <a:p>
            <a:endParaRPr lang="zh-CN" altLang="zh-CN" sz="4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1160061" y="3797659"/>
            <a:ext cx="104814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4000" dirty="0" smtClean="0">
                <a:latin typeface="楷体" pitchFamily="49" charset="-122"/>
                <a:ea typeface="楷体" pitchFamily="49" charset="-122"/>
              </a:rPr>
              <a:t>松岛菜菜</a:t>
            </a:r>
            <a:r>
              <a:rPr lang="zh-CN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子</a:t>
            </a:r>
            <a:r>
              <a:rPr lang="zh-CN" altLang="zh-CN" sz="4000" dirty="0" smtClean="0">
                <a:latin typeface="楷体" pitchFamily="49" charset="-122"/>
                <a:ea typeface="楷体" pitchFamily="49" charset="-122"/>
              </a:rPr>
              <a:t>、田中纯</a:t>
            </a:r>
            <a:r>
              <a:rPr lang="zh-CN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子</a:t>
            </a:r>
            <a:r>
              <a:rPr lang="zh-CN" altLang="zh-CN" sz="4000" dirty="0" smtClean="0">
                <a:latin typeface="楷体" pitchFamily="49" charset="-122"/>
                <a:ea typeface="楷体" pitchFamily="49" charset="-122"/>
              </a:rPr>
              <a:t>、西瓜</a:t>
            </a:r>
            <a:r>
              <a:rPr lang="zh-CN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太郎</a:t>
            </a:r>
            <a:r>
              <a:rPr lang="zh-CN" altLang="zh-CN" sz="4000" dirty="0" smtClean="0">
                <a:latin typeface="楷体" pitchFamily="49" charset="-122"/>
                <a:ea typeface="楷体" pitchFamily="49" charset="-122"/>
              </a:rPr>
              <a:t>、铃木</a:t>
            </a:r>
            <a:r>
              <a:rPr lang="zh-CN" altLang="zh-CN" sz="40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太郎</a:t>
            </a:r>
          </a:p>
          <a:p>
            <a:endParaRPr lang="zh-CN" altLang="zh-CN" sz="4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3316405" y="945279"/>
            <a:ext cx="77564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 smtClean="0">
                <a:latin typeface="楷体" pitchFamily="49" charset="-122"/>
                <a:ea typeface="楷体" pitchFamily="49" charset="-122"/>
              </a:rPr>
              <a:t>读好外国作品中的人名</a:t>
            </a:r>
            <a:endParaRPr lang="zh-CN" altLang="zh-CN" sz="40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225192"/>
            <a:ext cx="1003875" cy="1199262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173708" y="3957850"/>
            <a:ext cx="1965278" cy="586854"/>
          </a:xfrm>
          <a:prstGeom prst="roundRect">
            <a:avLst/>
          </a:pr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000" b="1" dirty="0" smtClean="0">
                <a:latin typeface="楷体" pitchFamily="49" charset="-122"/>
                <a:ea typeface="楷体" pitchFamily="49" charset="-122"/>
              </a:rPr>
              <a:t>太阳神阿波罗</a:t>
            </a:r>
            <a:endParaRPr lang="zh-CN" altLang="zh-CN" sz="2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673521" y="3932830"/>
            <a:ext cx="1856096" cy="586854"/>
          </a:xfrm>
          <a:prstGeom prst="roundRect">
            <a:avLst/>
          </a:pr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众神领袖宙斯</a:t>
            </a:r>
            <a:endParaRPr lang="zh-CN" altLang="en-US" sz="2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508309" y="1464859"/>
            <a:ext cx="2424753" cy="586854"/>
          </a:xfrm>
          <a:prstGeom prst="roundRect">
            <a:avLst/>
          </a:pr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普罗米修斯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116470" y="3919181"/>
            <a:ext cx="2085833" cy="586854"/>
          </a:xfrm>
          <a:prstGeom prst="roundRect">
            <a:avLst/>
          </a:pr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火神赫淮斯托斯</a:t>
            </a:r>
            <a:endParaRPr lang="zh-CN" altLang="en-US" sz="2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723192" y="3878239"/>
            <a:ext cx="2495268" cy="586854"/>
          </a:xfrm>
          <a:prstGeom prst="roundRect">
            <a:avLst/>
          </a:pr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楷体" pitchFamily="49" charset="-122"/>
                <a:ea typeface="楷体" pitchFamily="49" charset="-122"/>
              </a:rPr>
              <a:t>大力神赫拉克勒斯</a:t>
            </a:r>
            <a:endParaRPr lang="zh-CN" altLang="en-US" sz="2000" b="1" dirty="0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1" name="直接箭头连接符 10"/>
          <p:cNvCxnSpPr>
            <a:endCxn id="4" idx="0"/>
          </p:cNvCxnSpPr>
          <p:nvPr/>
        </p:nvCxnSpPr>
        <p:spPr>
          <a:xfrm flipH="1">
            <a:off x="2156347" y="2074460"/>
            <a:ext cx="2347414" cy="1883390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prstDash val="solid"/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4776716" y="2033516"/>
            <a:ext cx="559558" cy="1842448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prstDash val="solid"/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6348484" y="2076734"/>
            <a:ext cx="502692" cy="1799230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prstDash val="solid"/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6946710" y="1965278"/>
            <a:ext cx="2852383" cy="1897038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prstDash val="solid"/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左大括号 21"/>
          <p:cNvSpPr/>
          <p:nvPr/>
        </p:nvSpPr>
        <p:spPr>
          <a:xfrm rot="16200000">
            <a:off x="5650177" y="3138983"/>
            <a:ext cx="409432" cy="3302759"/>
          </a:xfrm>
          <a:prstGeom prst="leftBrace">
            <a:avLst>
              <a:gd name="adj1" fmla="val 8333"/>
              <a:gd name="adj2" fmla="val 50350"/>
            </a:avLst>
          </a:prstGeom>
          <a:noFill/>
          <a:ln w="25400" cmpd="sng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/>
        </p:nvCxnSpPr>
        <p:spPr>
          <a:xfrm>
            <a:off x="2115403" y="4544705"/>
            <a:ext cx="2275" cy="452650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prstDash val="solid"/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9951493" y="4465093"/>
            <a:ext cx="2275" cy="452650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prstDash val="solid"/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矩形 27"/>
          <p:cNvSpPr/>
          <p:nvPr/>
        </p:nvSpPr>
        <p:spPr>
          <a:xfrm>
            <a:off x="1433016" y="5076968"/>
            <a:ext cx="1364776" cy="477671"/>
          </a:xfrm>
          <a:prstGeom prst="rect">
            <a:avLst/>
          </a:pr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394210" y="4999630"/>
            <a:ext cx="1364776" cy="477671"/>
          </a:xfrm>
          <a:prstGeom prst="rect">
            <a:avLst/>
          </a:pr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583139" y="5022376"/>
            <a:ext cx="1064527" cy="46166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起因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52196" y="5065594"/>
            <a:ext cx="1064527" cy="46166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经过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2876" y="4970060"/>
            <a:ext cx="1064527" cy="46166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结果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诗人-视频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41zahs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C9A98"/>
        </a:solidFill>
        <a:ln w="19050">
          <a:noFill/>
          <a:prstDash val="solid"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>
          <a:solidFill>
            <a:srgbClr val="5A789B"/>
          </a:solidFill>
          <a:prstDash val="sysDot"/>
          <a:round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832</Words>
  <Application>Microsoft Office PowerPoint</Application>
  <PresentationFormat>自定义</PresentationFormat>
  <Paragraphs>83</Paragraphs>
  <Slides>25</Slides>
  <Notes>24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China</cp:lastModifiedBy>
  <cp:revision>429</cp:revision>
  <dcterms:created xsi:type="dcterms:W3CDTF">2015-05-05T08:02:00Z</dcterms:created>
  <dcterms:modified xsi:type="dcterms:W3CDTF">2020-04-13T11:17:40Z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