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303" r:id="rId2"/>
    <p:sldId id="289" r:id="rId3"/>
    <p:sldId id="257" r:id="rId4"/>
    <p:sldId id="258" r:id="rId5"/>
    <p:sldId id="286" r:id="rId6"/>
    <p:sldId id="304" r:id="rId7"/>
    <p:sldId id="275" r:id="rId8"/>
    <p:sldId id="335" r:id="rId9"/>
    <p:sldId id="336" r:id="rId10"/>
    <p:sldId id="337" r:id="rId11"/>
    <p:sldId id="348" r:id="rId12"/>
    <p:sldId id="338" r:id="rId13"/>
    <p:sldId id="305" r:id="rId14"/>
    <p:sldId id="307" r:id="rId15"/>
    <p:sldId id="306" r:id="rId16"/>
    <p:sldId id="308" r:id="rId17"/>
    <p:sldId id="309" r:id="rId18"/>
    <p:sldId id="277" r:id="rId19"/>
    <p:sldId id="265" r:id="rId20"/>
    <p:sldId id="279" r:id="rId21"/>
    <p:sldId id="311" r:id="rId2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66D4"/>
    <a:srgbClr val="1D41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0"/>
      </p:cViewPr>
      <p:guideLst>
        <p:guide orient="horz" pos="2160"/>
        <p:guide pos="28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519E5C-F523-450C-B004-4DDFA88EA6D2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154C2C-5485-49F1-A2E4-4BF867DEAA4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VID_20191028_124615.mp4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1" descr="C:\Users\dell\Desktop\打陀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445" y="421005"/>
            <a:ext cx="8684895" cy="5072380"/>
          </a:xfrm>
          <a:prstGeom prst="rect">
            <a:avLst/>
          </a:prstGeom>
          <a:noFill/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91116" y="317783"/>
            <a:ext cx="7772400" cy="1470025"/>
          </a:xfrm>
        </p:spPr>
        <p:txBody>
          <a:bodyPr>
            <a:normAutofit/>
          </a:bodyPr>
          <a:lstStyle/>
          <a:p>
            <a:r>
              <a:rPr lang="en-US" altLang="zh-CN" sz="6000" b="1" dirty="0">
                <a:solidFill>
                  <a:srgbClr val="1D41D5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20.</a:t>
            </a:r>
            <a:r>
              <a:rPr lang="zh-CN" altLang="en-US" sz="6000" b="1" dirty="0">
                <a:solidFill>
                  <a:srgbClr val="1D41D5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陀螺</a:t>
            </a:r>
            <a:br>
              <a:rPr lang="en-US" altLang="zh-CN" sz="6000" b="1" dirty="0">
                <a:solidFill>
                  <a:srgbClr val="1D41D5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en-US" sz="2200" b="1" dirty="0">
                <a:solidFill>
                  <a:srgbClr val="1D41D5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（第一课时）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1988840"/>
            <a:ext cx="8905240" cy="145424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r>
              <a:rPr lang="zh-CN" altLang="en-US" sz="32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于是四处寻找木头，为削出得心应手的陀螺，就差没把桌子腿拿来当“废物利用”了。</a:t>
            </a:r>
          </a:p>
        </p:txBody>
      </p:sp>
      <p:pic>
        <p:nvPicPr>
          <p:cNvPr id="5" name="Picture 1" descr="C:\Users\dell\Desktop\打陀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4313609"/>
            <a:ext cx="4355976" cy="2544392"/>
          </a:xfrm>
          <a:prstGeom prst="rect">
            <a:avLst/>
          </a:prstGeom>
          <a:noFill/>
        </p:spPr>
      </p:pic>
      <p:sp>
        <p:nvSpPr>
          <p:cNvPr id="2" name="椭圆 1"/>
          <p:cNvSpPr/>
          <p:nvPr/>
        </p:nvSpPr>
        <p:spPr>
          <a:xfrm>
            <a:off x="1115616" y="2852936"/>
            <a:ext cx="7372985" cy="575945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2" grpId="0" bldLvl="0" animBg="1"/>
      <p:bldP spid="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1132840"/>
            <a:ext cx="8905240" cy="271805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r>
              <a:rPr lang="zh-CN" altLang="en-US" sz="40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大陀螺摇头晃脑，挺着肚皮一次次冲过来，我的“鸭蛋”则不动声色地闪躲。</a:t>
            </a:r>
          </a:p>
        </p:txBody>
      </p:sp>
      <p:pic>
        <p:nvPicPr>
          <p:cNvPr id="5" name="Picture 1" descr="C:\Users\dell\Desktop\打陀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4313609"/>
            <a:ext cx="4355976" cy="2544392"/>
          </a:xfrm>
          <a:prstGeom prst="rect">
            <a:avLst/>
          </a:prstGeom>
          <a:noFill/>
        </p:spPr>
      </p:pic>
      <p:sp>
        <p:nvSpPr>
          <p:cNvPr id="2" name="椭圆 1"/>
          <p:cNvSpPr/>
          <p:nvPr/>
        </p:nvSpPr>
        <p:spPr>
          <a:xfrm>
            <a:off x="2987824" y="1340768"/>
            <a:ext cx="1868170" cy="575945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椭圆 2"/>
          <p:cNvSpPr/>
          <p:nvPr/>
        </p:nvSpPr>
        <p:spPr>
          <a:xfrm>
            <a:off x="5436096" y="1412776"/>
            <a:ext cx="1868170" cy="575945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2" grpId="0" bldLvl="0" animBg="1"/>
      <p:bldP spid="2" grpId="1" animBg="1"/>
      <p:bldP spid="3" grpId="0" bldLvl="0" animBg="1"/>
      <p:bldP spid="3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1844824"/>
            <a:ext cx="8905240" cy="179472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r>
              <a:rPr lang="en-US" altLang="zh-CN" sz="4000" b="1" dirty="0"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r>
              <a:rPr lang="zh-CN" altLang="en-US" sz="40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直到现在，我还能兴致勃勃地写下这些文字，便是一种有力的证明吧！</a:t>
            </a:r>
          </a:p>
        </p:txBody>
      </p:sp>
      <p:pic>
        <p:nvPicPr>
          <p:cNvPr id="5" name="Picture 1" descr="C:\Users\dell\Desktop\打陀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4313609"/>
            <a:ext cx="4355976" cy="2544392"/>
          </a:xfrm>
          <a:prstGeom prst="rect">
            <a:avLst/>
          </a:prstGeom>
          <a:noFill/>
        </p:spPr>
      </p:pic>
      <p:sp>
        <p:nvSpPr>
          <p:cNvPr id="2" name="椭圆 1"/>
          <p:cNvSpPr/>
          <p:nvPr/>
        </p:nvSpPr>
        <p:spPr>
          <a:xfrm>
            <a:off x="5796136" y="2060848"/>
            <a:ext cx="1956435" cy="575945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椭圆 2"/>
          <p:cNvSpPr/>
          <p:nvPr/>
        </p:nvSpPr>
        <p:spPr>
          <a:xfrm>
            <a:off x="5508104" y="3068960"/>
            <a:ext cx="2448272" cy="575945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2" grpId="0" bldLvl="0" animBg="1"/>
      <p:bldP spid="2" grpId="1" animBg="1"/>
      <p:bldP spid="3" grpId="0" bldLvl="0" animBg="1"/>
      <p:bldP spid="3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1" descr="C:\Users\dell\Desktop\打陀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74802" y="4305885"/>
            <a:ext cx="4369198" cy="2552115"/>
          </a:xfrm>
          <a:prstGeom prst="rect">
            <a:avLst/>
          </a:prstGeom>
          <a:noFill/>
        </p:spPr>
      </p:pic>
      <p:sp>
        <p:nvSpPr>
          <p:cNvPr id="13" name="矩形 12"/>
          <p:cNvSpPr/>
          <p:nvPr/>
        </p:nvSpPr>
        <p:spPr>
          <a:xfrm>
            <a:off x="358452" y="908720"/>
            <a:ext cx="8892480" cy="706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40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帅气</a:t>
            </a:r>
            <a:r>
              <a:rPr lang="en-US" altLang="zh-CN" sz="40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zh-CN" altLang="zh-CN" sz="40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角锥</a:t>
            </a:r>
            <a:r>
              <a:rPr lang="en-US" altLang="zh-CN" sz="40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zh-CN" sz="40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绰号</a:t>
            </a:r>
            <a:r>
              <a:rPr lang="en-US" altLang="zh-CN" sz="40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zh-CN" altLang="zh-CN" sz="40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彻底溃败</a:t>
            </a:r>
            <a:endParaRPr lang="zh-CN" altLang="en-US" sz="4000" b="1" dirty="0">
              <a:solidFill>
                <a:srgbClr val="0070C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48188" y="2153746"/>
            <a:ext cx="105502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40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挑衅</a:t>
            </a:r>
            <a:r>
              <a:rPr lang="en-US" altLang="zh-CN" sz="40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zh-CN" altLang="zh-CN" sz="40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荣誉</a:t>
            </a:r>
            <a:r>
              <a:rPr lang="en-US" altLang="zh-CN" sz="40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zh-CN" sz="40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恨不得</a:t>
            </a:r>
            <a:r>
              <a:rPr lang="en-US" altLang="zh-CN" sz="40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zh-CN" altLang="zh-CN" sz="40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恍惚</a:t>
            </a:r>
          </a:p>
        </p:txBody>
      </p:sp>
      <p:sp>
        <p:nvSpPr>
          <p:cNvPr id="16" name="矩形 15"/>
          <p:cNvSpPr/>
          <p:nvPr/>
        </p:nvSpPr>
        <p:spPr>
          <a:xfrm>
            <a:off x="348187" y="3237797"/>
            <a:ext cx="105502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旋转</a:t>
            </a:r>
            <a:r>
              <a:rPr lang="en-US" altLang="zh-CN" sz="40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en-US" sz="40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旋风   钉上钉子</a:t>
            </a:r>
            <a:endParaRPr lang="zh-CN" altLang="zh-CN" sz="4000" b="1" dirty="0">
              <a:solidFill>
                <a:srgbClr val="0070C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C:\Users\dell\Desktop\打陀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4313609"/>
            <a:ext cx="4355976" cy="2544392"/>
          </a:xfrm>
          <a:prstGeom prst="rect">
            <a:avLst/>
          </a:prstGeom>
          <a:noFill/>
        </p:spPr>
      </p:pic>
      <p:pic>
        <p:nvPicPr>
          <p:cNvPr id="6" name="图片 3" descr="tim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36"/>
          <a:stretch>
            <a:fillRect/>
          </a:stretch>
        </p:blipFill>
        <p:spPr bwMode="auto">
          <a:xfrm>
            <a:off x="1144247" y="1351385"/>
            <a:ext cx="2347633" cy="2653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矩形 6"/>
          <p:cNvSpPr/>
          <p:nvPr/>
        </p:nvSpPr>
        <p:spPr>
          <a:xfrm>
            <a:off x="1267145" y="1341509"/>
            <a:ext cx="2108269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150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旋</a:t>
            </a: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61622" y="1844824"/>
            <a:ext cx="1296144" cy="1599694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63730" y="1916833"/>
            <a:ext cx="732006" cy="13681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C:\Users\dell\Desktop\打陀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4313609"/>
            <a:ext cx="4355976" cy="2544392"/>
          </a:xfrm>
          <a:prstGeom prst="rect">
            <a:avLst/>
          </a:prstGeom>
          <a:noFill/>
        </p:spPr>
      </p:pic>
      <p:pic>
        <p:nvPicPr>
          <p:cNvPr id="6" name="图片 3" descr="tim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36"/>
          <a:stretch>
            <a:fillRect/>
          </a:stretch>
        </p:blipFill>
        <p:spPr bwMode="auto">
          <a:xfrm>
            <a:off x="1144247" y="1351385"/>
            <a:ext cx="2347633" cy="2653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矩形 6"/>
          <p:cNvSpPr/>
          <p:nvPr/>
        </p:nvSpPr>
        <p:spPr>
          <a:xfrm>
            <a:off x="1267145" y="1341509"/>
            <a:ext cx="2108269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150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溃</a:t>
            </a:r>
          </a:p>
        </p:txBody>
      </p:sp>
      <p:pic>
        <p:nvPicPr>
          <p:cNvPr id="8" name="图片 3" descr="tim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36"/>
          <a:stretch>
            <a:fillRect/>
          </a:stretch>
        </p:blipFill>
        <p:spPr bwMode="auto">
          <a:xfrm>
            <a:off x="5320711" y="1369631"/>
            <a:ext cx="2347633" cy="2653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矩形 8"/>
          <p:cNvSpPr/>
          <p:nvPr/>
        </p:nvSpPr>
        <p:spPr>
          <a:xfrm>
            <a:off x="5443609" y="1370372"/>
            <a:ext cx="2108269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150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豪</a:t>
            </a: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35696" y="1775401"/>
            <a:ext cx="1296144" cy="179761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19331" y="1990247"/>
            <a:ext cx="460381" cy="1366745"/>
          </a:xfrm>
          <a:prstGeom prst="rect">
            <a:avLst/>
          </a:prstGeom>
        </p:spPr>
      </p:pic>
      <p:cxnSp>
        <p:nvCxnSpPr>
          <p:cNvPr id="14" name="直接连接符 13"/>
          <p:cNvCxnSpPr/>
          <p:nvPr/>
        </p:nvCxnSpPr>
        <p:spPr>
          <a:xfrm>
            <a:off x="6472020" y="1615392"/>
            <a:ext cx="22507" cy="2162156"/>
          </a:xfrm>
          <a:prstGeom prst="line">
            <a:avLst/>
          </a:prstGeom>
          <a:noFill/>
          <a:ln w="57150" cap="flat" cmpd="sng" algn="ctr">
            <a:solidFill>
              <a:srgbClr val="B32C16">
                <a:lumMod val="60000"/>
                <a:lumOff val="40000"/>
              </a:srgbClr>
            </a:solidFill>
            <a:prstDash val="soli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1" descr="C:\Users\dell\Desktop\打陀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445" y="421005"/>
            <a:ext cx="8684895" cy="5072380"/>
          </a:xfrm>
          <a:prstGeom prst="rect">
            <a:avLst/>
          </a:prstGeom>
          <a:noFill/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91116" y="317783"/>
            <a:ext cx="7772400" cy="1470025"/>
          </a:xfrm>
        </p:spPr>
        <p:txBody>
          <a:bodyPr>
            <a:normAutofit/>
          </a:bodyPr>
          <a:lstStyle/>
          <a:p>
            <a:r>
              <a:rPr lang="en-US" altLang="zh-CN" sz="6000" b="1" dirty="0">
                <a:solidFill>
                  <a:srgbClr val="1D41D5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20.</a:t>
            </a:r>
            <a:r>
              <a:rPr lang="zh-CN" altLang="en-US" sz="6000" b="1" dirty="0">
                <a:solidFill>
                  <a:srgbClr val="1D41D5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陀螺</a:t>
            </a:r>
            <a:br>
              <a:rPr lang="en-US" altLang="zh-CN" sz="6000" b="1" dirty="0">
                <a:solidFill>
                  <a:srgbClr val="1D41D5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en-US" sz="2200" b="1" dirty="0">
                <a:solidFill>
                  <a:srgbClr val="1D41D5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（第二课时）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79104" y="5301208"/>
            <a:ext cx="8064896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执教者：南京市晓庄小学    张玲玲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1" descr="C:\Users\dell\Desktop\打陀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74802" y="4305885"/>
            <a:ext cx="4369198" cy="2552115"/>
          </a:xfrm>
          <a:prstGeom prst="rect">
            <a:avLst/>
          </a:prstGeom>
          <a:noFill/>
        </p:spPr>
      </p:pic>
      <p:sp>
        <p:nvSpPr>
          <p:cNvPr id="13" name="矩形 12"/>
          <p:cNvSpPr/>
          <p:nvPr/>
        </p:nvSpPr>
        <p:spPr>
          <a:xfrm>
            <a:off x="358452" y="908720"/>
            <a:ext cx="8892480" cy="706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4000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帅气</a:t>
            </a:r>
            <a:r>
              <a:rPr lang="en-US" altLang="zh-CN" sz="4000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zh-CN" altLang="zh-CN" sz="4000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角锥</a:t>
            </a:r>
            <a:r>
              <a:rPr lang="en-US" altLang="zh-CN" sz="4000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zh-CN" sz="4000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绰号</a:t>
            </a:r>
            <a:r>
              <a:rPr lang="en-US" altLang="zh-CN" sz="4000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zh-CN" altLang="zh-CN" sz="4000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彻底溃败</a:t>
            </a:r>
            <a:endParaRPr lang="zh-CN" altLang="en-US" sz="4000" dirty="0">
              <a:solidFill>
                <a:prstClr val="black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48188" y="2153746"/>
            <a:ext cx="105502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4000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挑衅</a:t>
            </a:r>
            <a:r>
              <a:rPr lang="en-US" altLang="zh-CN" sz="4000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zh-CN" altLang="zh-CN" sz="4000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荣誉</a:t>
            </a:r>
            <a:r>
              <a:rPr lang="en-US" altLang="zh-CN" sz="4000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zh-CN" sz="4000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恨不得</a:t>
            </a:r>
            <a:r>
              <a:rPr lang="en-US" altLang="zh-CN" sz="4000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zh-CN" altLang="zh-CN" sz="4000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恍惚</a:t>
            </a:r>
          </a:p>
        </p:txBody>
      </p:sp>
      <p:sp>
        <p:nvSpPr>
          <p:cNvPr id="16" name="矩形 15"/>
          <p:cNvSpPr/>
          <p:nvPr/>
        </p:nvSpPr>
        <p:spPr>
          <a:xfrm>
            <a:off x="348187" y="3237797"/>
            <a:ext cx="105502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旋转</a:t>
            </a:r>
            <a:r>
              <a:rPr lang="en-US" altLang="zh-CN" sz="4000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en-US" sz="4000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旋风   钉上钉子</a:t>
            </a:r>
            <a:endParaRPr lang="zh-CN" altLang="zh-CN" sz="4000" dirty="0">
              <a:solidFill>
                <a:prstClr val="black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4785" y="1242060"/>
            <a:ext cx="8634730" cy="526224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000" kern="100" dirty="0">
                <a:latin typeface="Times New Roman" panose="02020603050405020304"/>
                <a:ea typeface="楷体" panose="02010609060101010101" pitchFamily="49" charset="-122"/>
              </a:rPr>
              <a:t>       </a:t>
            </a:r>
            <a:r>
              <a:rPr lang="en-US" altLang="zh-CN" sz="2000" kern="100" dirty="0">
                <a:solidFill>
                  <a:srgbClr val="0070C0"/>
                </a:solidFill>
                <a:latin typeface="Times New Roman" panose="02020603050405020304"/>
                <a:ea typeface="楷体" panose="02010609060101010101" pitchFamily="49" charset="-122"/>
              </a:rPr>
              <a:t>①</a:t>
            </a:r>
            <a:r>
              <a:rPr lang="zh-CN" altLang="zh-CN" sz="2800" kern="100" dirty="0">
                <a:solidFill>
                  <a:srgbClr val="0070C0"/>
                </a:solidFill>
                <a:latin typeface="Times New Roman" panose="02020603050405020304"/>
                <a:ea typeface="楷体" panose="02010609060101010101" pitchFamily="49" charset="-122"/>
              </a:rPr>
              <a:t>因此，曾有很长一段时间我的世界堆满乌云</a:t>
            </a:r>
            <a:r>
              <a:rPr lang="zh-CN" altLang="en-US" sz="2800" kern="100" dirty="0">
                <a:solidFill>
                  <a:srgbClr val="0070C0"/>
                </a:solidFill>
                <a:latin typeface="Times New Roman" panose="02020603050405020304"/>
                <a:ea typeface="楷体" panose="02010609060101010101" pitchFamily="49" charset="-122"/>
              </a:rPr>
              <a:t>，</a:t>
            </a:r>
            <a:r>
              <a:rPr lang="zh-CN" altLang="zh-CN" sz="2800" kern="100" dirty="0">
                <a:solidFill>
                  <a:srgbClr val="0070C0"/>
                </a:solidFill>
                <a:latin typeface="Times New Roman" panose="02020603050405020304"/>
                <a:ea typeface="楷体" panose="02010609060101010101" pitchFamily="49" charset="-122"/>
              </a:rPr>
              <a:t>快乐像过冬的燕子一般，飞到一个谁也看不到的地方去了。</a:t>
            </a:r>
            <a:endParaRPr lang="zh-CN" altLang="zh-CN" sz="2800" kern="100" dirty="0">
              <a:solidFill>
                <a:srgbClr val="0070C0"/>
              </a:solidFill>
              <a:latin typeface="Times New Roman" panose="02020603050405020304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800" kern="100" dirty="0">
                <a:solidFill>
                  <a:srgbClr val="0070C0"/>
                </a:solidFill>
                <a:latin typeface="Times New Roman" panose="02020603050405020304"/>
                <a:ea typeface="楷体" panose="02010609060101010101" pitchFamily="49" charset="-122"/>
              </a:rPr>
              <a:t>    </a:t>
            </a:r>
            <a:r>
              <a:rPr lang="en-US" altLang="zh-CN" sz="2000" kern="100" dirty="0">
                <a:solidFill>
                  <a:srgbClr val="0070C0"/>
                </a:solidFill>
                <a:latin typeface="Times New Roman" panose="02020603050405020304"/>
                <a:ea typeface="楷体" panose="02010609060101010101" pitchFamily="49" charset="-122"/>
              </a:rPr>
              <a:t> ②</a:t>
            </a:r>
            <a:r>
              <a:rPr lang="zh-CN" altLang="zh-CN" sz="2800" kern="100" dirty="0">
                <a:solidFill>
                  <a:srgbClr val="0070C0"/>
                </a:solidFill>
                <a:latin typeface="Times New Roman" panose="02020603050405020304"/>
                <a:ea typeface="楷体" panose="02010609060101010101" pitchFamily="49" charset="-122"/>
              </a:rPr>
              <a:t>这消息曾使我一整天处于恍惚的状态，老想着那只陀螺英武的风姿。</a:t>
            </a:r>
            <a:endParaRPr lang="zh-CN" altLang="zh-CN" sz="2800" kern="100" dirty="0">
              <a:solidFill>
                <a:srgbClr val="0070C0"/>
              </a:solidFill>
              <a:latin typeface="Times New Roman" panose="02020603050405020304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800" kern="100" dirty="0">
                <a:solidFill>
                  <a:srgbClr val="0070C0"/>
                </a:solidFill>
                <a:latin typeface="Times New Roman" panose="02020603050405020304"/>
                <a:ea typeface="楷体" panose="02010609060101010101" pitchFamily="49" charset="-122"/>
              </a:rPr>
              <a:t>    </a:t>
            </a:r>
            <a:r>
              <a:rPr lang="en-US" altLang="zh-CN" sz="2000" kern="100" dirty="0">
                <a:solidFill>
                  <a:srgbClr val="0070C0"/>
                </a:solidFill>
                <a:latin typeface="Times New Roman" panose="02020603050405020304"/>
                <a:ea typeface="楷体" panose="02010609060101010101" pitchFamily="49" charset="-122"/>
              </a:rPr>
              <a:t>③</a:t>
            </a:r>
            <a:r>
              <a:rPr lang="zh-CN" altLang="zh-CN" sz="2800" kern="100" dirty="0">
                <a:solidFill>
                  <a:srgbClr val="0070C0"/>
                </a:solidFill>
                <a:latin typeface="Times New Roman" panose="02020603050405020304"/>
                <a:ea typeface="楷体" panose="02010609060101010101" pitchFamily="49" charset="-122"/>
              </a:rPr>
              <a:t>尤其当我看到这枚“鸭蛋”的下端已嵌上一粒大滚珠时，更是手舞足蹈，恨不得马上在马路上一显身手！</a:t>
            </a:r>
            <a:endParaRPr lang="zh-CN" altLang="zh-CN" sz="2800" kern="100" dirty="0">
              <a:solidFill>
                <a:srgbClr val="0070C0"/>
              </a:solidFill>
              <a:latin typeface="Times New Roman" panose="02020603050405020304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000" kern="100" dirty="0">
                <a:solidFill>
                  <a:srgbClr val="0070C0"/>
                </a:solidFill>
                <a:latin typeface="Times New Roman" panose="02020603050405020304"/>
                <a:ea typeface="楷体" panose="02010609060101010101" pitchFamily="49" charset="-122"/>
              </a:rPr>
              <a:t>     ④</a:t>
            </a:r>
            <a:r>
              <a:rPr lang="zh-CN" altLang="zh-CN" sz="28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这使我士气大减，只是在一旁抽打，不敢向任何人挑战。</a:t>
            </a:r>
            <a:endParaRPr lang="zh-CN" altLang="zh-CN" sz="2800" kern="100" dirty="0">
              <a:solidFill>
                <a:srgbClr val="0070C0"/>
              </a:solidFill>
              <a:latin typeface="Times New Roman" panose="02020603050405020304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800" kern="100" dirty="0">
                <a:solidFill>
                  <a:srgbClr val="0070C0"/>
                </a:solidFill>
                <a:latin typeface="Times New Roman" panose="02020603050405020304"/>
                <a:ea typeface="楷体" panose="02010609060101010101" pitchFamily="49" charset="-122"/>
              </a:rPr>
              <a:t>    </a:t>
            </a:r>
            <a:r>
              <a:rPr lang="en-US" altLang="zh-CN" sz="2000" kern="100" dirty="0">
                <a:solidFill>
                  <a:srgbClr val="0070C0"/>
                </a:solidFill>
                <a:latin typeface="Times New Roman" panose="02020603050405020304"/>
                <a:ea typeface="楷体" panose="02010609060101010101" pitchFamily="49" charset="-122"/>
              </a:rPr>
              <a:t>⑤</a:t>
            </a:r>
            <a:r>
              <a:rPr lang="zh-CN" altLang="zh-CN" sz="2800" kern="100" dirty="0">
                <a:solidFill>
                  <a:srgbClr val="0070C0"/>
                </a:solidFill>
                <a:latin typeface="Times New Roman" panose="02020603050405020304"/>
                <a:ea typeface="楷体" panose="02010609060101010101" pitchFamily="49" charset="-122"/>
              </a:rPr>
              <a:t>这真是个辉煌的时刻！我尝到了胜利的滋味，品到了幸运的甜头。</a:t>
            </a:r>
            <a:endParaRPr lang="zh-CN" altLang="zh-CN" sz="2800" kern="100" dirty="0">
              <a:solidFill>
                <a:srgbClr val="0070C0"/>
              </a:solidFill>
              <a:latin typeface="Times New Roman" panose="02020603050405020304"/>
            </a:endParaRPr>
          </a:p>
        </p:txBody>
      </p:sp>
      <p:sp>
        <p:nvSpPr>
          <p:cNvPr id="4" name="内容占位符 2"/>
          <p:cNvSpPr>
            <a:spLocks noGrp="1"/>
          </p:cNvSpPr>
          <p:nvPr>
            <p:ph idx="1"/>
          </p:nvPr>
        </p:nvSpPr>
        <p:spPr>
          <a:xfrm>
            <a:off x="28575" y="231140"/>
            <a:ext cx="8946515" cy="8642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2800" b="1" dirty="0"/>
              <a:t>             默读课文，画出表示心情的句子，抓住</a:t>
            </a:r>
            <a:r>
              <a:rPr lang="zh-CN" altLang="en-US" sz="2800" b="1" dirty="0">
                <a:solidFill>
                  <a:srgbClr val="FF0000"/>
                </a:solidFill>
              </a:rPr>
              <a:t>关键词语</a:t>
            </a:r>
            <a:r>
              <a:rPr lang="zh-CN" altLang="en-US" sz="2800" b="1" dirty="0"/>
              <a:t>，体会人物的</a:t>
            </a:r>
            <a:r>
              <a:rPr lang="zh-CN" altLang="en-US" sz="2800" b="1" dirty="0">
                <a:solidFill>
                  <a:srgbClr val="FF0000"/>
                </a:solidFill>
              </a:rPr>
              <a:t>心情</a:t>
            </a:r>
            <a:r>
              <a:rPr lang="zh-CN" altLang="en-US" sz="2800" b="1" dirty="0"/>
              <a:t>（</a:t>
            </a:r>
            <a:r>
              <a:rPr lang="zh-CN" altLang="en-US" sz="2800" b="1" dirty="0">
                <a:solidFill>
                  <a:srgbClr val="FF0000"/>
                </a:solidFill>
              </a:rPr>
              <a:t>作批注</a:t>
            </a:r>
            <a:r>
              <a:rPr lang="zh-CN" altLang="en-US" sz="2800" b="1" dirty="0"/>
              <a:t>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 descr="C:\Users\dell\Desktop\打陀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7425" y="14223"/>
            <a:ext cx="2807335" cy="164020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03835" y="900336"/>
            <a:ext cx="60841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000" kern="100" dirty="0">
                <a:solidFill>
                  <a:srgbClr val="0070C0"/>
                </a:solidFill>
                <a:latin typeface="Times New Roman" panose="02020603050405020304"/>
                <a:ea typeface="楷体" panose="02010609060101010101" pitchFamily="49" charset="-122"/>
              </a:rPr>
              <a:t>   ①</a:t>
            </a:r>
            <a:r>
              <a:rPr lang="zh-CN" altLang="zh-CN" sz="2800" kern="100" dirty="0">
                <a:solidFill>
                  <a:srgbClr val="0070C0"/>
                </a:solidFill>
                <a:latin typeface="Times New Roman" panose="02020603050405020304"/>
                <a:ea typeface="楷体" panose="02010609060101010101" pitchFamily="49" charset="-122"/>
              </a:rPr>
              <a:t>因此，曾有很长一段时间我的世界堆满乌云</a:t>
            </a:r>
            <a:r>
              <a:rPr lang="zh-CN" altLang="en-US" sz="2800" kern="100" dirty="0">
                <a:solidFill>
                  <a:srgbClr val="0070C0"/>
                </a:solidFill>
                <a:latin typeface="Times New Roman" panose="02020603050405020304"/>
                <a:ea typeface="楷体" panose="02010609060101010101" pitchFamily="49" charset="-122"/>
              </a:rPr>
              <a:t>，</a:t>
            </a:r>
            <a:r>
              <a:rPr lang="zh-CN" altLang="zh-CN" sz="2800" kern="100" dirty="0">
                <a:solidFill>
                  <a:srgbClr val="0070C0"/>
                </a:solidFill>
                <a:latin typeface="Times New Roman" panose="02020603050405020304"/>
                <a:ea typeface="楷体" panose="02010609060101010101" pitchFamily="49" charset="-122"/>
              </a:rPr>
              <a:t>快乐像过冬的燕子一般，飞到一个谁也看不到的地方去了</a:t>
            </a:r>
            <a:r>
              <a:rPr lang="zh-CN" altLang="en-US" sz="2800" kern="100" dirty="0">
                <a:solidFill>
                  <a:srgbClr val="0070C0"/>
                </a:solidFill>
                <a:latin typeface="Times New Roman" panose="02020603050405020304"/>
                <a:ea typeface="楷体" panose="02010609060101010101" pitchFamily="49" charset="-122"/>
              </a:rPr>
              <a:t>。</a:t>
            </a:r>
            <a:endParaRPr lang="zh-CN" altLang="zh-CN" sz="2800" kern="100" dirty="0">
              <a:solidFill>
                <a:srgbClr val="0070C0"/>
              </a:solidFill>
              <a:latin typeface="Times New Roman" panose="02020603050405020304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15265" y="2352308"/>
            <a:ext cx="6012160" cy="39703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800" kern="100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000" kern="100" dirty="0">
                <a:solidFill>
                  <a:srgbClr val="0070C0"/>
                </a:solidFill>
                <a:latin typeface="Times New Roman" panose="02020603050405020304"/>
                <a:ea typeface="楷体" panose="02010609060101010101" pitchFamily="49" charset="-122"/>
              </a:rPr>
              <a:t>②</a:t>
            </a:r>
            <a:r>
              <a:rPr lang="zh-CN" altLang="zh-CN" sz="2800" kern="1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这消息曾使我一整天处于恍惚的状态，老想着那只陀螺英武的风姿。</a:t>
            </a:r>
          </a:p>
          <a:p>
            <a:pPr indent="266700" algn="just">
              <a:spcAft>
                <a:spcPts val="0"/>
              </a:spcAft>
            </a:pPr>
            <a:r>
              <a:rPr lang="en-US" altLang="zh-CN" sz="2000" kern="100" dirty="0">
                <a:solidFill>
                  <a:srgbClr val="0070C0"/>
                </a:solidFill>
                <a:latin typeface="Times New Roman" panose="02020603050405020304"/>
                <a:ea typeface="楷体" panose="02010609060101010101" pitchFamily="49" charset="-122"/>
              </a:rPr>
              <a:t>   ③</a:t>
            </a:r>
            <a:r>
              <a:rPr lang="zh-CN" altLang="zh-CN" sz="2800" kern="1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尤其当我看到这枚“鸭蛋”的下端已嵌上一粒大滚珠时，更是手舞足蹈，恨不得马上在马路上一显身手！</a:t>
            </a:r>
          </a:p>
          <a:p>
            <a:pPr indent="266700" algn="just">
              <a:spcAft>
                <a:spcPts val="0"/>
              </a:spcAft>
            </a:pPr>
            <a:r>
              <a:rPr lang="en-US" altLang="zh-CN" sz="28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000" kern="100" dirty="0">
                <a:solidFill>
                  <a:srgbClr val="0070C0"/>
                </a:solidFill>
                <a:latin typeface="Times New Roman" panose="02020603050405020304"/>
                <a:ea typeface="楷体" panose="02010609060101010101" pitchFamily="49" charset="-122"/>
              </a:rPr>
              <a:t>④</a:t>
            </a:r>
            <a:r>
              <a:rPr lang="zh-CN" altLang="zh-CN" sz="28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这使我士气大减，只是在一旁抽打，不敢向任何人挑战。</a:t>
            </a:r>
            <a:endParaRPr lang="zh-CN" altLang="zh-CN" sz="2800" kern="100" dirty="0">
              <a:solidFill>
                <a:srgbClr val="0070C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800" kern="1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000" kern="100" dirty="0">
                <a:solidFill>
                  <a:srgbClr val="0070C0"/>
                </a:solidFill>
                <a:latin typeface="Times New Roman" panose="02020603050405020304"/>
                <a:ea typeface="楷体" panose="02010609060101010101" pitchFamily="49" charset="-122"/>
              </a:rPr>
              <a:t>⑤</a:t>
            </a:r>
            <a:r>
              <a:rPr lang="zh-CN" altLang="zh-CN" sz="2800" kern="1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这真是个辉煌的时刻！我尝到了胜利的滋味，品到了幸运的甜头。</a:t>
            </a:r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-402014" y="180385"/>
            <a:ext cx="9144000" cy="7200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2800" dirty="0"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r>
              <a:rPr lang="zh-CN" altLang="en-US" sz="2800" b="1" dirty="0">
                <a:solidFill>
                  <a:srgbClr val="00B05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抓关键词，批注体会作者心情变化。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588224" y="1412776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</a:rPr>
              <a:t>难过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588224" y="2501620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</a:rPr>
              <a:t>开心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660232" y="3636590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</a:rPr>
              <a:t>兴奋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660232" y="4660312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</a:rPr>
              <a:t>尴尬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6637054" y="5632713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</a:rPr>
              <a:t>自豪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27784" y="1484784"/>
            <a:ext cx="4392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hlinkClick r:id="rId2" action="ppaction://hlinkfile"/>
              </a:rPr>
              <a:t>抽陀螺</a:t>
            </a:r>
            <a:endParaRPr lang="zh-CN" altLang="en-US" sz="5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3" name="Picture 1" descr="C:\Users\dell\Desktop\打陀螺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74802" y="4305885"/>
            <a:ext cx="4369198" cy="25521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124744"/>
            <a:ext cx="8606790" cy="122428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zh-CN" altLang="en-US" sz="28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人不可貌相，海水不可斗量。</a:t>
            </a:r>
          </a:p>
          <a:p>
            <a:pPr>
              <a:lnSpc>
                <a:spcPct val="150000"/>
              </a:lnSpc>
              <a:buNone/>
            </a:pPr>
            <a:r>
              <a:rPr lang="en-US" altLang="zh-CN" sz="28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            ——</a:t>
            </a:r>
            <a:r>
              <a:rPr lang="zh-CN" altLang="en-US" sz="28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出自</a:t>
            </a:r>
            <a:r>
              <a:rPr lang="en-US" altLang="zh-CN" sz="28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28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西游记</a:t>
            </a:r>
            <a:r>
              <a:rPr lang="en-US" altLang="zh-CN" sz="28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28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第六十二回</a:t>
            </a:r>
          </a:p>
          <a:p>
            <a:pPr>
              <a:lnSpc>
                <a:spcPct val="150000"/>
              </a:lnSpc>
              <a:buNone/>
            </a:pPr>
            <a:endParaRPr lang="en-US" altLang="zh-CN" sz="2000" dirty="0">
              <a:solidFill>
                <a:srgbClr val="0070C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zh-CN" sz="20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en-US" sz="20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注释：斗：容量单位，</a:t>
            </a:r>
            <a:r>
              <a:rPr lang="en-US" altLang="zh-CN" sz="20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10</a:t>
            </a:r>
            <a:r>
              <a:rPr lang="zh-CN" altLang="en-US" sz="20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升等于</a:t>
            </a:r>
            <a:r>
              <a:rPr lang="en-US" altLang="zh-CN" sz="20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20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斗，</a:t>
            </a:r>
            <a:r>
              <a:rPr lang="en-US" altLang="zh-CN" sz="20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10</a:t>
            </a:r>
            <a:r>
              <a:rPr lang="zh-CN" altLang="en-US" sz="20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斗等于</a:t>
            </a:r>
            <a:r>
              <a:rPr lang="en-US" altLang="zh-CN" sz="20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2000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石。</a:t>
            </a:r>
          </a:p>
        </p:txBody>
      </p:sp>
      <p:pic>
        <p:nvPicPr>
          <p:cNvPr id="4" name="Picture 1" descr="C:\Users\dell\Desktop\打陀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7845" y="4057015"/>
            <a:ext cx="4693285" cy="2741295"/>
          </a:xfrm>
          <a:prstGeom prst="rect">
            <a:avLst/>
          </a:prstGeom>
          <a:noFill/>
        </p:spPr>
      </p:pic>
      <p:sp>
        <p:nvSpPr>
          <p:cNvPr id="100" name="文本框 99"/>
          <p:cNvSpPr txBox="1"/>
          <p:nvPr/>
        </p:nvSpPr>
        <p:spPr>
          <a:xfrm>
            <a:off x="1205865" y="594995"/>
            <a:ext cx="59518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800" b="1">
                <a:solidFill>
                  <a:srgbClr val="00B050"/>
                </a:solidFill>
                <a:ea typeface="宋体" panose="02010600030101010101" pitchFamily="2" charset="-122"/>
              </a:rPr>
              <a:t>联系自己的生活举例，进行批注阅读。</a:t>
            </a:r>
            <a:endParaRPr lang="zh-CN" altLang="en-US" sz="2800" b="1">
              <a:solidFill>
                <a:srgbClr val="00B050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79512" y="548680"/>
            <a:ext cx="8734425" cy="6540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0" kern="100" dirty="0">
                <a:latin typeface="Calibri" panose="020F0502020204030204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1000" dirty="0"/>
              <a:t> </a:t>
            </a:r>
          </a:p>
          <a:p>
            <a:pPr algn="ctr"/>
            <a:r>
              <a:rPr lang="zh-CN" altLang="en-US" sz="2800" b="1" dirty="0">
                <a:solidFill>
                  <a:srgbClr val="0070C0"/>
                </a:solidFill>
                <a:latin typeface="+mn-ea"/>
              </a:rPr>
              <a:t>抽陀螺</a:t>
            </a:r>
            <a:endParaRPr lang="en-US" altLang="zh-CN" sz="2800" b="1" dirty="0">
              <a:solidFill>
                <a:srgbClr val="0070C0"/>
              </a:solidFill>
              <a:latin typeface="+mn-ea"/>
            </a:endParaRPr>
          </a:p>
          <a:p>
            <a:pPr algn="ctr"/>
            <a:r>
              <a:rPr lang="zh-CN" altLang="en-US" sz="2000" b="1" dirty="0">
                <a:latin typeface="楷体" pitchFamily="49" charset="-122"/>
                <a:ea typeface="楷体" pitchFamily="49" charset="-122"/>
              </a:rPr>
              <a:t>金波</a:t>
            </a:r>
            <a:endParaRPr lang="zh-CN" altLang="en-US" sz="2000" dirty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2000" dirty="0">
                <a:latin typeface="+mn-ea"/>
              </a:rPr>
              <a:t>    </a:t>
            </a:r>
            <a:r>
              <a:rPr lang="zh-CN" altLang="en-US" dirty="0">
                <a:solidFill>
                  <a:srgbClr val="0070C0"/>
                </a:solidFill>
                <a:latin typeface="+mn-ea"/>
              </a:rPr>
              <a:t>“杨柳活，抽陀螺。”</a:t>
            </a:r>
          </a:p>
          <a:p>
            <a:r>
              <a:rPr lang="zh-CN" altLang="en-US" dirty="0">
                <a:solidFill>
                  <a:srgbClr val="0070C0"/>
                </a:solidFill>
                <a:latin typeface="+mn-ea"/>
              </a:rPr>
              <a:t>    这是我童年时学过的一首童谣中的两句，说的是初春时节，孩子们常玩的一种游戏。</a:t>
            </a:r>
          </a:p>
          <a:p>
            <a:r>
              <a:rPr lang="zh-CN" altLang="en-US" dirty="0">
                <a:solidFill>
                  <a:srgbClr val="0070C0"/>
                </a:solidFill>
                <a:latin typeface="+mn-ea"/>
              </a:rPr>
              <a:t>陀螺，是一种很简单的玩具，小孩子自己都可以制作。找一块木头，削成一寸多高，直径也一寸多的圆柱形，再把下端削尖，尖端安一粒滚珠，陀螺就算做成了；再做一根鞭子，就可以玩儿起来。</a:t>
            </a:r>
          </a:p>
          <a:p>
            <a:r>
              <a:rPr lang="zh-CN" altLang="en-US" dirty="0">
                <a:solidFill>
                  <a:srgbClr val="0070C0"/>
                </a:solidFill>
                <a:latin typeface="+mn-ea"/>
              </a:rPr>
              <a:t>    玩的时候，先得从鞭梢缠起，缠住陀螺的腰身。直放在地上，用手指按住陀螺顶端，用力一拉鞭绳，陀螺就在地上转起来，再用鞭子不断抽打，越抽转得越快。</a:t>
            </a:r>
          </a:p>
          <a:p>
            <a:r>
              <a:rPr lang="zh-CN" altLang="en-US" dirty="0">
                <a:solidFill>
                  <a:srgbClr val="0070C0"/>
                </a:solidFill>
                <a:latin typeface="+mn-ea"/>
              </a:rPr>
              <a:t>    为了让陀螺转得更快，我们常到冰上去玩儿。鞭梢儿噼啪噼啪响，陀螺滴溜滴溜转。尽管天寒地冻，谁也不觉得冷。</a:t>
            </a:r>
          </a:p>
          <a:p>
            <a:r>
              <a:rPr lang="zh-CN" altLang="en-US" dirty="0">
                <a:solidFill>
                  <a:srgbClr val="0070C0"/>
                </a:solidFill>
                <a:latin typeface="+mn-ea"/>
              </a:rPr>
              <a:t>    在我的印象中，抽陀螺的游戏似乎只限于男孩子玩儿。现在想起来，大约是因为这种游戏刺激性较强，你必须一下一下地去抽打，它才转；稍一怠慢，它就会停转歪倒。</a:t>
            </a:r>
          </a:p>
          <a:p>
            <a:r>
              <a:rPr lang="zh-CN" altLang="en-US" dirty="0">
                <a:solidFill>
                  <a:srgbClr val="0070C0"/>
                </a:solidFill>
                <a:latin typeface="+mn-ea"/>
              </a:rPr>
              <a:t>抽陀螺，还很有进攻性。几个人一起在冰上抽打，常常是扬鞭猛抽一下，让自己的陀螺以极快的转速去撞击别人的陀螺，以把别人的撞倒为赢。</a:t>
            </a:r>
          </a:p>
          <a:p>
            <a:r>
              <a:rPr lang="zh-CN" altLang="en-US" dirty="0">
                <a:solidFill>
                  <a:srgbClr val="0070C0"/>
                </a:solidFill>
                <a:latin typeface="+mn-ea"/>
              </a:rPr>
              <a:t>    给我印象最深的是</a:t>
            </a:r>
            <a:r>
              <a:rPr lang="en-US" altLang="zh-CN" dirty="0">
                <a:solidFill>
                  <a:srgbClr val="0070C0"/>
                </a:solidFill>
                <a:latin typeface="+mn-ea"/>
              </a:rPr>
              <a:t>1945</a:t>
            </a:r>
            <a:r>
              <a:rPr lang="zh-CN" altLang="en-US" dirty="0">
                <a:solidFill>
                  <a:srgbClr val="0070C0"/>
                </a:solidFill>
                <a:latin typeface="+mn-ea"/>
              </a:rPr>
              <a:t>年抗战胜利后，不知是谁，把“抽陀螺”改叫“抽汉奸”。这个新名称，很快就被大家认可。一说起“抽汉奸”，我们的鞭子抽得更响、更有力，把那些投敌卖国者视作陀螺，一鞭一鞭抽得它在冰上团团转，很是解气。</a:t>
            </a:r>
          </a:p>
          <a:p>
            <a:r>
              <a:rPr lang="zh-CN" altLang="en-US" dirty="0">
                <a:solidFill>
                  <a:srgbClr val="0070C0"/>
                </a:solidFill>
                <a:latin typeface="+mn-ea"/>
              </a:rPr>
              <a:t>    有时候，大人们在一旁看着，也会走上前来，和我们一起抽它几鞭子。</a:t>
            </a:r>
          </a:p>
          <a:p>
            <a:endParaRPr lang="zh-CN" altLang="en-US" sz="1700" dirty="0">
              <a:latin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20675" y="107950"/>
            <a:ext cx="2592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rgbClr val="00B050"/>
                </a:solidFill>
              </a:rPr>
              <a:t>比较异同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65" y="917575"/>
            <a:ext cx="3314700" cy="41859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076056" y="2456830"/>
            <a:ext cx="331236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600" dirty="0">
                <a:latin typeface="楷体" panose="02010609060101010101" pitchFamily="49" charset="-122"/>
                <a:ea typeface="楷体" panose="02010609060101010101" pitchFamily="49" charset="-122"/>
              </a:rPr>
              <a:t>冰</a:t>
            </a:r>
            <a:r>
              <a:rPr lang="zh-CN" altLang="en-US" sz="66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尜</a:t>
            </a:r>
            <a:r>
              <a:rPr lang="zh-CN" altLang="en-US" sz="6600" dirty="0">
                <a:latin typeface="楷体" panose="02010609060101010101" pitchFamily="49" charset="-122"/>
                <a:ea typeface="楷体" panose="02010609060101010101" pitchFamily="49" charset="-122"/>
              </a:rPr>
              <a:t>儿</a:t>
            </a:r>
            <a:endParaRPr lang="en-US" altLang="zh-CN" sz="66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sz="32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冰上的小家伙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12160" y="1517883"/>
            <a:ext cx="864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zh-CN" sz="4800" dirty="0" err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ɡá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1" descr="C:\Users\dell\Desktop\打陀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74802" y="4305885"/>
            <a:ext cx="4369198" cy="2552115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7020272" y="980728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err="1">
                <a:latin typeface="黑体" panose="02010609060101010101" pitchFamily="49" charset="-122"/>
                <a:ea typeface="黑体" panose="02010609060101010101" pitchFamily="49" charset="-122"/>
              </a:rPr>
              <a:t>kuì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26145" y="1531015"/>
            <a:ext cx="8892480" cy="706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4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帅</a:t>
            </a:r>
            <a:r>
              <a:rPr lang="zh-CN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气</a:t>
            </a:r>
            <a:r>
              <a:rPr lang="en-US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zh-CN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角</a:t>
            </a:r>
            <a:r>
              <a:rPr lang="zh-CN" altLang="zh-CN" sz="4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锥</a:t>
            </a:r>
            <a:r>
              <a:rPr lang="en-US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zh-CN" sz="4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绰</a:t>
            </a:r>
            <a:r>
              <a:rPr lang="zh-CN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号</a:t>
            </a:r>
            <a:r>
              <a:rPr lang="en-US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zh-CN" altLang="zh-CN" sz="4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彻</a:t>
            </a:r>
            <a:r>
              <a:rPr lang="zh-CN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底</a:t>
            </a:r>
            <a:r>
              <a:rPr lang="zh-CN" altLang="zh-CN" sz="4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溃</a:t>
            </a:r>
            <a:r>
              <a:rPr lang="zh-CN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败</a:t>
            </a:r>
            <a:endParaRPr lang="zh-CN" altLang="en-US" sz="40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704366" y="2348880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err="1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yù</a:t>
            </a:r>
            <a:endParaRPr lang="zh-CN" altLang="en-US" dirty="0"/>
          </a:p>
        </p:txBody>
      </p:sp>
      <p:sp>
        <p:nvSpPr>
          <p:cNvPr id="17" name="矩形 16"/>
          <p:cNvSpPr/>
          <p:nvPr/>
        </p:nvSpPr>
        <p:spPr>
          <a:xfrm>
            <a:off x="358453" y="2830840"/>
            <a:ext cx="105502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挑</a:t>
            </a:r>
            <a:r>
              <a:rPr lang="zh-CN" altLang="zh-CN" sz="4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衅</a:t>
            </a:r>
            <a:r>
              <a:rPr lang="en-US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zh-CN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荣</a:t>
            </a:r>
            <a:r>
              <a:rPr lang="zh-CN" altLang="zh-CN" sz="4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誉</a:t>
            </a:r>
            <a:r>
              <a:rPr lang="en-US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zh-CN" sz="4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恨</a:t>
            </a:r>
            <a:r>
              <a:rPr lang="zh-CN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不得</a:t>
            </a:r>
            <a:r>
              <a:rPr lang="en-US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zh-CN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恍</a:t>
            </a:r>
            <a:r>
              <a:rPr lang="zh-CN" altLang="zh-CN" sz="4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惚</a:t>
            </a:r>
          </a:p>
        </p:txBody>
      </p:sp>
      <p:sp>
        <p:nvSpPr>
          <p:cNvPr id="19" name="矩形 18"/>
          <p:cNvSpPr/>
          <p:nvPr/>
        </p:nvSpPr>
        <p:spPr>
          <a:xfrm>
            <a:off x="827584" y="2348880"/>
            <a:ext cx="8002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err="1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xìn</a:t>
            </a:r>
            <a:endParaRPr lang="zh-CN" altLang="en-US" dirty="0"/>
          </a:p>
        </p:txBody>
      </p:sp>
      <p:sp>
        <p:nvSpPr>
          <p:cNvPr id="20" name="矩形 19"/>
          <p:cNvSpPr/>
          <p:nvPr/>
        </p:nvSpPr>
        <p:spPr>
          <a:xfrm>
            <a:off x="4161924" y="2348880"/>
            <a:ext cx="8210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err="1"/>
              <a:t>hèn</a:t>
            </a:r>
            <a:endParaRPr lang="zh-CN" altLang="en-US" sz="3200" dirty="0"/>
          </a:p>
        </p:txBody>
      </p:sp>
      <p:sp>
        <p:nvSpPr>
          <p:cNvPr id="23" name="矩形 22"/>
          <p:cNvSpPr/>
          <p:nvPr/>
        </p:nvSpPr>
        <p:spPr>
          <a:xfrm>
            <a:off x="2483768" y="1052736"/>
            <a:ext cx="1005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err="1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zhuī</a:t>
            </a:r>
            <a:endParaRPr lang="zh-CN" altLang="en-US" dirty="0"/>
          </a:p>
        </p:txBody>
      </p:sp>
      <p:sp>
        <p:nvSpPr>
          <p:cNvPr id="25" name="矩形 24"/>
          <p:cNvSpPr/>
          <p:nvPr/>
        </p:nvSpPr>
        <p:spPr>
          <a:xfrm>
            <a:off x="5940152" y="1052736"/>
            <a:ext cx="7777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err="1"/>
              <a:t>chè</a:t>
            </a:r>
            <a:endParaRPr lang="zh-CN" altLang="en-US" sz="3200" dirty="0"/>
          </a:p>
        </p:txBody>
      </p:sp>
      <p:sp>
        <p:nvSpPr>
          <p:cNvPr id="26" name="矩形 25"/>
          <p:cNvSpPr/>
          <p:nvPr/>
        </p:nvSpPr>
        <p:spPr>
          <a:xfrm>
            <a:off x="4067944" y="1052736"/>
            <a:ext cx="10070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err="1"/>
              <a:t>chuò</a:t>
            </a:r>
            <a:endParaRPr lang="zh-CN" altLang="en-US" sz="3200" dirty="0"/>
          </a:p>
        </p:txBody>
      </p:sp>
      <p:sp>
        <p:nvSpPr>
          <p:cNvPr id="27" name="矩形 26"/>
          <p:cNvSpPr/>
          <p:nvPr/>
        </p:nvSpPr>
        <p:spPr>
          <a:xfrm>
            <a:off x="6948264" y="2348880"/>
            <a:ext cx="6703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 </a:t>
            </a:r>
            <a:r>
              <a:rPr lang="en-US" altLang="zh-CN" sz="3200" dirty="0" err="1"/>
              <a:t>hū</a:t>
            </a:r>
            <a:endParaRPr lang="zh-CN" altLang="en-US" sz="3200" dirty="0"/>
          </a:p>
        </p:txBody>
      </p:sp>
      <p:sp>
        <p:nvSpPr>
          <p:cNvPr id="14" name="矩形 13"/>
          <p:cNvSpPr/>
          <p:nvPr/>
        </p:nvSpPr>
        <p:spPr>
          <a:xfrm>
            <a:off x="251520" y="1052736"/>
            <a:ext cx="12105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err="1">
                <a:latin typeface="黑体" panose="02010609060101010101" pitchFamily="49" charset="-122"/>
                <a:ea typeface="黑体" panose="02010609060101010101" pitchFamily="49" charset="-122"/>
              </a:rPr>
              <a:t>shuài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19" grpId="0"/>
      <p:bldP spid="20" grpId="0"/>
      <p:bldP spid="23" grpId="0"/>
      <p:bldP spid="25" grpId="0"/>
      <p:bldP spid="26" grpId="0"/>
      <p:bldP spid="27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41690" y="737270"/>
            <a:ext cx="84604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顶不济的，也要</a:t>
            </a:r>
            <a:r>
              <a:rPr lang="zh-CN" altLang="zh-CN" sz="4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钉</a:t>
            </a:r>
            <a:r>
              <a:rPr lang="zh-CN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上一枚铁</a:t>
            </a:r>
            <a:r>
              <a:rPr lang="zh-CN" altLang="zh-CN" sz="4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钉</a:t>
            </a:r>
            <a:r>
              <a:rPr lang="zh-CN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，否则转不了多少圈，尖部就会开裂。</a:t>
            </a:r>
          </a:p>
        </p:txBody>
      </p:sp>
      <p:pic>
        <p:nvPicPr>
          <p:cNvPr id="6" name="Picture 1" descr="C:\Users\dell\Desktop\打陀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6320" y="5089525"/>
            <a:ext cx="3027680" cy="1768475"/>
          </a:xfrm>
          <a:prstGeom prst="rect">
            <a:avLst/>
          </a:prstGeom>
          <a:noFill/>
        </p:spPr>
      </p:pic>
      <p:sp>
        <p:nvSpPr>
          <p:cNvPr id="7" name="矩形 6"/>
          <p:cNvSpPr/>
          <p:nvPr/>
        </p:nvSpPr>
        <p:spPr>
          <a:xfrm>
            <a:off x="305495" y="2343671"/>
            <a:ext cx="84969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两只</a:t>
            </a:r>
            <a:r>
              <a:rPr lang="zh-CN" altLang="zh-CN" sz="4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旋</a:t>
            </a:r>
            <a:r>
              <a:rPr lang="zh-CN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转的陀螺奋勇搏斗，</a:t>
            </a:r>
            <a:r>
              <a:rPr lang="zh-CN" altLang="zh-CN" sz="4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旋</a:t>
            </a:r>
            <a:r>
              <a:rPr lang="zh-CN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风般撞向对手。</a:t>
            </a:r>
          </a:p>
        </p:txBody>
      </p:sp>
      <p:sp>
        <p:nvSpPr>
          <p:cNvPr id="5" name="矩形 4"/>
          <p:cNvSpPr/>
          <p:nvPr/>
        </p:nvSpPr>
        <p:spPr>
          <a:xfrm>
            <a:off x="5050170" y="5533886"/>
            <a:ext cx="690880" cy="398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dirty="0" err="1">
                <a:solidFill>
                  <a:srgbClr val="1D41D5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xuán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0225" y="5487035"/>
            <a:ext cx="4519930" cy="891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1D41D5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旋：</a:t>
            </a:r>
            <a:r>
              <a:rPr lang="en-US" altLang="zh-CN" sz="2000" dirty="0">
                <a:solidFill>
                  <a:srgbClr val="1D41D5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2000" dirty="0">
                <a:solidFill>
                  <a:srgbClr val="1D41D5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旋转，转动；回归；不久。</a:t>
            </a:r>
          </a:p>
          <a:p>
            <a:r>
              <a:rPr lang="en-US" altLang="zh-CN" sz="2000" dirty="0">
                <a:solidFill>
                  <a:srgbClr val="1D41D5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2.</a:t>
            </a:r>
            <a:r>
              <a:rPr lang="zh-CN" altLang="en-US" sz="2000" dirty="0">
                <a:solidFill>
                  <a:srgbClr val="1D41D5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旋转的；临时；温酒的器具。</a:t>
            </a:r>
          </a:p>
        </p:txBody>
      </p:sp>
      <p:sp>
        <p:nvSpPr>
          <p:cNvPr id="9" name="矩形 8"/>
          <p:cNvSpPr/>
          <p:nvPr/>
        </p:nvSpPr>
        <p:spPr>
          <a:xfrm>
            <a:off x="5050170" y="5979904"/>
            <a:ext cx="690880" cy="398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dirty="0" err="1">
                <a:solidFill>
                  <a:srgbClr val="1D41D5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xuàn</a:t>
            </a:r>
          </a:p>
        </p:txBody>
      </p:sp>
      <p:sp>
        <p:nvSpPr>
          <p:cNvPr id="10" name="矩形 9"/>
          <p:cNvSpPr/>
          <p:nvPr/>
        </p:nvSpPr>
        <p:spPr>
          <a:xfrm>
            <a:off x="7482800" y="430188"/>
            <a:ext cx="7585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err="1">
                <a:solidFill>
                  <a:srgbClr val="FF0000"/>
                </a:solidFill>
                <a:latin typeface="等线 Light" panose="02010600030101010101" pitchFamily="2" charset="-122"/>
                <a:ea typeface="等线 Light" panose="02010600030101010101" pitchFamily="2" charset="-122"/>
              </a:rPr>
              <a:t>dīng</a:t>
            </a:r>
            <a:endParaRPr lang="zh-CN" altLang="en-US" sz="2400" b="1" dirty="0">
              <a:solidFill>
                <a:srgbClr val="FF0000"/>
              </a:solidFill>
              <a:latin typeface="等线 Light" panose="02010600030101010101" pitchFamily="2" charset="-122"/>
              <a:ea typeface="等线 Light" panose="02010600030101010101" pitchFamily="2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774689" y="430188"/>
            <a:ext cx="7991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err="1">
                <a:solidFill>
                  <a:srgbClr val="FF0000"/>
                </a:solidFill>
                <a:latin typeface="等线 Light" panose="02010600030101010101" pitchFamily="2" charset="-122"/>
                <a:ea typeface="等线 Light" panose="02010600030101010101" pitchFamily="2" charset="-122"/>
              </a:rPr>
              <a:t>dìng</a:t>
            </a:r>
            <a:endParaRPr lang="zh-CN" altLang="en-US" sz="2400" b="1" dirty="0">
              <a:solidFill>
                <a:srgbClr val="FF0000"/>
              </a:solidFill>
              <a:latin typeface="等线 Light" panose="02010600030101010101" pitchFamily="2" charset="-122"/>
              <a:ea typeface="等线 Light" panose="02010600030101010101" pitchFamily="2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108870" y="1908448"/>
            <a:ext cx="1005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err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xuán</a:t>
            </a:r>
          </a:p>
        </p:txBody>
      </p:sp>
      <p:sp>
        <p:nvSpPr>
          <p:cNvPr id="13" name="矩形 12"/>
          <p:cNvSpPr/>
          <p:nvPr/>
        </p:nvSpPr>
        <p:spPr>
          <a:xfrm>
            <a:off x="7236296" y="1908448"/>
            <a:ext cx="1005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err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xuàn</a:t>
            </a:r>
          </a:p>
        </p:txBody>
      </p:sp>
      <p:sp>
        <p:nvSpPr>
          <p:cNvPr id="3" name="TextBox 7"/>
          <p:cNvSpPr txBox="1"/>
          <p:nvPr/>
        </p:nvSpPr>
        <p:spPr>
          <a:xfrm>
            <a:off x="530225" y="3741420"/>
            <a:ext cx="4886960" cy="1691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1D41D5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钉：</a:t>
            </a:r>
            <a:r>
              <a:rPr lang="en-US" altLang="zh-CN" sz="2000" dirty="0">
                <a:solidFill>
                  <a:srgbClr val="0766D4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1.</a:t>
            </a:r>
            <a:r>
              <a:rPr lang="zh-CN" altLang="en-US" sz="2000" dirty="0">
                <a:solidFill>
                  <a:srgbClr val="0766D4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竹、木、金属制成的可以打入他</a:t>
            </a:r>
          </a:p>
          <a:p>
            <a:r>
              <a:rPr lang="zh-CN" altLang="en-US" sz="2000" dirty="0">
                <a:solidFill>
                  <a:srgbClr val="0766D4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      物的细条形的东西；紧跟着不放松；</a:t>
            </a:r>
          </a:p>
          <a:p>
            <a:r>
              <a:rPr lang="zh-CN" altLang="en-US" sz="2000" dirty="0">
                <a:solidFill>
                  <a:srgbClr val="0766D4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      督促，催问。</a:t>
            </a:r>
          </a:p>
          <a:p>
            <a:r>
              <a:rPr lang="en-US" altLang="zh-CN" sz="3200" dirty="0">
                <a:solidFill>
                  <a:srgbClr val="1D41D5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en-US" altLang="zh-CN" sz="3200" dirty="0">
                <a:solidFill>
                  <a:srgbClr val="0766D4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000" dirty="0">
                <a:solidFill>
                  <a:srgbClr val="0766D4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lang="zh-CN" altLang="en-US" sz="2000" dirty="0">
                <a:solidFill>
                  <a:srgbClr val="0766D4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把钉子打入他物；连接在一起。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5417185" y="3883025"/>
            <a:ext cx="840105" cy="398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000" b="0">
                <a:solidFill>
                  <a:srgbClr val="0766D4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dīng</a:t>
            </a:r>
            <a:endParaRPr lang="en-US" altLang="en-US" sz="2000" b="0">
              <a:solidFill>
                <a:srgbClr val="0766D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417185" y="4995545"/>
            <a:ext cx="784225" cy="398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000" b="0">
                <a:solidFill>
                  <a:srgbClr val="0766D4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d</a:t>
            </a:r>
            <a:r>
              <a:rPr lang="en-US" sz="2000" b="0">
                <a:solidFill>
                  <a:srgbClr val="0766D4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ì</a:t>
            </a:r>
            <a:r>
              <a:rPr lang="en-US" sz="2000" b="0">
                <a:solidFill>
                  <a:srgbClr val="0766D4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ng</a:t>
            </a:r>
            <a:endParaRPr lang="en-US" altLang="en-US" sz="2000" b="0">
              <a:solidFill>
                <a:srgbClr val="0766D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8" grpId="1"/>
      <p:bldP spid="9" grpId="0"/>
      <p:bldP spid="10" grpId="0"/>
      <p:bldP spid="11" grpId="0"/>
      <p:bldP spid="12" grpId="0"/>
      <p:bldP spid="13" grpId="0"/>
      <p:bldP spid="3" grpId="0"/>
      <p:bldP spid="3" grpId="1"/>
      <p:bldP spid="100" grpId="0"/>
      <p:bldP spid="100" grpId="1"/>
      <p:bldP spid="14" grpId="0"/>
      <p:bldP spid="1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755576" y="1268760"/>
            <a:ext cx="7741920" cy="29343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zh-CN" altLang="en-US" sz="28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自读要求：</a:t>
            </a:r>
          </a:p>
          <a:p>
            <a:pPr marL="342900" lvl="0" indent="-342900">
              <a:spcBef>
                <a:spcPct val="20000"/>
              </a:spcBef>
            </a:pPr>
            <a:r>
              <a:rPr lang="zh-CN" altLang="en-US" sz="28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（1）读准字音，读通句子，难度的地方多读几遍。</a:t>
            </a:r>
          </a:p>
          <a:p>
            <a:pPr marL="342900" lvl="0" indent="-342900">
              <a:spcBef>
                <a:spcPct val="20000"/>
              </a:spcBef>
            </a:pPr>
            <a:r>
              <a:rPr lang="zh-CN" altLang="en-US" sz="28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（2）在有疑问或有体会的地方作上批注，可以是一个词语或者一段话。</a:t>
            </a:r>
          </a:p>
          <a:p>
            <a:pPr marL="342900" lvl="0" indent="-342900">
              <a:spcBef>
                <a:spcPct val="20000"/>
              </a:spcBef>
            </a:pPr>
            <a:r>
              <a:rPr lang="zh-CN" altLang="en-US" sz="28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（3）思考：课文讲了一件什么事？</a:t>
            </a:r>
            <a:endParaRPr lang="en-US" altLang="zh-CN" sz="2800" b="1" dirty="0">
              <a:solidFill>
                <a:srgbClr val="0070C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pic>
        <p:nvPicPr>
          <p:cNvPr id="5" name="Picture 1" descr="C:\Users\dell\Desktop\打陀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4313609"/>
            <a:ext cx="4355976" cy="25443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324" y="1557556"/>
            <a:ext cx="9150324" cy="1122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矩形 3"/>
          <p:cNvSpPr/>
          <p:nvPr/>
        </p:nvSpPr>
        <p:spPr>
          <a:xfrm>
            <a:off x="251520" y="752128"/>
            <a:ext cx="8208912" cy="147002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zh-CN" sz="2800" b="1" dirty="0"/>
              <a:t>       </a:t>
            </a:r>
            <a:r>
              <a:rPr lang="zh-CN" altLang="zh-CN" sz="2800" b="1" dirty="0"/>
              <a:t>默读</a:t>
            </a:r>
            <a:r>
              <a:rPr lang="zh-CN" altLang="zh-CN" sz="2800" b="1" dirty="0">
                <a:solidFill>
                  <a:prstClr val="black"/>
                </a:solidFill>
              </a:rPr>
              <a:t>课文，思考：本文讲了一件什么事？</a:t>
            </a:r>
            <a:r>
              <a:rPr lang="zh-CN" altLang="en-US" sz="2800" b="1" dirty="0">
                <a:solidFill>
                  <a:prstClr val="black"/>
                </a:solidFill>
              </a:rPr>
              <a:t>把</a:t>
            </a:r>
            <a:r>
              <a:rPr lang="zh-CN" altLang="zh-CN" sz="2800" b="1" dirty="0">
                <a:solidFill>
                  <a:srgbClr val="FF0000"/>
                </a:solidFill>
                <a:latin typeface="+mn-ea"/>
              </a:rPr>
              <a:t>小标题</a:t>
            </a:r>
            <a:r>
              <a:rPr lang="zh-CN" altLang="en-US" sz="2800" b="1" dirty="0">
                <a:latin typeface="+mn-ea"/>
              </a:rPr>
              <a:t>写在课文中相应的位置</a:t>
            </a:r>
            <a:r>
              <a:rPr lang="zh-CN" altLang="zh-CN" sz="2800" b="1" dirty="0">
                <a:solidFill>
                  <a:prstClr val="black"/>
                </a:solidFill>
                <a:latin typeface="+mn-ea"/>
              </a:rPr>
              <a:t>。</a:t>
            </a:r>
            <a:endParaRPr lang="en-US" altLang="zh-CN" sz="2800" b="1" dirty="0">
              <a:solidFill>
                <a:prstClr val="black"/>
              </a:solidFill>
              <a:latin typeface="+mn-ea"/>
            </a:endParaRPr>
          </a:p>
          <a:p>
            <a:pPr marL="342900" lvl="0" indent="-342900">
              <a:spcBef>
                <a:spcPct val="20000"/>
              </a:spcBef>
            </a:pPr>
            <a:endParaRPr lang="en-US" altLang="zh-CN" sz="2800" b="1" dirty="0">
              <a:solidFill>
                <a:prstClr val="black"/>
              </a:solidFill>
              <a:latin typeface="+mn-ea"/>
            </a:endParaRPr>
          </a:p>
        </p:txBody>
      </p:sp>
      <p:pic>
        <p:nvPicPr>
          <p:cNvPr id="5" name="Picture 1" descr="C:\Users\dell\Desktop\打陀螺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4313609"/>
            <a:ext cx="4355976" cy="254439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845856" y="2069485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制作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23928" y="213743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得到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80735" y="2138680"/>
            <a:ext cx="8909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00B05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比赛</a:t>
            </a:r>
          </a:p>
        </p:txBody>
      </p:sp>
      <p:sp>
        <p:nvSpPr>
          <p:cNvPr id="2" name="矩形 1"/>
          <p:cNvSpPr/>
          <p:nvPr/>
        </p:nvSpPr>
        <p:spPr>
          <a:xfrm>
            <a:off x="251520" y="3058448"/>
            <a:ext cx="8208912" cy="52197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zh-CN" sz="2800" b="1" dirty="0"/>
              <a:t>      </a:t>
            </a:r>
            <a:r>
              <a:rPr lang="zh-CN" sz="2800" b="1" dirty="0"/>
              <a:t>将小标题连起来，说一说课文的主要内容。</a:t>
            </a:r>
            <a:endParaRPr lang="zh-CN" sz="2800" b="1" dirty="0">
              <a:solidFill>
                <a:prstClr val="black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6" grpId="0"/>
      <p:bldP spid="7" grpId="0"/>
      <p:bldP spid="8" grpId="0"/>
      <p:bldP spid="2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67544" y="1772816"/>
            <a:ext cx="8208912" cy="128400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r>
              <a:rPr lang="zh-CN" altLang="en-US" sz="2800" b="1" dirty="0"/>
              <a:t>             默读课文，画出体会较深的地方，并在旁边写上简单的感受。</a:t>
            </a:r>
            <a:endParaRPr lang="en-US" altLang="zh-CN" sz="2800" b="1" dirty="0">
              <a:solidFill>
                <a:prstClr val="black"/>
              </a:solidFill>
              <a:latin typeface="+mn-ea"/>
            </a:endParaRPr>
          </a:p>
        </p:txBody>
      </p:sp>
      <p:pic>
        <p:nvPicPr>
          <p:cNvPr id="5" name="Picture 1" descr="C:\Users\dell\Desktop\打陀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4313609"/>
            <a:ext cx="4355976" cy="25443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700808"/>
            <a:ext cx="8208912" cy="179472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r>
              <a:rPr lang="zh-CN" altLang="en-US" sz="40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好的冰尜儿尖部嵌一颗滚珠，转起来能增加许多妩媚。</a:t>
            </a:r>
            <a:endParaRPr lang="en-US" altLang="zh-CN" sz="4000" b="1" dirty="0">
              <a:solidFill>
                <a:srgbClr val="0070C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5" name="Picture 1" descr="C:\Users\dell\Desktop\打陀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4313609"/>
            <a:ext cx="4355976" cy="2544392"/>
          </a:xfrm>
          <a:prstGeom prst="rect">
            <a:avLst/>
          </a:prstGeom>
          <a:noFill/>
        </p:spPr>
      </p:pic>
      <p:sp>
        <p:nvSpPr>
          <p:cNvPr id="2" name="椭圆 1"/>
          <p:cNvSpPr/>
          <p:nvPr/>
        </p:nvSpPr>
        <p:spPr>
          <a:xfrm>
            <a:off x="4788024" y="2852936"/>
            <a:ext cx="936104" cy="648072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2" grpId="0" animBg="1"/>
      <p:bldP spid="2" grpId="1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750</Words>
  <Application>Microsoft Office PowerPoint</Application>
  <PresentationFormat>全屏显示(4:3)</PresentationFormat>
  <Paragraphs>93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9" baseType="lpstr">
      <vt:lpstr>等线 Light</vt:lpstr>
      <vt:lpstr>黑体</vt:lpstr>
      <vt:lpstr>楷体</vt:lpstr>
      <vt:lpstr>宋体</vt:lpstr>
      <vt:lpstr>Arial</vt:lpstr>
      <vt:lpstr>Calibri</vt:lpstr>
      <vt:lpstr>Times New Roman</vt:lpstr>
      <vt:lpstr>Office 主题</vt:lpstr>
      <vt:lpstr>20.陀螺 （第一课时）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20.陀螺 （第二课时）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yxw</dc:creator>
  <cp:lastModifiedBy>tw</cp:lastModifiedBy>
  <cp:revision>76</cp:revision>
  <dcterms:created xsi:type="dcterms:W3CDTF">2019-10-27T06:10:00Z</dcterms:created>
  <dcterms:modified xsi:type="dcterms:W3CDTF">2021-12-22T06:55:47Z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2052-11.1.0.9740</vt:lpwstr>
  </property>
</Properties>
</file>