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16"/>
  </p:notesMasterIdLst>
  <p:handoutMasterIdLst>
    <p:handoutMasterId r:id="rId17"/>
  </p:handoutMasterIdLst>
  <p:sldIdLst>
    <p:sldId id="410" r:id="rId3"/>
    <p:sldId id="413" r:id="rId4"/>
    <p:sldId id="414" r:id="rId5"/>
    <p:sldId id="415" r:id="rId6"/>
    <p:sldId id="433" r:id="rId7"/>
    <p:sldId id="419" r:id="rId8"/>
    <p:sldId id="416" r:id="rId9"/>
    <p:sldId id="417" r:id="rId10"/>
    <p:sldId id="420" r:id="rId11"/>
    <p:sldId id="422" r:id="rId12"/>
    <p:sldId id="434" r:id="rId13"/>
    <p:sldId id="423" r:id="rId14"/>
    <p:sldId id="435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-546" y="-96"/>
      </p:cViewPr>
      <p:guideLst>
        <p:guide orient="horz" pos="2124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2020/6/19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pPr/>
              <a:t>‹#›</a:t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2020/6/19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24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246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0B1281-F787-4192-A2AF-2C35DF0E606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2466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62467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B0B1281-F787-4192-A2AF-2C35DF0E606A}" type="slidenum">
              <a:rPr lang="zh-CN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8475133"/>
            <a:ext cx="3657600" cy="48683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8475133"/>
            <a:ext cx="5486400" cy="48683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8475133"/>
            <a:ext cx="3657600" cy="48683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41" y="3886200"/>
            <a:ext cx="853392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83" y="1600201"/>
            <a:ext cx="1097264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117600" y="8475133"/>
            <a:ext cx="3657600" cy="486833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2020/6/19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84800" y="8475133"/>
            <a:ext cx="5486400" cy="48683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1480800" y="8475133"/>
            <a:ext cx="3657600" cy="486833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041" y="3886200"/>
            <a:ext cx="8533924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83" y="1600201"/>
            <a:ext cx="1097264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flipH="1">
            <a:off x="1" y="164637"/>
            <a:ext cx="3695733" cy="288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65"/>
          </a:p>
        </p:txBody>
      </p:sp>
      <p:sp>
        <p:nvSpPr>
          <p:cNvPr id="2" name="TextBox 1"/>
          <p:cNvSpPr txBox="1"/>
          <p:nvPr/>
        </p:nvSpPr>
        <p:spPr>
          <a:xfrm>
            <a:off x="376940" y="103452"/>
            <a:ext cx="2557780" cy="378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19  </a:t>
            </a:r>
            <a:r>
              <a:rPr lang="zh-CN" altLang="en-US" sz="186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一只窝囊的大老虎</a:t>
            </a:r>
          </a:p>
        </p:txBody>
      </p:sp>
      <p:pic>
        <p:nvPicPr>
          <p:cNvPr id="9" name="图片 8" descr="u=2045831390,2178851949&amp;fm=200&amp;gp=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0" y="5619765"/>
            <a:ext cx="12192000" cy="12382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6385" algn="l" defTabSz="914400" rtl="0" eaLnBrk="1" latinLnBrk="0" hangingPunct="1">
        <a:spcBef>
          <a:spcPts val="13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 flipH="1">
            <a:off x="1" y="164637"/>
            <a:ext cx="3695733" cy="288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65"/>
          </a:p>
        </p:txBody>
      </p:sp>
      <p:sp>
        <p:nvSpPr>
          <p:cNvPr id="2" name="TextBox 1"/>
          <p:cNvSpPr txBox="1"/>
          <p:nvPr/>
        </p:nvSpPr>
        <p:spPr>
          <a:xfrm>
            <a:off x="376940" y="103452"/>
            <a:ext cx="2557780" cy="378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6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19  </a:t>
            </a:r>
            <a:r>
              <a:rPr lang="zh-CN" altLang="en-US" sz="1865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一只窝囊的大老虎</a:t>
            </a:r>
          </a:p>
        </p:txBody>
      </p:sp>
      <p:pic>
        <p:nvPicPr>
          <p:cNvPr id="9" name="图片 8" descr="u=2045831390,2178851949&amp;fm=200&amp;gp=0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0" y="5619765"/>
            <a:ext cx="12192000" cy="123823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3585" indent="-286385" algn="l" defTabSz="914400" rtl="0" eaLnBrk="1" latinLnBrk="0" hangingPunct="1">
        <a:spcBef>
          <a:spcPts val="13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3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1"/>
          <p:cNvSpPr txBox="1">
            <a:spLocks noChangeArrowheads="1"/>
          </p:cNvSpPr>
          <p:nvPr/>
        </p:nvSpPr>
        <p:spPr bwMode="auto">
          <a:xfrm>
            <a:off x="1062990" y="762000"/>
            <a:ext cx="8462010" cy="6432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735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在你的眼中，老虎是什么样子的？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134225" y="1596390"/>
            <a:ext cx="4566920" cy="748030"/>
            <a:chOff x="11235" y="2514"/>
            <a:chExt cx="7192" cy="1178"/>
          </a:xfrm>
        </p:grpSpPr>
        <p:sp>
          <p:nvSpPr>
            <p:cNvPr id="61" name="TextBox 11"/>
            <p:cNvSpPr txBox="1">
              <a:spLocks noChangeArrowheads="1"/>
            </p:cNvSpPr>
            <p:nvPr/>
          </p:nvSpPr>
          <p:spPr bwMode="auto">
            <a:xfrm>
              <a:off x="11235" y="2550"/>
              <a:ext cx="7193" cy="11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zh-CN" altLang="en-US" sz="4265" b="1" dirty="0" smtClean="0">
                  <a:latin typeface="楷体" panose="02010609060101010101" charset="-122"/>
                  <a:ea typeface="楷体" panose="02010609060101010101" charset="-122"/>
                </a:rPr>
                <a:t>（     ）的老虎</a:t>
              </a:r>
              <a:endParaRPr lang="zh-CN" altLang="en-US" sz="4265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62" name="Text Box 5"/>
            <p:cNvSpPr txBox="1">
              <a:spLocks noChangeArrowheads="1"/>
            </p:cNvSpPr>
            <p:nvPr/>
          </p:nvSpPr>
          <p:spPr bwMode="auto">
            <a:xfrm>
              <a:off x="12344" y="2514"/>
              <a:ext cx="3041" cy="11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4265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威猛</a:t>
              </a:r>
              <a:endParaRPr kumimoji="1" lang="zh-CN" altLang="en-US" sz="426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026" name="Picture 2" descr="C:\Documents and Settings\Administrator\桌面\u=3639050107,111732346&amp;fm=200&amp;gp=0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66712" y="1619237"/>
            <a:ext cx="6350000" cy="3905277"/>
          </a:xfrm>
          <a:prstGeom prst="rect">
            <a:avLst/>
          </a:prstGeom>
          <a:noFill/>
        </p:spPr>
      </p:pic>
      <p:grpSp>
        <p:nvGrpSpPr>
          <p:cNvPr id="7" name="组合 6"/>
          <p:cNvGrpSpPr/>
          <p:nvPr/>
        </p:nvGrpSpPr>
        <p:grpSpPr>
          <a:xfrm>
            <a:off x="7134225" y="2762250"/>
            <a:ext cx="4855210" cy="748030"/>
            <a:chOff x="11235" y="4350"/>
            <a:chExt cx="7646" cy="1178"/>
          </a:xfrm>
        </p:grpSpPr>
        <p:sp>
          <p:nvSpPr>
            <p:cNvPr id="2" name="TextBox 11"/>
            <p:cNvSpPr txBox="1">
              <a:spLocks noChangeArrowheads="1"/>
            </p:cNvSpPr>
            <p:nvPr/>
          </p:nvSpPr>
          <p:spPr bwMode="auto">
            <a:xfrm>
              <a:off x="11235" y="4350"/>
              <a:ext cx="7646" cy="114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68580" tIns="34290" rIns="68580" bIns="34290">
              <a:spAutoFit/>
            </a:bodyPr>
            <a:lstStyle/>
            <a:p>
              <a:r>
                <a:rPr lang="zh-CN" altLang="en-US" sz="4265" b="1" dirty="0" smtClean="0">
                  <a:latin typeface="楷体" panose="02010609060101010101" charset="-122"/>
                  <a:ea typeface="楷体" panose="02010609060101010101" charset="-122"/>
                </a:rPr>
                <a:t>（     ）的老虎</a:t>
              </a:r>
              <a:endParaRPr lang="zh-CN" altLang="en-US" sz="4265" b="1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4" name="Text Box 5"/>
            <p:cNvSpPr txBox="1">
              <a:spLocks noChangeArrowheads="1"/>
            </p:cNvSpPr>
            <p:nvPr/>
          </p:nvSpPr>
          <p:spPr bwMode="auto">
            <a:xfrm>
              <a:off x="12344" y="4350"/>
              <a:ext cx="3041" cy="117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 lIns="91440" tIns="45720" rIns="91440" bIns="4572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kumimoji="1" lang="zh-CN" altLang="en-US" sz="4265" b="1" dirty="0" smtClean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高大</a:t>
              </a:r>
              <a:endParaRPr kumimoji="1" lang="zh-CN" altLang="en-US" sz="4265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7009" y="3985760"/>
            <a:ext cx="1517686" cy="197185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72486" y="1826691"/>
            <a:ext cx="7729220" cy="162448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四人小组合作，合作分工朗读</a:t>
            </a:r>
            <a:r>
              <a:rPr lang="en-US" altLang="zh-CN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排练节目</a:t>
            </a:r>
            <a:r>
              <a:rPr lang="en-US" altLang="zh-CN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和</a:t>
            </a:r>
            <a:r>
              <a:rPr lang="en-US" altLang="zh-CN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演出时</a:t>
            </a:r>
            <a:r>
              <a:rPr lang="en-US" altLang="zh-CN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600" b="1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的内容。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" y="5125727"/>
            <a:ext cx="2889248" cy="144144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23749" y="1937169"/>
            <a:ext cx="661052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800" dirty="0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sz="480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我的演出窝囊吗？</a:t>
            </a:r>
            <a:r>
              <a:rPr lang="en-US" altLang="zh-CN" sz="4800" dirty="0" smtClean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9076887" y="755009"/>
            <a:ext cx="1635853" cy="8053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 dirty="0" smtClean="0">
              <a:solidFill>
                <a:schemeClr val="tx1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60778" y="813732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solidFill>
                  <a:srgbClr val="FF0000"/>
                </a:solidFill>
              </a:rPr>
              <a:t>思辨会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2466" y="4416656"/>
            <a:ext cx="551946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00B0F0"/>
                </a:solidFill>
                <a:latin typeface="仿宋" pitchFamily="49" charset="-122"/>
                <a:ea typeface="仿宋" pitchFamily="49" charset="-122"/>
                <a:cs typeface="宋体" panose="02010600030101010101" pitchFamily="2" charset="-122"/>
                <a:sym typeface="+mn-ea"/>
              </a:rPr>
              <a:t>读课文找</a:t>
            </a:r>
            <a:r>
              <a:rPr lang="zh-CN" altLang="zh-CN" sz="3200" b="1" dirty="0" smtClean="0">
                <a:solidFill>
                  <a:srgbClr val="00B0F0"/>
                </a:solidFill>
                <a:latin typeface="仿宋" pitchFamily="49" charset="-122"/>
                <a:ea typeface="仿宋" pitchFamily="49" charset="-122"/>
                <a:cs typeface="宋体" panose="02010600030101010101" pitchFamily="2" charset="-122"/>
                <a:sym typeface="+mn-ea"/>
              </a:rPr>
              <a:t>理由</a:t>
            </a:r>
            <a:r>
              <a:rPr lang="zh-CN" altLang="en-US" sz="3200" b="1" dirty="0" smtClean="0">
                <a:solidFill>
                  <a:srgbClr val="00B0F0"/>
                </a:solidFill>
                <a:latin typeface="仿宋" pitchFamily="49" charset="-122"/>
                <a:ea typeface="仿宋" pitchFamily="49" charset="-122"/>
                <a:cs typeface="宋体" panose="02010600030101010101" pitchFamily="2" charset="-122"/>
                <a:sym typeface="+mn-ea"/>
              </a:rPr>
              <a:t>，作</a:t>
            </a:r>
            <a:r>
              <a:rPr lang="zh-CN" altLang="zh-CN" sz="3200" b="1" dirty="0" smtClean="0">
                <a:solidFill>
                  <a:srgbClr val="00B0F0"/>
                </a:solidFill>
                <a:latin typeface="仿宋" pitchFamily="49" charset="-122"/>
                <a:ea typeface="仿宋" pitchFamily="49" charset="-122"/>
                <a:cs typeface="宋体" panose="02010600030101010101" pitchFamily="2" charset="-122"/>
                <a:sym typeface="+mn-ea"/>
              </a:rPr>
              <a:t>相关</a:t>
            </a:r>
            <a:r>
              <a:rPr lang="zh-CN" altLang="zh-CN" sz="3200" b="1" dirty="0" smtClean="0">
                <a:solidFill>
                  <a:srgbClr val="00B0F0"/>
                </a:solidFill>
                <a:latin typeface="仿宋" pitchFamily="49" charset="-122"/>
                <a:ea typeface="仿宋" pitchFamily="49" charset="-122"/>
                <a:cs typeface="宋体" panose="02010600030101010101" pitchFamily="2" charset="-122"/>
              </a:rPr>
              <a:t>批注。</a:t>
            </a:r>
            <a:endParaRPr lang="zh-CN" altLang="zh-CN" sz="3200" b="1" dirty="0">
              <a:solidFill>
                <a:srgbClr val="00B0F0"/>
              </a:solidFill>
              <a:latin typeface="仿宋" pitchFamily="49" charset="-122"/>
              <a:ea typeface="仿宋" pitchFamily="49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7" y="5125727"/>
            <a:ext cx="2889248" cy="1441449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602615" y="536575"/>
            <a:ext cx="107213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sz="3200" b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1）我知道推我的是老师，立刻弯下身子爬上场去，嘴里啊呜啊呜直叫。只听见台下一阵哄堂大笑，笑得我脸上一阵热。</a:t>
            </a:r>
            <a:endParaRPr lang="zh-CN" altLang="en-US" sz="3200" b="0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6925" y="1906270"/>
            <a:ext cx="1068260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sz="3200" b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2）我已经明白，我笨拙的表演，把全场的老师同学都逗乐了，他们从没见过这样窝囊的老虎。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33425" y="3359150"/>
            <a:ext cx="1045908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sz="2800" b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zh-CN" sz="3200" b="0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3）到底怎么演完的，我一点儿也记不起来，只记得耳边的笑声一阵阵接连不断。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44395" y="4667250"/>
            <a:ext cx="893889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</a:t>
            </a:r>
            <a:r>
              <a:rPr lang="en-US" altLang="zh-CN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4</a:t>
            </a:r>
            <a:r>
              <a:rPr lang="zh-CN" sz="3200" b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）可是老虎在笼子里不是打瞌睡，就是垂头丧气地踱来踱去，从没见过它们豁过什么虎跳。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807085" y="1060450"/>
            <a:ext cx="10385425" cy="542290"/>
            <a:chOff x="1271" y="1551"/>
            <a:chExt cx="16355" cy="854"/>
          </a:xfrm>
        </p:grpSpPr>
        <p:cxnSp>
          <p:nvCxnSpPr>
            <p:cNvPr id="3" name="直接连接符 2"/>
            <p:cNvCxnSpPr/>
            <p:nvPr/>
          </p:nvCxnSpPr>
          <p:spPr>
            <a:xfrm flipV="1">
              <a:off x="9234" y="1551"/>
              <a:ext cx="8392" cy="11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271" y="2325"/>
              <a:ext cx="3549" cy="18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571" y="2343"/>
              <a:ext cx="7262" cy="62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组合 14"/>
          <p:cNvGrpSpPr/>
          <p:nvPr/>
        </p:nvGrpSpPr>
        <p:grpSpPr>
          <a:xfrm>
            <a:off x="796925" y="3894455"/>
            <a:ext cx="9923145" cy="525780"/>
            <a:chOff x="1271" y="1556"/>
            <a:chExt cx="14537" cy="828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13447" y="1556"/>
              <a:ext cx="2361" cy="3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271" y="2325"/>
              <a:ext cx="6522" cy="5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/>
        </p:nvCxnSpPr>
        <p:spPr>
          <a:xfrm>
            <a:off x="5076190" y="5735320"/>
            <a:ext cx="4980940" cy="8255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807085" y="2442845"/>
            <a:ext cx="10435590" cy="539115"/>
            <a:chOff x="1271" y="3847"/>
            <a:chExt cx="16434" cy="849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6739" y="3847"/>
              <a:ext cx="10966" cy="24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1271" y="4686"/>
              <a:ext cx="1461" cy="11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4" grpId="0"/>
      <p:bldP spid="5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88010" y="2566035"/>
            <a:ext cx="1101661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你会怎么开导</a:t>
            </a:r>
            <a:r>
              <a:rPr lang="en-US" altLang="zh-CN" sz="4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4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</a:t>
            </a:r>
            <a:r>
              <a:rPr lang="en-US" altLang="zh-CN" sz="4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40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呢？请把开导我的话写下来</a:t>
            </a:r>
            <a:r>
              <a:rPr lang="zh-CN" altLang="en-US" sz="40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72807" y="901083"/>
            <a:ext cx="2749471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  <a:sym typeface="+mn-ea"/>
              </a:rPr>
              <a:t>动笔</a:t>
            </a:r>
            <a:r>
              <a:rPr lang="zh-CN" altLang="en-US" sz="4000" dirty="0" smtClean="0">
                <a:latin typeface="楷体" panose="02010609060101010101" charset="-122"/>
                <a:ea typeface="楷体" panose="02010609060101010101" charset="-122"/>
                <a:sym typeface="+mn-ea"/>
              </a:rPr>
              <a:t>练一练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050" name="AutoShape 2" descr="http://img1.imgtn.bdimg.com/it/u=2648316925,406162837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052" name="AutoShape 4" descr="http://img4.imgtn.bdimg.com/it/u=2186933632,4198719190&amp;fm=15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 descr="u=3773077482,2236051700&amp;fm=26&amp;gp=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731" y="4451413"/>
            <a:ext cx="2877657" cy="1616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Administrator\桌面\u=3639050107,111732346&amp;fm=200&amp;gp=0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34962" y="1395717"/>
            <a:ext cx="6350000" cy="3905277"/>
          </a:xfrm>
          <a:prstGeom prst="rect">
            <a:avLst/>
          </a:prstGeom>
          <a:noFill/>
        </p:spPr>
      </p:pic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8191500" y="1264920"/>
            <a:ext cx="2752090" cy="725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265" b="1" dirty="0" smtClean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百兽之王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8296910" y="3762375"/>
            <a:ext cx="2752090" cy="7251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4265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窝 囊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191500" y="3025775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</a:rPr>
              <a:t>wō  náng 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574014" y="1627505"/>
            <a:ext cx="9935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？</a:t>
            </a:r>
            <a:endParaRPr lang="zh-CN" altLang="en-US" sz="13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8" grpId="1"/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第19课题解图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007"/>
            <a:ext cx="12221633" cy="68732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440572" y="1118864"/>
            <a:ext cx="8698211" cy="110680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altLang="zh-CN" sz="6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19  </a:t>
            </a:r>
            <a:r>
              <a:rPr lang="zh-CN" altLang="en-US" sz="6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一只窝囊的大老虎</a:t>
            </a:r>
          </a:p>
        </p:txBody>
      </p:sp>
      <p:sp>
        <p:nvSpPr>
          <p:cNvPr id="7" name="矩形 6"/>
          <p:cNvSpPr/>
          <p:nvPr/>
        </p:nvSpPr>
        <p:spPr>
          <a:xfrm flipH="1">
            <a:off x="0" y="356659"/>
            <a:ext cx="4079776" cy="336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1865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7020" y="356659"/>
            <a:ext cx="3215680" cy="3702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120000" tIns="62400" rIns="120000" bIns="62400">
            <a:spAutoFit/>
          </a:bodyPr>
          <a:lstStyle/>
          <a:p>
            <a:pPr defTabSz="914400"/>
            <a:r>
              <a:rPr lang="zh-CN" altLang="en-US" sz="1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部编版  语文 四年级  上册</a:t>
            </a:r>
            <a:endParaRPr lang="zh-CN" altLang="en-US" sz="1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85360" y="366607"/>
            <a:ext cx="2621280" cy="10763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6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读词语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88665" y="1917700"/>
            <a:ext cx="7019290" cy="2258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586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露</a:t>
            </a:r>
            <a:r>
              <a:rPr lang="zh-CN" altLang="en-US" sz="5865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面 </a:t>
            </a:r>
            <a:r>
              <a:rPr lang="zh-CN" altLang="en-US" sz="5865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586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唉</a:t>
            </a:r>
            <a:r>
              <a:rPr lang="zh-CN" altLang="en-US" sz="5865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声叹气  </a:t>
            </a:r>
          </a:p>
          <a:p>
            <a:pPr>
              <a:lnSpc>
                <a:spcPct val="120000"/>
              </a:lnSpc>
            </a:pPr>
            <a:r>
              <a:rPr lang="zh-CN" altLang="en-US" sz="586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角</a:t>
            </a:r>
            <a:r>
              <a:rPr lang="zh-CN" altLang="en-US" sz="5865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色</a:t>
            </a:r>
            <a:r>
              <a:rPr lang="zh-CN" altLang="en-US" sz="5865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altLang="en-US" sz="586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哄</a:t>
            </a:r>
            <a:r>
              <a:rPr lang="zh-CN" altLang="en-US" sz="5865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堂大笑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315720" y="1917700"/>
            <a:ext cx="10200005" cy="11747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5865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自由朗读课文，做到正确流利。</a:t>
            </a:r>
            <a:endParaRPr lang="zh-CN" altLang="en-US" sz="5865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98507" y="2346960"/>
            <a:ext cx="8678333" cy="15367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4265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4265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全校周会汇报演出，我扮演一只</a:t>
            </a:r>
            <a:r>
              <a:rPr lang="zh-CN" altLang="en-US" sz="4265" b="1" u="sng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</a:t>
            </a:r>
            <a:r>
              <a:rPr lang="zh-CN" altLang="en-US" sz="4265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，结果</a:t>
            </a:r>
            <a:r>
              <a:rPr lang="zh-CN" altLang="en-US" sz="4265" b="1" u="sng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     </a:t>
            </a:r>
            <a:r>
              <a:rPr lang="zh-CN" altLang="en-US" sz="4265" b="1" dirty="0" smtClean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5473" y="719667"/>
            <a:ext cx="8434493" cy="1076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None/>
            </a:pPr>
            <a:r>
              <a:rPr lang="zh-CN" altLang="en-US" sz="4265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课文主要写了一件什么事？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404923" y="3027289"/>
            <a:ext cx="1817370" cy="748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265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大老虎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21213" y="2965743"/>
            <a:ext cx="2362200" cy="7480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265" b="1" dirty="0" smtClean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演砸锅了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70280" y="1563370"/>
            <a:ext cx="98729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</a:rPr>
              <a:t>学习《牛和鹅》一课，我们知道了可以从哪些角度进行批注阅读呢？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198370" y="3223260"/>
            <a:ext cx="144462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联想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69545" y="3223260"/>
            <a:ext cx="144462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疑问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079240" y="3223260"/>
            <a:ext cx="144462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写法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104255" y="3223260"/>
            <a:ext cx="144462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感受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085455" y="3223260"/>
            <a:ext cx="144462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语言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9969500" y="3223260"/>
            <a:ext cx="1444625" cy="5835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</a:rPr>
              <a:t>启发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71025" y="1747276"/>
            <a:ext cx="997331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zh-CN" sz="4800" kern="100" dirty="0">
                <a:solidFill>
                  <a:schemeClr val="tx1"/>
                </a:solidFill>
                <a:latin typeface="Calibri" panose="020F0502020204030204" pitchFamily="34" charset="0"/>
                <a:ea typeface="楷体" panose="02010609060101010101" charset="-122"/>
                <a:cs typeface="楷体" panose="02010609060101010101" charset="-122"/>
              </a:rPr>
              <a:t>默读课文</a:t>
            </a:r>
            <a:r>
              <a:rPr lang="zh-CN" sz="4800" kern="100" dirty="0">
                <a:latin typeface="Calibri" panose="020F0502020204030204" pitchFamily="34" charset="0"/>
                <a:ea typeface="楷体" panose="02010609060101010101" charset="-122"/>
                <a:cs typeface="楷体" panose="02010609060101010101" charset="-122"/>
              </a:rPr>
              <a:t>，在</a:t>
            </a:r>
            <a:r>
              <a:rPr lang="zh-CN" sz="4800" kern="100" dirty="0">
                <a:solidFill>
                  <a:srgbClr val="FF0000"/>
                </a:solidFill>
                <a:latin typeface="Calibri" panose="020F0502020204030204" pitchFamily="34" charset="0"/>
                <a:ea typeface="楷体" panose="02010609060101010101" charset="-122"/>
                <a:cs typeface="楷体" panose="02010609060101010101" charset="-122"/>
              </a:rPr>
              <a:t>不理解的地方</a:t>
            </a:r>
            <a:r>
              <a:rPr lang="zh-CN" sz="4800" kern="100" dirty="0">
                <a:latin typeface="Calibri" panose="020F0502020204030204" pitchFamily="34" charset="0"/>
                <a:ea typeface="楷体" panose="02010609060101010101" charset="-122"/>
                <a:cs typeface="楷体" panose="02010609060101010101" charset="-122"/>
              </a:rPr>
              <a:t>作批注。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745" y="2998470"/>
            <a:ext cx="1805093" cy="234526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2765" y="755015"/>
            <a:ext cx="1086104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排练节目和演出时，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</a:t>
            </a:r>
            <a:r>
              <a:rPr lang="en-US" altLang="zh-CN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32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的心情又什么变化？原因是什么？默读课文，完成练习。</a:t>
            </a:r>
          </a:p>
        </p:txBody>
      </p:sp>
      <p:graphicFrame>
        <p:nvGraphicFramePr>
          <p:cNvPr id="8" name="表格 7"/>
          <p:cNvGraphicFramePr/>
          <p:nvPr>
            <p:custDataLst>
              <p:tags r:id="rId2"/>
            </p:custDataLst>
          </p:nvPr>
        </p:nvGraphicFramePr>
        <p:xfrm>
          <a:off x="2326640" y="2115820"/>
          <a:ext cx="8437880" cy="3265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0605"/>
                <a:gridCol w="6137275"/>
              </a:tblGrid>
              <a:tr h="7302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2800"/>
                        <a:t>“</a:t>
                      </a:r>
                      <a:r>
                        <a:rPr lang="zh-CN" altLang="en-US" sz="2800"/>
                        <a:t>我</a:t>
                      </a:r>
                      <a:r>
                        <a:rPr lang="en-US" altLang="zh-CN" sz="2800"/>
                        <a:t>”</a:t>
                      </a:r>
                      <a:r>
                        <a:rPr lang="zh-CN" altLang="en-US" sz="2800"/>
                        <a:t>的心情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/>
                        <a:t>原因</a:t>
                      </a:r>
                    </a:p>
                  </a:txBody>
                  <a:tcPr/>
                </a:tc>
              </a:tr>
              <a:tr h="6337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期待表演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337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800"/>
                        <a:t>充满自信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337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63373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693.3338582677166,&quot;width&quot;:2842.666141732283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54a5802-f4e6-4f45-9cc6-d6562b795356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tx1">
              <a:lumMod val="50000"/>
              <a:lumOff val="50000"/>
            </a:schemeClr>
          </a:solidFill>
        </a:ln>
        <a:effectLst>
          <a:outerShdw blurRad="444500" dist="254000" dir="8100000" algn="tr" rotWithShape="0">
            <a:schemeClr val="bg1">
              <a:alpha val="50000"/>
            </a:schemeClr>
          </a:outerShdw>
        </a:effectLst>
      </a:spPr>
      <a:bodyPr rtlCol="0" anchor="ctr"/>
      <a:lstStyle>
        <a:defPPr algn="ctr">
          <a:defRPr sz="2400" b="1" dirty="0" smtClean="0">
            <a:solidFill>
              <a:schemeClr val="tx1"/>
            </a:solidFill>
            <a:latin typeface="楷体_GB2312" panose="02010609030101010101" pitchFamily="49" charset="-122"/>
            <a:ea typeface="楷体_GB2312" panose="02010609030101010101" pitchFamily="49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Mod val="20000"/>
            <a:lumOff val="80000"/>
          </a:schemeClr>
        </a:solidFill>
        <a:ln w="12700">
          <a:solidFill>
            <a:schemeClr val="tx1">
              <a:lumMod val="50000"/>
              <a:lumOff val="50000"/>
            </a:schemeClr>
          </a:solidFill>
        </a:ln>
        <a:effectLst>
          <a:outerShdw blurRad="444500" dist="254000" dir="8100000" algn="tr" rotWithShape="0">
            <a:schemeClr val="bg1">
              <a:alpha val="50000"/>
            </a:schemeClr>
          </a:outerShdw>
        </a:effectLst>
      </a:spPr>
      <a:bodyPr rtlCol="0" anchor="ctr"/>
      <a:lstStyle>
        <a:defPPr algn="ctr">
          <a:defRPr sz="2400" b="1" dirty="0" smtClean="0">
            <a:solidFill>
              <a:schemeClr val="tx1"/>
            </a:solidFill>
            <a:latin typeface="楷体_GB2312" panose="02010609030101010101" pitchFamily="49" charset="-122"/>
            <a:ea typeface="楷体_GB2312" panose="02010609030101010101" pitchFamily="49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351</Words>
  <Application>Microsoft Office PowerPoint</Application>
  <PresentationFormat>自定义</PresentationFormat>
  <Paragraphs>44</Paragraphs>
  <Slides>13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15" baseType="lpstr">
      <vt:lpstr>1_Office 主题​​</vt:lpstr>
      <vt:lpstr>2_Office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杨健康</dc:creator>
  <cp:lastModifiedBy>DELL</cp:lastModifiedBy>
  <cp:revision>112</cp:revision>
  <dcterms:created xsi:type="dcterms:W3CDTF">2019-06-19T02:08:00Z</dcterms:created>
  <dcterms:modified xsi:type="dcterms:W3CDTF">2020-06-19T01:42:48Z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2052-11.1.0.9739</vt:lpwstr>
  </property>
</Properties>
</file>