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0" r:id="rId2"/>
    <p:sldId id="259" r:id="rId3"/>
    <p:sldId id="257" r:id="rId4"/>
    <p:sldId id="263" r:id="rId5"/>
    <p:sldId id="301" r:id="rId6"/>
    <p:sldId id="265" r:id="rId7"/>
    <p:sldId id="267" r:id="rId8"/>
    <p:sldId id="266" r:id="rId9"/>
    <p:sldId id="268" r:id="rId10"/>
    <p:sldId id="270" r:id="rId11"/>
    <p:sldId id="269" r:id="rId12"/>
    <p:sldId id="272" r:id="rId13"/>
    <p:sldId id="296" r:id="rId14"/>
    <p:sldId id="273" r:id="rId15"/>
    <p:sldId id="274" r:id="rId16"/>
    <p:sldId id="303" r:id="rId17"/>
    <p:sldId id="304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5" autoAdjust="0"/>
    <p:restoredTop sz="94660"/>
  </p:normalViewPr>
  <p:slideViewPr>
    <p:cSldViewPr>
      <p:cViewPr varScale="1">
        <p:scale>
          <a:sx n="108" d="100"/>
          <a:sy n="108" d="100"/>
        </p:scale>
        <p:origin x="-18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B89-C5B9-4783-ADAA-1D0CA04E9F6A}" type="datetimeFigureOut">
              <a:rPr lang="zh-CN" altLang="en-US" smtClean="0"/>
              <a:pPr/>
              <a:t>2020/6/19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068-1E27-4674-8887-F4B0D946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B89-C5B9-4783-ADAA-1D0CA04E9F6A}" type="datetimeFigureOut">
              <a:rPr lang="zh-CN" altLang="en-US" smtClean="0"/>
              <a:pPr/>
              <a:t>2020/6/19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068-1E27-4674-8887-F4B0D946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B89-C5B9-4783-ADAA-1D0CA04E9F6A}" type="datetimeFigureOut">
              <a:rPr lang="zh-CN" altLang="en-US" smtClean="0"/>
              <a:pPr/>
              <a:t>2020/6/19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068-1E27-4674-8887-F4B0D946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B89-C5B9-4783-ADAA-1D0CA04E9F6A}" type="datetimeFigureOut">
              <a:rPr lang="zh-CN" altLang="en-US" smtClean="0"/>
              <a:pPr/>
              <a:t>2020/6/19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068-1E27-4674-8887-F4B0D946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B89-C5B9-4783-ADAA-1D0CA04E9F6A}" type="datetimeFigureOut">
              <a:rPr lang="zh-CN" altLang="en-US" smtClean="0"/>
              <a:pPr/>
              <a:t>2020/6/19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068-1E27-4674-8887-F4B0D946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B89-C5B9-4783-ADAA-1D0CA04E9F6A}" type="datetimeFigureOut">
              <a:rPr lang="zh-CN" altLang="en-US" smtClean="0"/>
              <a:pPr/>
              <a:t>2020/6/19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068-1E27-4674-8887-F4B0D946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B89-C5B9-4783-ADAA-1D0CA04E9F6A}" type="datetimeFigureOut">
              <a:rPr lang="zh-CN" altLang="en-US" smtClean="0"/>
              <a:pPr/>
              <a:t>2020/6/19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068-1E27-4674-8887-F4B0D946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B89-C5B9-4783-ADAA-1D0CA04E9F6A}" type="datetimeFigureOut">
              <a:rPr lang="zh-CN" altLang="en-US" smtClean="0"/>
              <a:pPr/>
              <a:t>2020/6/19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068-1E27-4674-8887-F4B0D946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B89-C5B9-4783-ADAA-1D0CA04E9F6A}" type="datetimeFigureOut">
              <a:rPr lang="zh-CN" altLang="en-US" smtClean="0"/>
              <a:pPr/>
              <a:t>2020/6/19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068-1E27-4674-8887-F4B0D946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B89-C5B9-4783-ADAA-1D0CA04E9F6A}" type="datetimeFigureOut">
              <a:rPr lang="zh-CN" altLang="en-US" smtClean="0"/>
              <a:pPr/>
              <a:t>2020/6/19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068-1E27-4674-8887-F4B0D946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B89-C5B9-4783-ADAA-1D0CA04E9F6A}" type="datetimeFigureOut">
              <a:rPr lang="zh-CN" altLang="en-US" smtClean="0"/>
              <a:pPr/>
              <a:t>2020/6/19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068-1E27-4674-8887-F4B0D946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5DB89-C5B9-4783-ADAA-1D0CA04E9F6A}" type="datetimeFigureOut">
              <a:rPr lang="zh-CN" altLang="en-US" smtClean="0"/>
              <a:pPr/>
              <a:t>2020/6/19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30068-1E27-4674-8887-F4B0D946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牛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452495"/>
            <a:ext cx="4161790" cy="2980690"/>
          </a:xfrm>
          <a:prstGeom prst="rect">
            <a:avLst/>
          </a:prstGeom>
        </p:spPr>
      </p:pic>
      <p:pic>
        <p:nvPicPr>
          <p:cNvPr id="5" name="图片 4" descr="鹅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8005" y="1943100"/>
            <a:ext cx="3058795" cy="4607560"/>
          </a:xfrm>
          <a:prstGeom prst="rect">
            <a:avLst/>
          </a:prstGeom>
        </p:spPr>
      </p:pic>
      <p:pic>
        <p:nvPicPr>
          <p:cNvPr id="6" name="图片 5" descr="任大霖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825" y="11430"/>
            <a:ext cx="4721860" cy="33369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16270" y="649605"/>
            <a:ext cx="26409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任大霖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89"/>
          <a:stretch>
            <a:fillRect/>
          </a:stretch>
        </p:blipFill>
        <p:spPr bwMode="auto">
          <a:xfrm>
            <a:off x="3563888" y="908720"/>
            <a:ext cx="5040560" cy="437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4377337"/>
            <a:ext cx="2160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感受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2455" y="1666240"/>
            <a:ext cx="30848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6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“挂着泪笑”，事情的变化对“我</a:t>
            </a:r>
            <a:r>
              <a:rPr lang="zh-CN" altLang="en-US" sz="3600" dirty="0">
                <a:solidFill>
                  <a:schemeClr val="accent6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”</a:t>
            </a:r>
            <a:r>
              <a:rPr lang="zh-CN" altLang="en-US" sz="3600" b="1" dirty="0">
                <a:solidFill>
                  <a:schemeClr val="accent6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来说太突然了。</a:t>
            </a:r>
            <a:endParaRPr lang="zh-CN" altLang="en-US" sz="3600" dirty="0">
              <a:solidFill>
                <a:schemeClr val="accent6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968552" cy="371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2060575"/>
            <a:ext cx="259334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CC66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schemeClr val="accent6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看来鹅并不可怕！只要不怕它，鹅就不敢欺负人了。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6866" y="776317"/>
            <a:ext cx="2000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启发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4540"/>
            <a:ext cx="8229600" cy="5435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CN" altLang="zh-CN" sz="4800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/>
              <a:t>          </a:t>
            </a:r>
            <a:r>
              <a:rPr lang="zh-CN" altLang="en-US" sz="4000" b="1" dirty="0">
                <a:solidFill>
                  <a:srgbClr val="0070C0"/>
                </a:solidFill>
              </a:rPr>
              <a:t>默读课文，尝试从“疑问、写法、感受、语言、启发”等不同角度，进行批注阅读课文。</a:t>
            </a:r>
          </a:p>
          <a:p>
            <a:pPr marL="0" indent="0">
              <a:buNone/>
            </a:pPr>
            <a:endParaRPr lang="en-US" altLang="zh-CN" sz="4400" b="1" dirty="0"/>
          </a:p>
          <a:p>
            <a:pPr marL="0" indent="0">
              <a:buNone/>
            </a:pPr>
            <a:r>
              <a:rPr lang="zh-CN" altLang="en-US" dirty="0"/>
              <a:t>       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052736"/>
            <a:ext cx="8686800" cy="452628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800" b="1" dirty="0">
                <a:solidFill>
                  <a:srgbClr val="0070C0"/>
                </a:solidFill>
              </a:rPr>
              <a:t>交流句式：</a:t>
            </a:r>
          </a:p>
          <a:p>
            <a:pPr marL="0" indent="0" fontAlgn="auto">
              <a:lnSpc>
                <a:spcPts val="4060"/>
              </a:lnSpc>
              <a:spcBef>
                <a:spcPts val="0"/>
              </a:spcBef>
              <a:buNone/>
            </a:pPr>
            <a:endParaRPr lang="zh-CN" altLang="en-US" sz="4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我圈画批注的词句是……</a:t>
            </a: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我批注的角度是……</a:t>
            </a: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我批注的内容是……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4752528" cy="374441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08104" y="1772816"/>
            <a:ext cx="33123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 smtClean="0">
                <a:solidFill>
                  <a:schemeClr val="accent6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金奎叔说</a:t>
            </a:r>
            <a:r>
              <a:rPr lang="zh-CN" altLang="en-US" sz="3200" b="1" dirty="0">
                <a:solidFill>
                  <a:schemeClr val="accent6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的很有道理，制服一个事物，得要抓住它的要害。打蛇就要打它的七寸，牵牛就要牵牛的鼻子。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444208" y="90872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联想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9552" y="260648"/>
            <a:ext cx="8208912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endParaRPr lang="zh-CN" altLang="zh-CN" sz="4400" b="1" dirty="0"/>
          </a:p>
          <a:p>
            <a:pPr indent="720000" fontAlgn="auto">
              <a:lnSpc>
                <a:spcPts val="6000"/>
              </a:lnSpc>
            </a:pPr>
            <a:r>
              <a:rPr lang="en-US" altLang="zh-CN" sz="4000" b="1" dirty="0" smtClean="0">
                <a:solidFill>
                  <a:srgbClr val="0070C0"/>
                </a:solidFill>
              </a:rPr>
              <a:t>  </a:t>
            </a:r>
            <a:r>
              <a:rPr lang="zh-CN" altLang="zh-CN" sz="4000" b="1" dirty="0" smtClean="0">
                <a:solidFill>
                  <a:srgbClr val="0070C0"/>
                </a:solidFill>
              </a:rPr>
              <a:t>默读</a:t>
            </a:r>
            <a:r>
              <a:rPr lang="zh-CN" altLang="zh-CN" sz="4000" b="1" dirty="0">
                <a:solidFill>
                  <a:srgbClr val="0070C0"/>
                </a:solidFill>
              </a:rPr>
              <a:t>课文</a:t>
            </a:r>
            <a:r>
              <a:rPr lang="en-US" altLang="zh-CN" sz="4000" b="1" dirty="0">
                <a:solidFill>
                  <a:srgbClr val="0070C0"/>
                </a:solidFill>
              </a:rPr>
              <a:t>5-7</a:t>
            </a:r>
            <a:r>
              <a:rPr lang="zh-CN" altLang="zh-CN" sz="4000" b="1" dirty="0">
                <a:solidFill>
                  <a:srgbClr val="0070C0"/>
                </a:solidFill>
              </a:rPr>
              <a:t>自然段：</a:t>
            </a:r>
          </a:p>
          <a:p>
            <a:pPr indent="720000" fontAlgn="auto">
              <a:lnSpc>
                <a:spcPts val="6000"/>
              </a:lnSpc>
            </a:pPr>
            <a:r>
              <a:rPr lang="en-US" altLang="zh-CN" sz="40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0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40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zh-CN" sz="40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画一画</a:t>
            </a:r>
            <a:r>
              <a:rPr lang="zh-CN" altLang="en-US" sz="40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zh-CN" sz="40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“我”</a:t>
            </a:r>
            <a:r>
              <a:rPr lang="zh-CN" altLang="zh-CN" sz="40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见到鹅和被“鹅”袭击时的句子。</a:t>
            </a:r>
          </a:p>
          <a:p>
            <a:pPr indent="720000" fontAlgn="auto">
              <a:lnSpc>
                <a:spcPts val="6000"/>
              </a:lnSpc>
            </a:pPr>
            <a:r>
              <a:rPr lang="en-US" altLang="zh-CN" sz="40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+mn-ea"/>
              </a:rPr>
              <a:t> </a:t>
            </a:r>
            <a:r>
              <a:rPr lang="zh-CN" altLang="zh-CN" sz="40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+mn-ea"/>
              </a:rPr>
              <a:t>2</a:t>
            </a:r>
            <a:r>
              <a:rPr lang="zh-CN" altLang="zh-CN" sz="40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+mn-ea"/>
              </a:rPr>
              <a:t>.想一想：“我”当时是怎样的</a:t>
            </a:r>
            <a:r>
              <a:rPr lang="zh-CN" altLang="zh-CN" sz="40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+mn-ea"/>
              </a:rPr>
              <a:t>心情</a:t>
            </a:r>
            <a:r>
              <a:rPr lang="zh-CN" altLang="en-US" sz="40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+mn-ea"/>
              </a:rPr>
              <a:t>，</a:t>
            </a:r>
            <a:r>
              <a:rPr lang="zh-CN" altLang="zh-CN" sz="40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+mn-ea"/>
              </a:rPr>
              <a:t>在</a:t>
            </a:r>
            <a:r>
              <a:rPr lang="zh-CN" altLang="zh-CN" sz="40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+mn-ea"/>
              </a:rPr>
              <a:t>这些句子的旁边进行</a:t>
            </a:r>
            <a:r>
              <a:rPr lang="zh-CN" altLang="zh-CN" sz="40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+mn-ea"/>
              </a:rPr>
              <a:t>批注。</a:t>
            </a:r>
            <a:endParaRPr lang="zh-CN" altLang="zh-CN" sz="4000" b="1" dirty="0">
              <a:solidFill>
                <a:srgbClr val="0070C0"/>
              </a:solidFill>
              <a:latin typeface="楷体" pitchFamily="49" charset="-122"/>
              <a:ea typeface="楷体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7888" y="293566"/>
            <a:ext cx="8208912" cy="604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endParaRPr lang="zh-CN" altLang="zh-CN" sz="4400" b="1" dirty="0"/>
          </a:p>
          <a:p>
            <a:pPr>
              <a:lnSpc>
                <a:spcPts val="6000"/>
              </a:lnSpc>
            </a:pPr>
            <a:r>
              <a:rPr lang="en-US" altLang="zh-CN" sz="4000" b="1" dirty="0"/>
              <a:t>         </a:t>
            </a:r>
            <a:r>
              <a:rPr lang="zh-CN" altLang="zh-CN" sz="4000" b="1" dirty="0">
                <a:solidFill>
                  <a:srgbClr val="0070C0"/>
                </a:solidFill>
              </a:rPr>
              <a:t>默读课文</a:t>
            </a:r>
            <a:r>
              <a:rPr lang="en-US" altLang="zh-CN" sz="4000" b="1" dirty="0">
                <a:solidFill>
                  <a:srgbClr val="0070C0"/>
                </a:solidFill>
              </a:rPr>
              <a:t>8-12</a:t>
            </a:r>
            <a:r>
              <a:rPr lang="zh-CN" altLang="zh-CN" sz="4000" b="1" dirty="0">
                <a:solidFill>
                  <a:srgbClr val="0070C0"/>
                </a:solidFill>
              </a:rPr>
              <a:t>自然段，思考：</a:t>
            </a:r>
            <a:endParaRPr lang="en-US" altLang="zh-CN" sz="4000" b="1" dirty="0">
              <a:solidFill>
                <a:srgbClr val="0070C0"/>
              </a:solidFill>
            </a:endParaRPr>
          </a:p>
          <a:p>
            <a:pPr>
              <a:lnSpc>
                <a:spcPts val="6000"/>
              </a:lnSpc>
            </a:pPr>
            <a:r>
              <a:rPr lang="en-US" altLang="zh-CN" sz="4000" b="1" dirty="0">
                <a:solidFill>
                  <a:srgbClr val="0070C0"/>
                </a:solidFill>
              </a:rPr>
              <a:t>         </a:t>
            </a:r>
            <a:r>
              <a:rPr lang="en-US" altLang="zh-CN" sz="40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zh-CN" sz="40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我为什么改变了对牛和鹅的看法和态度？</a:t>
            </a:r>
            <a:endParaRPr lang="en-US" altLang="zh-CN" sz="4000" b="1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6000"/>
              </a:lnSpc>
            </a:pPr>
            <a:r>
              <a:rPr lang="en-US" altLang="zh-CN" sz="40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40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en-US" altLang="zh-CN" sz="40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. </a:t>
            </a:r>
            <a:r>
              <a:rPr lang="zh-CN" altLang="zh-CN" sz="40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为什么直到现在，“我”还记着金奎叔叔的话？</a:t>
            </a:r>
            <a:endParaRPr lang="en-US" altLang="zh-CN" sz="4000" b="1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6000"/>
              </a:lnSpc>
            </a:pPr>
            <a:r>
              <a:rPr lang="en-US" altLang="zh-CN" sz="40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自主</a:t>
            </a:r>
            <a:r>
              <a:rPr lang="zh-CN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批注，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准备汇报</a:t>
            </a:r>
            <a:r>
              <a:rPr lang="zh-CN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ts val="6000"/>
              </a:lnSpc>
            </a:pPr>
            <a:endParaRPr lang="zh-CN" altLang="zh-CN" sz="36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3528" y="868363"/>
            <a:ext cx="836327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  <a:spcAft>
                <a:spcPts val="0"/>
              </a:spcAft>
            </a:pPr>
            <a:r>
              <a:rPr lang="zh-CN" altLang="en-US" sz="4400" b="1" kern="100" dirty="0" smtClean="0">
                <a:solidFill>
                  <a:srgbClr val="0070C0"/>
                </a:solidFill>
                <a:latin typeface="Calibri" panose="020F0502020204030204" charset="0"/>
                <a:cs typeface="Times New Roman" panose="02020603050405020304" pitchFamily="18" charset="0"/>
              </a:rPr>
              <a:t>课后作业：</a:t>
            </a:r>
            <a:endParaRPr lang="en-US" altLang="zh-CN" sz="4400" b="1" kern="100" dirty="0" smtClean="0">
              <a:solidFill>
                <a:srgbClr val="0070C0"/>
              </a:solidFill>
              <a:latin typeface="Calibri" panose="020F0502020204030204" charset="0"/>
              <a:cs typeface="Times New Roman" panose="02020603050405020304" pitchFamily="18" charset="0"/>
            </a:endParaRPr>
          </a:p>
          <a:p>
            <a:pPr indent="304800">
              <a:lnSpc>
                <a:spcPct val="150000"/>
              </a:lnSpc>
              <a:spcAft>
                <a:spcPts val="0"/>
              </a:spcAft>
            </a:pPr>
            <a:r>
              <a:rPr lang="zh-CN" altLang="en-US" sz="4000" b="1" kern="100" dirty="0" smtClean="0">
                <a:solidFill>
                  <a:srgbClr val="0070C0"/>
                </a:solidFill>
                <a:latin typeface="Calibri" panose="020F0502020204030204" charset="0"/>
                <a:cs typeface="Times New Roman" panose="02020603050405020304" pitchFamily="18" charset="0"/>
              </a:rPr>
              <a:t>        </a:t>
            </a:r>
            <a:r>
              <a:rPr lang="zh-CN" altLang="en-US" sz="4000" b="1" kern="1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自主批注阅读课后</a:t>
            </a:r>
            <a:r>
              <a:rPr lang="zh-CN" altLang="zh-CN" sz="4000" b="1" kern="1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“阅读链接”</a:t>
            </a:r>
            <a:r>
              <a:rPr lang="zh-CN" altLang="zh-CN" sz="4000" b="1" kern="1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《牛的写意》</a:t>
            </a:r>
            <a:r>
              <a:rPr lang="zh-CN" altLang="en-US" sz="4000" b="1" kern="1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zh-CN" altLang="zh-CN" sz="4000" b="1" kern="100" dirty="0">
              <a:solidFill>
                <a:srgbClr val="0070C0"/>
              </a:solidFill>
              <a:latin typeface="楷体" pitchFamily="49" charset="-122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5715000"/>
            <a:ext cx="8229600" cy="1143000"/>
          </a:xfrm>
        </p:spPr>
        <p:txBody>
          <a:bodyPr/>
          <a:lstStyle/>
          <a:p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70"/>
            <a:ext cx="9144000" cy="73575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8440" y="142788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自由朗读课文，要求：</a:t>
            </a:r>
            <a:endParaRPr lang="en-US" altLang="zh-CN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、读准字音，读通句子，难读的地方多读几遍。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、边读边思考</a:t>
            </a: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：课文主要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讲了一件什么事？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7835" y="2360295"/>
            <a:ext cx="2374265" cy="985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>
                <a:solidFill>
                  <a:srgbClr val="0070C0"/>
                </a:solidFill>
              </a:rPr>
              <a:t>不怕（    ），</a:t>
            </a:r>
          </a:p>
          <a:p>
            <a:pPr algn="l"/>
            <a:r>
              <a:rPr lang="zh-CN" altLang="en-US" sz="3200" b="1" dirty="0">
                <a:solidFill>
                  <a:srgbClr val="0070C0"/>
                </a:solidFill>
              </a:rPr>
              <a:t>怕（    ）</a:t>
            </a:r>
          </a:p>
        </p:txBody>
      </p:sp>
      <p:sp>
        <p:nvSpPr>
          <p:cNvPr id="5" name="矩形 4"/>
          <p:cNvSpPr/>
          <p:nvPr/>
        </p:nvSpPr>
        <p:spPr>
          <a:xfrm>
            <a:off x="6156325" y="2360295"/>
            <a:ext cx="2408555" cy="962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>
                <a:solidFill>
                  <a:srgbClr val="0070C0"/>
                </a:solidFill>
              </a:rPr>
              <a:t>不怕（    ），</a:t>
            </a:r>
          </a:p>
          <a:p>
            <a:pPr algn="l"/>
            <a:r>
              <a:rPr lang="zh-CN" altLang="en-US" sz="3200" b="1" dirty="0">
                <a:solidFill>
                  <a:srgbClr val="0070C0"/>
                </a:solidFill>
              </a:rPr>
              <a:t>善待（    ）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2915285" y="2853055"/>
            <a:ext cx="31686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987824" y="1844189"/>
            <a:ext cx="2952328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987824" y="2996952"/>
            <a:ext cx="2952328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832043" y="1948479"/>
            <a:ext cx="345638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  </a:t>
            </a:r>
            <a:r>
              <a:rPr lang="zh-CN" altLang="en-US" sz="3200" b="1" dirty="0">
                <a:solidFill>
                  <a:schemeClr val="accent1"/>
                </a:solidFill>
              </a:rPr>
              <a:t>被鹅（           ）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1840" y="3100207"/>
            <a:ext cx="30243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</a:rPr>
              <a:t>奎叔（          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84020" y="2331085"/>
            <a:ext cx="1983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85875" y="2823845"/>
            <a:ext cx="1214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鹅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87215" y="1979295"/>
            <a:ext cx="2481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追赶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87215" y="3070860"/>
            <a:ext cx="11061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解救、开导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425055" y="2301875"/>
            <a:ext cx="1261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鹅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425055" y="2823845"/>
            <a:ext cx="1113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780" y="626745"/>
            <a:ext cx="4086225" cy="51447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3580" y="626110"/>
            <a:ext cx="4111625" cy="51454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71780" y="2834005"/>
            <a:ext cx="1090930" cy="30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595870" y="768350"/>
            <a:ext cx="1090930" cy="30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273630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6000"/>
              </a:lnSpc>
              <a:buNone/>
            </a:pPr>
            <a:r>
              <a:rPr lang="en-US" altLang="zh-CN" sz="14400" b="1" dirty="0"/>
              <a:t>        </a:t>
            </a:r>
            <a:r>
              <a:rPr lang="en-US" altLang="zh-CN" sz="14400" dirty="0"/>
              <a:t> </a:t>
            </a:r>
            <a:r>
              <a:rPr lang="zh-CN" altLang="zh-CN" sz="14400" b="1" dirty="0"/>
              <a:t>默读课文内容，</a:t>
            </a:r>
            <a:r>
              <a:rPr lang="zh-CN" altLang="en-US" sz="14400" b="1" dirty="0"/>
              <a:t>并</a:t>
            </a:r>
            <a:r>
              <a:rPr lang="zh-CN" altLang="zh-CN" sz="14400" b="1" dirty="0"/>
              <a:t>读读旁边相应的批注。结合自己平时阅读的经历，想一想：批注有哪些方法</a:t>
            </a:r>
            <a:r>
              <a:rPr lang="zh-CN" altLang="zh-CN" sz="14400" b="1" dirty="0" smtClean="0"/>
              <a:t>？</a:t>
            </a:r>
            <a:endParaRPr lang="en-US" altLang="zh-CN" sz="14400" b="1" dirty="0" smtClean="0"/>
          </a:p>
          <a:p>
            <a:pPr marL="0" indent="0">
              <a:lnSpc>
                <a:spcPts val="6000"/>
              </a:lnSpc>
              <a:buNone/>
            </a:pPr>
            <a:endParaRPr lang="zh-CN" altLang="zh-CN" sz="4400" b="1" dirty="0"/>
          </a:p>
          <a:p>
            <a:pPr marL="0" indent="0">
              <a:lnSpc>
                <a:spcPts val="6000"/>
              </a:lnSpc>
              <a:buNone/>
            </a:pPr>
            <a:r>
              <a:rPr lang="en-US" altLang="zh-CN" sz="4400" b="1" dirty="0"/>
              <a:t>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3933056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圈圈、画画、勾勾、写写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78"/>
          <a:stretch>
            <a:fillRect/>
          </a:stretch>
        </p:blipFill>
        <p:spPr bwMode="auto">
          <a:xfrm>
            <a:off x="2316480" y="1268760"/>
            <a:ext cx="682752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526" y="16927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疑问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146" y="2636912"/>
            <a:ext cx="259228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6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事情真的</a:t>
            </a:r>
          </a:p>
          <a:p>
            <a:r>
              <a:rPr lang="zh-CN" altLang="en-US" sz="3600" b="1" dirty="0">
                <a:solidFill>
                  <a:schemeClr val="accent6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是这样吗？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68035" y="1066800"/>
            <a:ext cx="2818765" cy="4077970"/>
          </a:xfrm>
        </p:spPr>
        <p:txBody>
          <a:bodyPr>
            <a:normAutofit fontScale="97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chemeClr val="accent6"/>
                </a:solidFill>
              </a:rPr>
              <a:t>    </a:t>
            </a:r>
            <a:r>
              <a:rPr lang="zh-CN" altLang="en-US" sz="3600" b="1" dirty="0">
                <a:solidFill>
                  <a:schemeClr val="accent6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逃跑</a:t>
            </a:r>
            <a:r>
              <a:rPr lang="en-US" altLang="zh-CN" sz="3600" b="1" dirty="0">
                <a:solidFill>
                  <a:schemeClr val="accent6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-</a:t>
            </a:r>
            <a:r>
              <a:rPr lang="zh-CN" altLang="en-US" sz="3600" b="1" dirty="0">
                <a:solidFill>
                  <a:schemeClr val="accent6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被鹅咬住</a:t>
            </a:r>
            <a:r>
              <a:rPr lang="en-US" altLang="zh-CN" sz="3600" b="1" dirty="0">
                <a:solidFill>
                  <a:schemeClr val="accent6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-</a:t>
            </a:r>
            <a:r>
              <a:rPr lang="zh-CN" altLang="en-US" sz="3600" b="1" dirty="0">
                <a:solidFill>
                  <a:schemeClr val="accent6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呼救，那种惊慌失措写得很真实。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894"/>
          <a:stretch>
            <a:fillRect/>
          </a:stretch>
        </p:blipFill>
        <p:spPr bwMode="auto">
          <a:xfrm>
            <a:off x="251520" y="764704"/>
            <a:ext cx="5600251" cy="544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5309" y="5064307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写法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63"/>
          <a:stretch>
            <a:fillRect/>
          </a:stretch>
        </p:blipFill>
        <p:spPr bwMode="auto">
          <a:xfrm>
            <a:off x="2987824" y="620688"/>
            <a:ext cx="6156176" cy="480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148" y="1710283"/>
            <a:ext cx="2160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感受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3" y="2708920"/>
            <a:ext cx="244827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6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鹅之前多神气，现在多狼狈啊！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348</Words>
  <Application>Microsoft Office PowerPoint</Application>
  <PresentationFormat>全屏显示(4:3)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zhaoxNJ</dc:creator>
  <cp:lastModifiedBy>DELL</cp:lastModifiedBy>
  <cp:revision>49</cp:revision>
  <dcterms:created xsi:type="dcterms:W3CDTF">2019-11-03T08:34:00Z</dcterms:created>
  <dcterms:modified xsi:type="dcterms:W3CDTF">2020-06-19T02:03:13Z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