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DD1"/>
    <a:srgbClr val="FBFBD3"/>
    <a:srgbClr val="F7F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B9DD9-AF62-4824-8784-21AB417B1287}" type="datetimeFigureOut">
              <a:rPr lang="zh-CN" altLang="en-US" smtClean="0"/>
              <a:pPr/>
              <a:t>2021/12/22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97D3F-AD54-4E47-8A6A-BE2620CFB99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35760;&#19968;&#27425;&#28216;&#25103;%20&#21335;&#20140;&#26195;&#24196;&#23398;&#38498;&#38468;&#23646;&#23567;&#23398;%20&#26446;&#22937;&#28982;\&#32431;&#38899;&#20048;%20-%20&#19978;&#21488;&#39046;&#22870;&#32972;&#26223;&#38899;&#20048;.mp3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D:\Desktop\2020&#24180;&#32479;&#32534;&#25945;&#26448;&#25776;&#20889;&#35770;&#25991;\&#23567;&#23398;&#35821;&#25991;&#25945;&#23398;&#24449;&#31295;\&#12298;&#35760;&#19968;&#27425;&#28216;&#25103;&#12299;\&#12298;&#35760;&#19968;&#27425;&#28216;&#25103;&#12299;&#21335;&#20140;&#26195;&#24196;&#23398;&#38498;&#38468;&#23646;&#23567;&#23398;%20&#26446;&#22937;&#28982;\&#36887;&#36259;&#28369;&#31293;%20(&#32431;&#38899;&#20048;).mp3" TargetMode="External"/><Relationship Id="rId1" Type="http://schemas.microsoft.com/office/2007/relationships/media" Target="file:///D:\Desktop\2020&#24180;&#32479;&#32534;&#25945;&#26448;&#25776;&#20889;&#35770;&#25991;\&#23567;&#23398;&#35821;&#25991;&#25945;&#23398;&#24449;&#31295;\&#12298;&#35760;&#19968;&#27425;&#28216;&#25103;&#12299;\&#12298;&#35760;&#19968;&#27425;&#28216;&#25103;&#12299;&#21335;&#20140;&#26195;&#24196;&#23398;&#38498;&#38468;&#23646;&#23567;&#23398;%20&#26446;&#22937;&#28982;\&#36887;&#36259;&#28369;&#31293;%20(&#32431;&#38899;&#20048;).mp3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35760;&#19968;&#27425;&#28216;&#25103;%20&#21335;&#20140;&#26195;&#24196;&#23398;&#38498;&#38468;&#23646;&#23567;&#23398;%20&#26446;&#22937;&#28982;\&#32431;&#38899;&#20048;%20-%20&#19978;&#21488;&#39046;&#22870;&#32972;&#26223;&#38899;&#20048;.mp3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&#35760;&#19968;&#27425;&#28216;&#25103;%20&#21335;&#20140;&#26195;&#24196;&#23398;&#38498;&#38468;&#23646;&#23567;&#23398;%20&#26446;&#22937;&#28982;\&#32431;&#38899;&#20048;%20-%20&#19978;&#21488;&#39046;&#22870;&#32972;&#26223;&#38899;&#20048;.mp3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ss0.bdstatic.com/70cFvHSh_Q1YnxGkpoWK1HF6hhy/it/u=3063360515,2432495549&amp;fm=26&amp;gp=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9780" y="-315416"/>
            <a:ext cx="4762500" cy="4762500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471143"/>
            <a:ext cx="7772400" cy="1470025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记一次游戏</a:t>
            </a:r>
          </a:p>
        </p:txBody>
      </p:sp>
      <p:sp>
        <p:nvSpPr>
          <p:cNvPr id="6" name="副标题 5">
            <a:extLst>
              <a:ext uri="{FF2B5EF4-FFF2-40B4-BE49-F238E27FC236}">
                <a16:creationId xmlns:a16="http://schemas.microsoft.com/office/drawing/2014/main" id="{D7D7B95D-2146-4799-B82E-217679F3F0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23528" y="260648"/>
            <a:ext cx="3096344" cy="936104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 descr="https://timgsa.baidu.com/timg?image&amp;quality=80&amp;size=b9999_10000&amp;sec=1586196592985&amp;di=4a77c3408a9bf33cbce5e2fc1fd73431&amp;imgtype=0&amp;src=http%3A%2F%2F5b0988e595225.cdn.sohucs.com%2Fimages%2F20180218%2F4c5ef821352f4a7c8480e539d6f8911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5191125" cy="4838701"/>
          </a:xfrm>
          <a:prstGeom prst="rect">
            <a:avLst/>
          </a:prstGeom>
          <a:noFill/>
        </p:spPr>
      </p:pic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-2268760" y="12576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183160" y="53732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b="1" noProof="0" dirty="0">
                <a:latin typeface="楷体" pitchFamily="49" charset="-122"/>
                <a:ea typeface="楷体" pitchFamily="49" charset="-122"/>
                <a:cs typeface="+mj-cs"/>
              </a:rPr>
              <a:t>进行中</a:t>
            </a:r>
            <a:r>
              <a:rPr lang="en-US" altLang="zh-CN" sz="4000" b="1" noProof="0" dirty="0">
                <a:latin typeface="楷体" pitchFamily="49" charset="-122"/>
                <a:ea typeface="楷体" pitchFamily="49" charset="-122"/>
                <a:cs typeface="+mj-cs"/>
              </a:rPr>
              <a:t>……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latin typeface="楷体" pitchFamily="49" charset="-122"/>
                <a:ea typeface="楷体" pitchFamily="49" charset="-122"/>
              </a:rPr>
              <a:t>“幸运儿”登场</a:t>
            </a:r>
          </a:p>
        </p:txBody>
      </p:sp>
      <p:pic>
        <p:nvPicPr>
          <p:cNvPr id="16386" name="Picture 2" descr="https://timgsa.baidu.com/timg?image&amp;quality=80&amp;size=b9999_10000&amp;sec=1586198195871&amp;di=a2f638f75d80c52e0d679c8f82855741&amp;imgtype=0&amp;src=http%3A%2F%2Fdpic.tiankong.com%2Fh7%2Fbh%2FQJ6485760393.jpg%3Fx-oss-process%3Dstyle%2Fsh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72816"/>
            <a:ext cx="5981700" cy="4286250"/>
          </a:xfrm>
          <a:prstGeom prst="rect">
            <a:avLst/>
          </a:prstGeom>
          <a:noFill/>
        </p:spPr>
      </p:pic>
      <p:pic>
        <p:nvPicPr>
          <p:cNvPr id="4" name="纯音乐 - 上台领奖背景音乐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8424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6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dministrator\AppData\Roaming\Tencent\Users\965275300\QQ\WinTemp\RichOle\~MB[R17[9TD{QUHK]07]M4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4869160"/>
            <a:ext cx="1800200" cy="1897181"/>
          </a:xfrm>
          <a:prstGeom prst="rect">
            <a:avLst/>
          </a:prstGeom>
          <a:noFill/>
        </p:spPr>
      </p:pic>
      <p:sp>
        <p:nvSpPr>
          <p:cNvPr id="5" name="标题 4"/>
          <p:cNvSpPr txBox="1">
            <a:spLocks/>
          </p:cNvSpPr>
          <p:nvPr/>
        </p:nvSpPr>
        <p:spPr>
          <a:xfrm>
            <a:off x="467544" y="1628800"/>
            <a:ext cx="8280920" cy="31683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4" name="标题 4"/>
          <p:cNvSpPr txBox="1">
            <a:spLocks/>
          </p:cNvSpPr>
          <p:nvPr/>
        </p:nvSpPr>
        <p:spPr>
          <a:xfrm>
            <a:off x="2483768" y="332656"/>
            <a:ext cx="4176464" cy="100811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“任务单</a:t>
            </a:r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二</a:t>
            </a:r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”</a:t>
            </a:r>
            <a:endParaRPr lang="zh-CN" altLang="en-US" sz="5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8" y="2071389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en-US" sz="4400" b="1" dirty="0">
                <a:latin typeface="楷体" pitchFamily="49" charset="-122"/>
                <a:ea typeface="楷体" pitchFamily="49" charset="-122"/>
              </a:rPr>
              <a:t>“模仿秀”表演：</a:t>
            </a:r>
            <a:endParaRPr lang="en-US" altLang="zh-CN" sz="4400" b="1" dirty="0">
              <a:latin typeface="楷体" pitchFamily="49" charset="-122"/>
              <a:ea typeface="楷体" pitchFamily="49" charset="-122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zh-CN" sz="4400" b="1" dirty="0">
                <a:latin typeface="楷体" pitchFamily="49" charset="-122"/>
                <a:ea typeface="楷体" pitchFamily="49" charset="-122"/>
              </a:rPr>
              <a:t>      </a:t>
            </a:r>
            <a:r>
              <a:rPr lang="zh-CN" altLang="en-US" sz="4400" b="1" dirty="0">
                <a:latin typeface="楷体" pitchFamily="49" charset="-122"/>
                <a:ea typeface="楷体" pitchFamily="49" charset="-122"/>
              </a:rPr>
              <a:t>请模仿大猩猩走路。</a:t>
            </a:r>
          </a:p>
          <a:p>
            <a:pPr>
              <a:buNone/>
            </a:pPr>
            <a:endParaRPr lang="zh-CN" altLang="en-US" sz="4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26" name="AutoShape 2" descr="https://timgsa.baidu.com/timg?image&amp;quality=80&amp;size=b9999_10000&amp;sec=1586198605140&amp;di=27ad9ff9859ec7077d4a237b6d6a36a3&amp;imgtype=0&amp;src=http%3A%2F%2Fku.90sjimg.com%2Felement_origin_min_pic%2F18%2F08%2F07%2F32a21cfe98140fe7e15b4af281af7f7c.jpg%2521%2Ffwfh%2F804x804%2Fquality%2F90%2Funsharp%2Ftrue%2Fcompress%2F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8" name="AutoShape 4" descr="https://timgsa.baidu.com/timg?image&amp;quality=80&amp;size=b9999_10000&amp;sec=1586198938324&amp;di=35ac2cdda72dea6c8532b9fc66c5bb3f&amp;imgtype=0&amp;src=http%3A%2F%2Fpic.51yuansu.com%2Fpic3%2Fcover%2F03%2F63%2F15%2F5bd9be3bdf2ed_61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chemeClr val="accent6">
                    <a:lumMod val="75000"/>
                  </a:schemeClr>
                </a:solidFill>
                <a:latin typeface="楷体" pitchFamily="49" charset="-122"/>
                <a:ea typeface="楷体" pitchFamily="49" charset="-122"/>
              </a:rPr>
              <a:t>“幸运儿”感言</a:t>
            </a:r>
          </a:p>
        </p:txBody>
      </p:sp>
      <p:pic>
        <p:nvPicPr>
          <p:cNvPr id="16386" name="Picture 2" descr="https://timgsa.baidu.com/timg?image&amp;quality=80&amp;size=b9999_10000&amp;sec=1586198195871&amp;di=a2f638f75d80c52e0d679c8f82855741&amp;imgtype=0&amp;src=http%3A%2F%2Fdpic.tiankong.com%2Fh7%2Fbh%2FQJ6485760393.jpg%3Fx-oss-process%3Dstyle%2Fsh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9817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超级“模仿秀”</a:t>
            </a:r>
          </a:p>
        </p:txBody>
      </p:sp>
      <p:sp>
        <p:nvSpPr>
          <p:cNvPr id="21506" name="AutoShape 2" descr="https://timgsa.baidu.com/timg?image&amp;quality=80&amp;size=b9999_10000&amp;sec=1586199329736&amp;di=55c1de97a34e0161209a2f80eaa037de&amp;imgtype=0&amp;src=http%3A%2F%2Fimgsrc.baidu.com%2Fimgad%2Fpic%2Fitem%2Ff31fbe096b63f624c0289d288c44ebf81a4ca3a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1507" name="Picture 3" descr="C:\Users\Administrator\AppData\Roaming\Tencent\Users\965275300\QQ\WinTemp\RichOle\~MB[R17[9TD{QUHK]07]M4K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1412776"/>
            <a:ext cx="4248472" cy="4477346"/>
          </a:xfrm>
          <a:prstGeom prst="rect">
            <a:avLst/>
          </a:prstGeom>
          <a:noFill/>
        </p:spPr>
      </p:pic>
      <p:pic>
        <p:nvPicPr>
          <p:cNvPr id="6" name="逗趣滑稽 (纯音乐).mp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388424" y="6237312"/>
            <a:ext cx="304800" cy="30480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763688" y="6021288"/>
            <a:ext cx="5234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>
                <a:latin typeface="楷体" pitchFamily="49" charset="-122"/>
                <a:ea typeface="楷体" pitchFamily="49" charset="-122"/>
              </a:rPr>
              <a:t>观察重点：注意他的动作和表情</a:t>
            </a:r>
            <a:endParaRPr lang="zh-CN" altLang="en-US" sz="28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60646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3" descr="C:\Users\Administrator\AppData\Roaming\Tencent\Users\965275300\QQ\WinTemp\RichOle\~MB[R17[9TD{QUHK]07]M4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988840"/>
            <a:ext cx="4248472" cy="4477346"/>
          </a:xfrm>
          <a:prstGeom prst="rect">
            <a:avLst/>
          </a:prstGeom>
          <a:noFill/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180528" y="404664"/>
            <a:ext cx="9011344" cy="11430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超级“模仿秀”</a:t>
            </a:r>
            <a:br>
              <a:rPr lang="en-US" altLang="zh-CN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</a:br>
            <a:r>
              <a:rPr lang="en-US" altLang="zh-CN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             </a:t>
            </a:r>
            <a:r>
              <a:rPr lang="zh-CN" altLang="en-US" sz="4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之超级“解说员”</a:t>
            </a:r>
          </a:p>
        </p:txBody>
      </p:sp>
      <p:sp>
        <p:nvSpPr>
          <p:cNvPr id="21506" name="AutoShape 2" descr="https://timgsa.baidu.com/timg?image&amp;quality=80&amp;size=b9999_10000&amp;sec=1586199329736&amp;di=55c1de97a34e0161209a2f80eaa037de&amp;imgtype=0&amp;src=http%3A%2F%2Fimgsrc.baidu.com%2Fimgad%2Fpic%2Fitem%2Ff31fbe096b63f624c0289d288c44ebf81a4ca3a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23528" y="260648"/>
            <a:ext cx="3096344" cy="936104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 descr="https://timgsa.baidu.com/timg?image&amp;quality=80&amp;size=b9999_10000&amp;sec=1586196592985&amp;di=4a77c3408a9bf33cbce5e2fc1fd73431&amp;imgtype=0&amp;src=http%3A%2F%2F5b0988e595225.cdn.sohucs.com%2Fimages%2F20180218%2F4c5ef821352f4a7c8480e539d6f8911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28800"/>
            <a:ext cx="5191125" cy="4838701"/>
          </a:xfrm>
          <a:prstGeom prst="rect">
            <a:avLst/>
          </a:prstGeom>
          <a:noFill/>
        </p:spPr>
      </p:pic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-2268760" y="12576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183160" y="537321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b="1" noProof="0" dirty="0">
                <a:latin typeface="楷体" pitchFamily="49" charset="-122"/>
                <a:ea typeface="楷体" pitchFamily="49" charset="-122"/>
                <a:cs typeface="+mj-cs"/>
              </a:rPr>
              <a:t>进行中</a:t>
            </a:r>
            <a:r>
              <a:rPr lang="en-US" altLang="zh-CN" sz="4000" b="1" noProof="0" dirty="0">
                <a:latin typeface="楷体" pitchFamily="49" charset="-122"/>
                <a:ea typeface="楷体" pitchFamily="49" charset="-122"/>
                <a:cs typeface="+mj-cs"/>
              </a:rPr>
              <a:t>……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j-c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00B050"/>
                </a:solidFill>
                <a:latin typeface="楷体" pitchFamily="49" charset="-122"/>
                <a:ea typeface="楷体" pitchFamily="49" charset="-122"/>
              </a:rPr>
              <a:t>“幸运儿”登场</a:t>
            </a:r>
          </a:p>
        </p:txBody>
      </p:sp>
      <p:pic>
        <p:nvPicPr>
          <p:cNvPr id="16386" name="Picture 2" descr="https://timgsa.baidu.com/timg?image&amp;quality=80&amp;size=b9999_10000&amp;sec=1586198195871&amp;di=a2f638f75d80c52e0d679c8f82855741&amp;imgtype=0&amp;src=http%3A%2F%2Fdpic.tiankong.com%2Fh7%2Fbh%2FQJ6485760393.jpg%3Fx-oss-process%3Dstyle%2Fsh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72816"/>
            <a:ext cx="5981700" cy="4286250"/>
          </a:xfrm>
          <a:prstGeom prst="rect">
            <a:avLst/>
          </a:prstGeom>
          <a:noFill/>
        </p:spPr>
      </p:pic>
      <p:pic>
        <p:nvPicPr>
          <p:cNvPr id="4" name="纯音乐 - 上台领奖背景音乐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8424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6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dministrator\AppData\Roaming\Tencent\Users\965275300\QQ\WinTemp\RichOle\A86DD7DHH}$N)LR)KL0E3]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5431358"/>
            <a:ext cx="1008112" cy="1426642"/>
          </a:xfrm>
          <a:prstGeom prst="rect">
            <a:avLst/>
          </a:prstGeom>
          <a:noFill/>
        </p:spPr>
      </p:pic>
      <p:sp>
        <p:nvSpPr>
          <p:cNvPr id="5" name="标题 4"/>
          <p:cNvSpPr txBox="1">
            <a:spLocks/>
          </p:cNvSpPr>
          <p:nvPr/>
        </p:nvSpPr>
        <p:spPr>
          <a:xfrm>
            <a:off x="467544" y="1628800"/>
            <a:ext cx="8280920" cy="396044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4" name="标题 4"/>
          <p:cNvSpPr txBox="1">
            <a:spLocks/>
          </p:cNvSpPr>
          <p:nvPr/>
        </p:nvSpPr>
        <p:spPr>
          <a:xfrm>
            <a:off x="2483768" y="332656"/>
            <a:ext cx="4176464" cy="100811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“任务单</a:t>
            </a:r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三</a:t>
            </a:r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”</a:t>
            </a:r>
            <a:endParaRPr lang="zh-CN" altLang="en-US" sz="5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191683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en-US" sz="4400" b="1" dirty="0">
                <a:latin typeface="楷体" pitchFamily="49" charset="-122"/>
                <a:ea typeface="楷体" pitchFamily="49" charset="-122"/>
              </a:rPr>
              <a:t>我演你猜：</a:t>
            </a:r>
            <a:endParaRPr lang="en-US" altLang="zh-CN" sz="4400" b="1" dirty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zh-CN" altLang="en-US" sz="4400" b="1" dirty="0">
                <a:latin typeface="楷体" pitchFamily="49" charset="-122"/>
                <a:ea typeface="楷体" pitchFamily="49" charset="-122"/>
              </a:rPr>
              <a:t>    根据词语的意思进行表演，全班猜，猜中者与表演者均有奖；若无人猜中，表演者唱一首歌。</a:t>
            </a:r>
          </a:p>
          <a:p>
            <a:pPr>
              <a:buNone/>
            </a:pPr>
            <a:endParaRPr lang="zh-CN" altLang="en-US" sz="4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26" name="AutoShape 2" descr="https://timgsa.baidu.com/timg?image&amp;quality=80&amp;size=b9999_10000&amp;sec=1586198605140&amp;di=27ad9ff9859ec7077d4a237b6d6a36a3&amp;imgtype=0&amp;src=http%3A%2F%2Fku.90sjimg.com%2Felement_origin_min_pic%2F18%2F08%2F07%2F32a21cfe98140fe7e15b4af281af7f7c.jpg%2521%2Ffwfh%2F804x804%2Fquality%2F90%2Funsharp%2Ftrue%2Fcompress%2F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8" name="AutoShape 4" descr="https://timgsa.baidu.com/timg?image&amp;quality=80&amp;size=b9999_10000&amp;sec=1586198938324&amp;di=35ac2cdda72dea6c8532b9fc66c5bb3f&amp;imgtype=0&amp;src=http%3A%2F%2Fpic.51yuansu.com%2Fpic3%2Fcover%2F03%2F63%2F15%2F5bd9be3bdf2ed_61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“我演你猜”</a:t>
            </a:r>
          </a:p>
        </p:txBody>
      </p:sp>
      <p:sp>
        <p:nvSpPr>
          <p:cNvPr id="27650" name="AutoShape 2" descr="https://timgsa.baidu.com/timg?image&amp;quality=80&amp;size=b9999_10000&amp;sec=1586200166718&amp;di=c4dc23d96c5e8a81a572117ac1c482b5&amp;imgtype=0&amp;src=http%3A%2F%2Fpic.51yuansu.com%2Fpic3%2Fcover%2F02%2F51%2F41%2F59e6ccba7f69f_61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27651" name="Picture 3" descr="C:\Users\Administrator\AppData\Roaming\Tencent\Users\965275300\QQ\WinTemp\RichOle\A86DD7DHH}$N)LR)KL0E3]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412776"/>
            <a:ext cx="3096344" cy="438183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56017" y="6093296"/>
            <a:ext cx="842730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观察重点：幸运者的表演动作与表情，观众的反应</a:t>
            </a:r>
            <a:endParaRPr kumimoji="0" lang="zh-CN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323528" y="332656"/>
            <a:ext cx="3096344" cy="9361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268760" y="12576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pic>
        <p:nvPicPr>
          <p:cNvPr id="2052" name="Picture 4" descr="https://timgsa.baidu.com/timg?image&amp;quality=80&amp;size=b9999_10000&amp;sec=1586196062392&amp;di=0d728be6d4c67db7d7fa9740a8581805&amp;imgtype=0&amp;src=http%3A%2F%2F5b0988e595225.cdn.sohucs.com%2Fimages%2F20180831%2F5c45421df5354364b2e76accd8ab29a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72816"/>
            <a:ext cx="6984776" cy="4362506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3851920" y="539969"/>
            <a:ext cx="4698722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zh-CN" sz="3200" b="1" dirty="0">
                <a:latin typeface="楷体" pitchFamily="49" charset="-122"/>
                <a:ea typeface="楷体" pitchFamily="49" charset="-122"/>
              </a:rPr>
              <a:t>游戏前，需要注意什么？</a:t>
            </a:r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>
            <a:spLocks/>
          </p:cNvSpPr>
          <p:nvPr/>
        </p:nvSpPr>
        <p:spPr>
          <a:xfrm>
            <a:off x="395536" y="1772816"/>
            <a:ext cx="8208912" cy="12961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4" name="标题 4"/>
          <p:cNvSpPr txBox="1">
            <a:spLocks/>
          </p:cNvSpPr>
          <p:nvPr/>
        </p:nvSpPr>
        <p:spPr>
          <a:xfrm>
            <a:off x="3635896" y="332656"/>
            <a:ext cx="1944216" cy="10081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             </a:t>
            </a:r>
            <a:r>
              <a:rPr lang="zh-CN" altLang="en-US" sz="6000" b="1" dirty="0">
                <a:latin typeface="楷体" pitchFamily="49" charset="-122"/>
                <a:ea typeface="楷体" pitchFamily="49" charset="-122"/>
              </a:rPr>
              <a:t>交流</a:t>
            </a:r>
            <a:br>
              <a:rPr lang="en-US" altLang="zh-CN" b="1" dirty="0">
                <a:latin typeface="楷体" pitchFamily="49" charset="-122"/>
                <a:ea typeface="楷体" pitchFamily="49" charset="-122"/>
              </a:rPr>
            </a:br>
            <a:br>
              <a:rPr lang="en-US" altLang="zh-CN" b="1" dirty="0">
                <a:latin typeface="楷体" pitchFamily="49" charset="-122"/>
                <a:ea typeface="楷体" pitchFamily="49" charset="-122"/>
              </a:rPr>
            </a:br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    </a:t>
            </a:r>
            <a:r>
              <a:rPr lang="zh-CN" altLang="zh-CN" b="1" dirty="0">
                <a:latin typeface="楷体" pitchFamily="49" charset="-122"/>
                <a:ea typeface="楷体" pitchFamily="49" charset="-122"/>
              </a:rPr>
              <a:t>这三轮游戏中，哪轮游戏给你留下了深刻的印象？为什么？</a:t>
            </a:r>
            <a:br>
              <a:rPr lang="zh-CN" altLang="zh-CN" b="1" dirty="0">
                <a:latin typeface="楷体" pitchFamily="49" charset="-122"/>
                <a:ea typeface="楷体" pitchFamily="49" charset="-122"/>
              </a:rPr>
            </a:br>
            <a:endParaRPr lang="zh-CN" altLang="en-US" b="1" dirty="0">
              <a:latin typeface="楷体" pitchFamily="49" charset="-122"/>
              <a:ea typeface="楷体" pitchFamily="49" charset="-122"/>
            </a:endParaRPr>
          </a:p>
        </p:txBody>
      </p:sp>
      <p:pic>
        <p:nvPicPr>
          <p:cNvPr id="6" name="Picture 2" descr="https://timgsa.baidu.com/timg?image&amp;quality=80&amp;size=b9999_10000&amp;sec=1586196592985&amp;di=4a77c3408a9bf33cbce5e2fc1fd73431&amp;imgtype=0&amp;src=http%3A%2F%2F5b0988e595225.cdn.sohucs.com%2Fimages%2F20180218%2F4c5ef821352f4a7c8480e539d6f8911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573016"/>
            <a:ext cx="3312368" cy="3087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 txBox="1">
            <a:spLocks/>
          </p:cNvSpPr>
          <p:nvPr/>
        </p:nvSpPr>
        <p:spPr>
          <a:xfrm>
            <a:off x="1403648" y="1772816"/>
            <a:ext cx="6408712" cy="93610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4" name="标题 4"/>
          <p:cNvSpPr txBox="1">
            <a:spLocks/>
          </p:cNvSpPr>
          <p:nvPr/>
        </p:nvSpPr>
        <p:spPr>
          <a:xfrm>
            <a:off x="3635896" y="332656"/>
            <a:ext cx="1944216" cy="100811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             </a:t>
            </a:r>
            <a:r>
              <a:rPr lang="zh-CN" altLang="en-US" sz="6000" b="1" dirty="0">
                <a:latin typeface="楷体" pitchFamily="49" charset="-122"/>
                <a:ea typeface="楷体" pitchFamily="49" charset="-122"/>
              </a:rPr>
              <a:t>交流</a:t>
            </a:r>
            <a:br>
              <a:rPr lang="en-US" altLang="zh-CN" b="1" dirty="0">
                <a:latin typeface="楷体" pitchFamily="49" charset="-122"/>
                <a:ea typeface="楷体" pitchFamily="49" charset="-122"/>
              </a:rPr>
            </a:br>
            <a:br>
              <a:rPr lang="en-US" altLang="zh-CN" b="1" dirty="0">
                <a:latin typeface="楷体" pitchFamily="49" charset="-122"/>
                <a:ea typeface="楷体" pitchFamily="49" charset="-122"/>
              </a:rPr>
            </a:br>
            <a:r>
              <a:rPr lang="en-US" altLang="zh-CN" b="1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zh-CN" altLang="en-US" b="1" dirty="0">
                <a:latin typeface="楷体" pitchFamily="49" charset="-122"/>
                <a:ea typeface="楷体" pitchFamily="49" charset="-122"/>
              </a:rPr>
              <a:t>分享游戏后的想法或感受</a:t>
            </a:r>
          </a:p>
        </p:txBody>
      </p:sp>
      <p:pic>
        <p:nvPicPr>
          <p:cNvPr id="6" name="Picture 2" descr="https://timgsa.baidu.com/timg?image&amp;quality=80&amp;size=b9999_10000&amp;sec=1586196592985&amp;di=4a77c3408a9bf33cbce5e2fc1fd73431&amp;imgtype=0&amp;src=http%3A%2F%2F5b0988e595225.cdn.sohucs.com%2Fimages%2F20180218%2F4c5ef821352f4a7c8480e539d6f8911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3573016"/>
            <a:ext cx="3312368" cy="30874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4"/>
          <p:cNvSpPr txBox="1">
            <a:spLocks/>
          </p:cNvSpPr>
          <p:nvPr/>
        </p:nvSpPr>
        <p:spPr>
          <a:xfrm>
            <a:off x="3131840" y="332656"/>
            <a:ext cx="2880320" cy="1008112"/>
          </a:xfrm>
          <a:prstGeom prst="roundRect">
            <a:avLst/>
          </a:prstGeom>
          <a:solidFill>
            <a:srgbClr val="FEFDD1"/>
          </a:solidFill>
          <a:ln w="25400" cap="flat" cmpd="sng" algn="ctr">
            <a:solidFill>
              <a:schemeClr val="accent6">
                <a:lumMod val="7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写作要点</a:t>
            </a:r>
            <a:endParaRPr lang="zh-CN" altLang="en-US" sz="5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11560" y="1546339"/>
            <a:ext cx="8064896" cy="1077218"/>
          </a:xfrm>
          <a:prstGeom prst="rect">
            <a:avLst/>
          </a:prstGeom>
          <a:solidFill>
            <a:srgbClr val="FEFDD1"/>
          </a:solidFill>
          <a:ln w="9525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1.</a:t>
            </a:r>
            <a:r>
              <a:rPr kumimoji="0" lang="zh-CN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游戏前，写明游戏规则，或者做过哪些准备？</a:t>
            </a:r>
            <a:endParaRPr kumimoji="0" lang="zh-CN" sz="3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11560" y="2746663"/>
            <a:ext cx="8064896" cy="2554545"/>
          </a:xfrm>
          <a:prstGeom prst="rect">
            <a:avLst/>
          </a:prstGeom>
          <a:solidFill>
            <a:srgbClr val="FEFDD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indent="304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2.</a:t>
            </a:r>
            <a:r>
              <a:rPr lang="zh-CN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游戏中，注意描写自己独特的心情变化；结合自己的所观、所闻、所思、所想，抓住人物动作、表情、语言等进行细节描写；尝试运用个体与整体相结合的方法描写游戏场面。</a:t>
            </a:r>
            <a:endParaRPr lang="zh-CN" altLang="zh-CN" sz="32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11560" y="5517232"/>
            <a:ext cx="8064896" cy="584775"/>
          </a:xfrm>
          <a:prstGeom prst="rect">
            <a:avLst/>
          </a:prstGeom>
          <a:solidFill>
            <a:srgbClr val="FEFDD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 indent="304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3.</a:t>
            </a:r>
            <a:r>
              <a:rPr lang="zh-CN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游戏后，可以写写自己的想法或感受。</a:t>
            </a:r>
            <a:endParaRPr lang="zh-CN" altLang="zh-CN" sz="32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32770" name="Picture 2" descr="C:\Users\Administrator\AppData\Roaming\Tencent\Users\965275300\QQ\WinTemp\RichOle\)TI7[VY)0]F@ZR8V[}SX)D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188640"/>
            <a:ext cx="1527285" cy="107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69" grpId="0" animBg="1"/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1" descr="C:\Users\Administrator\AppData\Roaming\Tencent\Users\965275300\QQ\WinTemp\RichOle\]FZPER_3V)N~VT{IX{@W8MJ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5185006"/>
            <a:ext cx="1619672" cy="1672994"/>
          </a:xfrm>
          <a:prstGeom prst="rect">
            <a:avLst/>
          </a:prstGeom>
          <a:noFill/>
        </p:spPr>
      </p:pic>
      <p:sp>
        <p:nvSpPr>
          <p:cNvPr id="6" name="标题 4"/>
          <p:cNvSpPr txBox="1">
            <a:spLocks/>
          </p:cNvSpPr>
          <p:nvPr/>
        </p:nvSpPr>
        <p:spPr>
          <a:xfrm>
            <a:off x="419265" y="1628800"/>
            <a:ext cx="8229600" cy="36004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5" name="标题 4"/>
          <p:cNvSpPr txBox="1">
            <a:spLocks/>
          </p:cNvSpPr>
          <p:nvPr/>
        </p:nvSpPr>
        <p:spPr>
          <a:xfrm>
            <a:off x="3131840" y="332656"/>
            <a:ext cx="2880320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27584" y="1988840"/>
            <a:ext cx="7200800" cy="4137323"/>
          </a:xfrm>
        </p:spPr>
        <p:txBody>
          <a:bodyPr/>
          <a:lstStyle/>
          <a:p>
            <a:pPr>
              <a:buNone/>
            </a:pPr>
            <a:r>
              <a:rPr lang="en-US" altLang="zh-CN" dirty="0"/>
              <a:t>1.</a:t>
            </a:r>
            <a:r>
              <a:rPr lang="zh-CN" altLang="zh-CN" sz="3600" b="1" dirty="0">
                <a:latin typeface="楷体" pitchFamily="49" charset="-122"/>
                <a:ea typeface="楷体" pitchFamily="49" charset="-122"/>
              </a:rPr>
              <a:t>动笔写写今天玩的游戏，也可以写一写自己曾经玩过的一个游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戏。</a:t>
            </a:r>
            <a:endParaRPr lang="en-US" altLang="zh-CN" sz="3600" b="1" dirty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b="1" dirty="0">
                <a:latin typeface="楷体" pitchFamily="49" charset="-122"/>
                <a:ea typeface="楷体" pitchFamily="49" charset="-122"/>
              </a:rPr>
              <a:t>2.</a:t>
            </a:r>
            <a:r>
              <a:rPr lang="zh-CN" altLang="zh-CN" sz="3600" b="1" dirty="0">
                <a:latin typeface="楷体" pitchFamily="49" charset="-122"/>
                <a:ea typeface="楷体" pitchFamily="49" charset="-122"/>
              </a:rPr>
              <a:t>按玩游戏的顺序写清楚游戏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。</a:t>
            </a:r>
            <a:endParaRPr lang="en-US" altLang="zh-CN" sz="3600" b="1" dirty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3600" b="1" dirty="0">
                <a:latin typeface="楷体" pitchFamily="49" charset="-122"/>
                <a:ea typeface="楷体" pitchFamily="49" charset="-122"/>
              </a:rPr>
              <a:t>3.</a:t>
            </a:r>
            <a:r>
              <a:rPr lang="zh-CN" altLang="zh-CN" sz="3600" b="1" dirty="0">
                <a:latin typeface="楷体" pitchFamily="49" charset="-122"/>
                <a:ea typeface="楷体" pitchFamily="49" charset="-122"/>
              </a:rPr>
              <a:t>注意写写自己当时的心情，表达真情实感。</a:t>
            </a:r>
            <a:endParaRPr lang="zh-CN" altLang="en-US" sz="36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写作</a:t>
            </a:r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要求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4"/>
          <p:cNvSpPr txBox="1">
            <a:spLocks/>
          </p:cNvSpPr>
          <p:nvPr/>
        </p:nvSpPr>
        <p:spPr>
          <a:xfrm>
            <a:off x="251520" y="1628800"/>
            <a:ext cx="8640960" cy="237626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6" name="标题 4"/>
          <p:cNvSpPr txBox="1">
            <a:spLocks/>
          </p:cNvSpPr>
          <p:nvPr/>
        </p:nvSpPr>
        <p:spPr>
          <a:xfrm>
            <a:off x="3275856" y="332656"/>
            <a:ext cx="2880320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844824"/>
            <a:ext cx="8728672" cy="179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    </a:t>
            </a:r>
            <a:r>
              <a:rPr kumimoji="0" lang="zh-CN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读一读自己的习作，用修改符号</a:t>
            </a:r>
            <a:endParaRPr kumimoji="0" lang="en-US" altLang="zh-CN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4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楷体" pitchFamily="49" charset="-122"/>
                <a:ea typeface="楷体" pitchFamily="49" charset="-122"/>
                <a:cs typeface="Times New Roman" pitchFamily="18" charset="0"/>
              </a:rPr>
              <a:t>改正其中的错别字和不通顺的句子。</a:t>
            </a:r>
            <a:endParaRPr kumimoji="0" lang="zh-CN" sz="4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15816" y="332656"/>
            <a:ext cx="3275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zh-CN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自主修改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36866" name="Picture 2" descr="C:\Users\Administrator\AppData\Roaming\Tencent\Users\965275300\QQ\WinTemp\RichOle\)%(`FHDTTX~R(5205CZ_X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4124325"/>
            <a:ext cx="2800350" cy="2733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4"/>
          <p:cNvSpPr txBox="1">
            <a:spLocks/>
          </p:cNvSpPr>
          <p:nvPr/>
        </p:nvSpPr>
        <p:spPr>
          <a:xfrm>
            <a:off x="179512" y="1484784"/>
            <a:ext cx="8784976" cy="518457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6" name="标题 4"/>
          <p:cNvSpPr txBox="1">
            <a:spLocks/>
          </p:cNvSpPr>
          <p:nvPr/>
        </p:nvSpPr>
        <p:spPr>
          <a:xfrm>
            <a:off x="3275856" y="332656"/>
            <a:ext cx="2880320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0" y="1529491"/>
            <a:ext cx="8733481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 星级评价标准：</a:t>
            </a: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1.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语句较通顺，没有或很少有错别字。给★</a:t>
            </a: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2.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能按照游戏前、游戏中、游戏后三部分完整</a:t>
            </a:r>
            <a:endParaRPr lang="en-US" altLang="zh-CN" sz="3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写出游戏过程。再给★★</a:t>
            </a: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3.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能抓住游戏者的动作、表情、语言等，将游</a:t>
            </a:r>
            <a:endParaRPr lang="en-US" altLang="zh-CN" sz="3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戏中印象最深的场景写具体，还注意到了自己</a:t>
            </a:r>
            <a:endParaRPr lang="en-US" altLang="zh-CN" sz="32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当时心情的描写。再给★★★</a:t>
            </a:r>
          </a:p>
        </p:txBody>
      </p:sp>
      <p:sp>
        <p:nvSpPr>
          <p:cNvPr id="5" name="矩形 4"/>
          <p:cNvSpPr/>
          <p:nvPr/>
        </p:nvSpPr>
        <p:spPr>
          <a:xfrm>
            <a:off x="2915816" y="332656"/>
            <a:ext cx="3275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同伴互评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4"/>
          <p:cNvSpPr txBox="1">
            <a:spLocks/>
          </p:cNvSpPr>
          <p:nvPr/>
        </p:nvSpPr>
        <p:spPr>
          <a:xfrm>
            <a:off x="1331640" y="476672"/>
            <a:ext cx="6912768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259632" y="489446"/>
            <a:ext cx="675377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交流建议，二次</a:t>
            </a:r>
            <a:r>
              <a:rPr lang="zh-CN" altLang="zh-CN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修改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9" name="Picture 2" descr="C:\Users\Administrator\AppData\Roaming\Tencent\Users\965275300\QQ\WinTemp\RichOle\)%(`FHDTTX~R(5205CZ_XN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3212976"/>
            <a:ext cx="3390464" cy="33097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4"/>
          <p:cNvSpPr txBox="1">
            <a:spLocks/>
          </p:cNvSpPr>
          <p:nvPr/>
        </p:nvSpPr>
        <p:spPr>
          <a:xfrm>
            <a:off x="3275856" y="332656"/>
            <a:ext cx="2880320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915816" y="332656"/>
            <a:ext cx="3275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佳作赏评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37889" name="Picture 1" descr="C:\Users\Administrator\AppData\Roaming\Tencent\Users\965275300\QQ\WinTemp\RichOle\KXC~X0}P}4070{E1`32)PQ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844824"/>
            <a:ext cx="4968552" cy="44181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4"/>
          <p:cNvSpPr txBox="1">
            <a:spLocks/>
          </p:cNvSpPr>
          <p:nvPr/>
        </p:nvSpPr>
        <p:spPr>
          <a:xfrm>
            <a:off x="251520" y="1628800"/>
            <a:ext cx="8640960" cy="216024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6" name="标题 4"/>
          <p:cNvSpPr txBox="1">
            <a:spLocks/>
          </p:cNvSpPr>
          <p:nvPr/>
        </p:nvSpPr>
        <p:spPr>
          <a:xfrm>
            <a:off x="3275856" y="332656"/>
            <a:ext cx="2880320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259632" y="1700808"/>
            <a:ext cx="6667210" cy="1794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你的习作题目是什么？</a:t>
            </a:r>
            <a:endParaRPr lang="en-US" altLang="zh-CN" sz="4000" b="1" dirty="0"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你是怎么想到这个题目的？</a:t>
            </a:r>
          </a:p>
        </p:txBody>
      </p:sp>
      <p:sp>
        <p:nvSpPr>
          <p:cNvPr id="5" name="矩形 4"/>
          <p:cNvSpPr/>
          <p:nvPr/>
        </p:nvSpPr>
        <p:spPr>
          <a:xfrm>
            <a:off x="2915816" y="332656"/>
            <a:ext cx="3275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5400" b="1" dirty="0">
                <a:latin typeface="楷体" pitchFamily="49" charset="-122"/>
                <a:ea typeface="楷体" pitchFamily="49" charset="-122"/>
                <a:cs typeface="宋体" pitchFamily="2" charset="-122"/>
              </a:rPr>
              <a:t>自由拟题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40961" name="Picture 1" descr="C:\Users\Administrator\AppData\Roaming\Tencent\Users\965275300\QQ\WinTemp\RichOle\PTVWZV3FU@T}G_U~IUMSG@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886200"/>
            <a:ext cx="2828925" cy="2971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4"/>
          <p:cNvSpPr txBox="1">
            <a:spLocks/>
          </p:cNvSpPr>
          <p:nvPr/>
        </p:nvSpPr>
        <p:spPr>
          <a:xfrm>
            <a:off x="251520" y="1700808"/>
            <a:ext cx="8640960" cy="136815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6" name="标题 4"/>
          <p:cNvSpPr txBox="1">
            <a:spLocks/>
          </p:cNvSpPr>
          <p:nvPr/>
        </p:nvSpPr>
        <p:spPr>
          <a:xfrm>
            <a:off x="3275856" y="332656"/>
            <a:ext cx="2880320" cy="10081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179512" y="1916832"/>
            <a:ext cx="8725466" cy="871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40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你们认为哪个题目好呢？说说理由。</a:t>
            </a:r>
          </a:p>
        </p:txBody>
      </p:sp>
      <p:sp>
        <p:nvSpPr>
          <p:cNvPr id="5" name="矩形 4"/>
          <p:cNvSpPr/>
          <p:nvPr/>
        </p:nvSpPr>
        <p:spPr>
          <a:xfrm>
            <a:off x="2915816" y="332656"/>
            <a:ext cx="327525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30480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5400" b="1" dirty="0">
                <a:latin typeface="楷体" pitchFamily="49" charset="-122"/>
                <a:ea typeface="楷体" pitchFamily="49" charset="-122"/>
                <a:cs typeface="Times New Roman" pitchFamily="18" charset="0"/>
              </a:rPr>
              <a:t>思辨题目</a:t>
            </a:r>
            <a:endParaRPr lang="zh-CN" altLang="zh-CN" sz="5400" b="1" dirty="0">
              <a:latin typeface="楷体" pitchFamily="49" charset="-122"/>
              <a:ea typeface="楷体" pitchFamily="49" charset="-122"/>
              <a:cs typeface="宋体" pitchFamily="2" charset="-122"/>
            </a:endParaRPr>
          </a:p>
        </p:txBody>
      </p:sp>
      <p:pic>
        <p:nvPicPr>
          <p:cNvPr id="40961" name="Picture 1" descr="C:\Users\Administrator\AppData\Roaming\Tencent\Users\965275300\QQ\WinTemp\RichOle\PTVWZV3FU@T}G_U~IUMSG@D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3886200"/>
            <a:ext cx="2828925" cy="2971800"/>
          </a:xfrm>
          <a:prstGeom prst="rect">
            <a:avLst/>
          </a:prstGeom>
          <a:noFill/>
        </p:spPr>
      </p:pic>
      <p:sp>
        <p:nvSpPr>
          <p:cNvPr id="8" name="云形标注 7"/>
          <p:cNvSpPr/>
          <p:nvPr/>
        </p:nvSpPr>
        <p:spPr>
          <a:xfrm>
            <a:off x="0" y="3212976"/>
            <a:ext cx="6588224" cy="2736304"/>
          </a:xfrm>
          <a:prstGeom prst="cloudCallout">
            <a:avLst>
              <a:gd name="adj1" fmla="val 50462"/>
              <a:gd name="adj2" fmla="val 37599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32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    拟题小妙招</a:t>
            </a:r>
            <a:endParaRPr lang="en-US" altLang="zh-CN" sz="3200" b="1" dirty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  <a:p>
            <a:r>
              <a:rPr lang="zh-CN" altLang="zh-CN" sz="32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本次习作的题目可以用游戏的名字，也可以用自己的感受来命题</a:t>
            </a:r>
            <a:r>
              <a:rPr lang="zh-CN" altLang="en-US" sz="32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323528" y="332656"/>
            <a:ext cx="3096344" cy="9361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268760" y="18864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pic>
        <p:nvPicPr>
          <p:cNvPr id="2052" name="Picture 4" descr="https://timgsa.baidu.com/timg?image&amp;quality=80&amp;size=b9999_10000&amp;sec=1586196062392&amp;di=0d728be6d4c67db7d7fa9740a8581805&amp;imgtype=0&amp;src=http%3A%2F%2F5b0988e595225.cdn.sohucs.com%2Fimages%2F20180831%2F5c45421df5354364b2e76accd8ab29a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1772816"/>
            <a:ext cx="6984776" cy="4362506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4427984" y="539969"/>
            <a:ext cx="183255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zh-CN" sz="3200" b="1" dirty="0">
                <a:latin typeface="楷体" pitchFamily="49" charset="-122"/>
                <a:ea typeface="楷体" pitchFamily="49" charset="-122"/>
              </a:rPr>
              <a:t>游戏</a:t>
            </a:r>
            <a:r>
              <a:rPr lang="zh-CN" altLang="en-US" sz="3200" b="1" dirty="0">
                <a:latin typeface="楷体" pitchFamily="49" charset="-122"/>
                <a:ea typeface="楷体" pitchFamily="49" charset="-122"/>
              </a:rPr>
              <a:t>规则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 descr="C:\Users\Administrator\AppData\Roaming\Tencent\Users\965275300\QQ\WinTemp\RichOle\G_{J_{0H3I[D3KXI9$LT7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517232"/>
            <a:ext cx="2339752" cy="1124778"/>
          </a:xfrm>
          <a:prstGeom prst="rect">
            <a:avLst/>
          </a:prstGeom>
          <a:noFill/>
        </p:spPr>
      </p:pic>
      <p:sp>
        <p:nvSpPr>
          <p:cNvPr id="4" name="标题 4"/>
          <p:cNvSpPr txBox="1">
            <a:spLocks/>
          </p:cNvSpPr>
          <p:nvPr/>
        </p:nvSpPr>
        <p:spPr>
          <a:xfrm>
            <a:off x="1979712" y="620688"/>
            <a:ext cx="4896544" cy="547260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5400" cap="flat" cmpd="sng" algn="ctr">
            <a:solidFill>
              <a:srgbClr val="92D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11760" y="836712"/>
            <a:ext cx="8229600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zh-CN" altLang="zh-CN" sz="40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游戏作文有顺序，</a:t>
            </a:r>
          </a:p>
          <a:p>
            <a:pPr>
              <a:lnSpc>
                <a:spcPct val="150000"/>
              </a:lnSpc>
              <a:buNone/>
            </a:pPr>
            <a:r>
              <a:rPr lang="zh-CN" altLang="zh-CN" sz="40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印象深刻写具体，</a:t>
            </a:r>
          </a:p>
          <a:p>
            <a:pPr>
              <a:lnSpc>
                <a:spcPct val="150000"/>
              </a:lnSpc>
              <a:buNone/>
            </a:pPr>
            <a:r>
              <a:rPr lang="zh-CN" altLang="zh-CN" sz="40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动作表情才有趣，</a:t>
            </a:r>
          </a:p>
          <a:p>
            <a:pPr>
              <a:lnSpc>
                <a:spcPct val="150000"/>
              </a:lnSpc>
              <a:buNone/>
            </a:pPr>
            <a:r>
              <a:rPr lang="zh-CN" altLang="zh-CN" sz="40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题目确立有新意，</a:t>
            </a:r>
          </a:p>
          <a:p>
            <a:pPr>
              <a:lnSpc>
                <a:spcPct val="150000"/>
              </a:lnSpc>
              <a:buNone/>
            </a:pPr>
            <a:r>
              <a:rPr lang="zh-CN" altLang="zh-CN" sz="4000" b="1" dirty="0">
                <a:solidFill>
                  <a:srgbClr val="0070C0"/>
                </a:solidFill>
                <a:latin typeface="楷体" pitchFamily="49" charset="-122"/>
                <a:ea typeface="楷体" pitchFamily="49" charset="-122"/>
              </a:rPr>
              <a:t>表达感受求真情</a:t>
            </a:r>
            <a:r>
              <a:rPr lang="zh-CN" altLang="zh-CN" sz="4000" b="1" dirty="0">
                <a:latin typeface="楷体" pitchFamily="49" charset="-122"/>
                <a:ea typeface="楷体" pitchFamily="49" charset="-122"/>
              </a:rPr>
              <a:t>。</a:t>
            </a:r>
          </a:p>
          <a:p>
            <a:pPr>
              <a:buNone/>
            </a:pPr>
            <a:endParaRPr lang="zh-CN" altLang="en-US" sz="40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901963" y="1052736"/>
            <a:ext cx="4046301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100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谢谢！</a:t>
            </a:r>
          </a:p>
        </p:txBody>
      </p:sp>
      <p:pic>
        <p:nvPicPr>
          <p:cNvPr id="5" name="Picture 1" descr="C:\Users\Administrator\AppData\Roaming\Tencent\Users\965275300\QQ\WinTemp\RichOle\G_{J_{0H3I[D3KXI9$LT7S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4797152"/>
            <a:ext cx="3779912" cy="18170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圆角矩形 5"/>
          <p:cNvSpPr/>
          <p:nvPr/>
        </p:nvSpPr>
        <p:spPr>
          <a:xfrm>
            <a:off x="251520" y="260648"/>
            <a:ext cx="3096344" cy="9361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-2268760" y="12576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pic>
        <p:nvPicPr>
          <p:cNvPr id="2052" name="Picture 4" descr="https://timgsa.baidu.com/timg?image&amp;quality=80&amp;size=b9999_10000&amp;sec=1586196062392&amp;di=0d728be6d4c67db7d7fa9740a8581805&amp;imgtype=0&amp;src=http%3A%2F%2F5b0988e595225.cdn.sohucs.com%2Fimages%2F20180831%2F5c45421df5354364b2e76accd8ab29a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63680" y="0"/>
            <a:ext cx="2880320" cy="1798971"/>
          </a:xfrm>
          <a:prstGeom prst="rect">
            <a:avLst/>
          </a:prstGeom>
          <a:noFill/>
        </p:spPr>
      </p:pic>
      <p:sp>
        <p:nvSpPr>
          <p:cNvPr id="7" name="矩形 6"/>
          <p:cNvSpPr/>
          <p:nvPr/>
        </p:nvSpPr>
        <p:spPr>
          <a:xfrm>
            <a:off x="293779" y="2420888"/>
            <a:ext cx="8526693" cy="34163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zh-CN" altLang="zh-CN" sz="4000" b="1" dirty="0">
                <a:latin typeface="楷体" pitchFamily="49" charset="-122"/>
                <a:ea typeface="楷体" pitchFamily="49" charset="-122"/>
              </a:rPr>
              <a:t>游戏</a:t>
            </a:r>
            <a:r>
              <a:rPr lang="zh-CN" altLang="en-US" sz="4000" b="1" dirty="0">
                <a:latin typeface="楷体" pitchFamily="49" charset="-122"/>
                <a:ea typeface="楷体" pitchFamily="49" charset="-122"/>
              </a:rPr>
              <a:t>规则：</a:t>
            </a:r>
            <a:endParaRPr lang="en-US" altLang="zh-CN" sz="40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 鼓声响起，“花”按座位的先后顺序</a:t>
            </a:r>
            <a:endParaRPr lang="en-US" altLang="zh-CN" sz="36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依次传开；</a:t>
            </a:r>
            <a:endParaRPr lang="en-US" altLang="zh-CN" sz="36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 鼓声停止，拿到“花”的“幸运儿”</a:t>
            </a:r>
            <a:endParaRPr lang="en-US" altLang="zh-CN" sz="3600" b="1" dirty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上台完成纸条上指定的任务。</a:t>
            </a:r>
          </a:p>
          <a:p>
            <a:endParaRPr lang="zh-CN" altLang="en-US" sz="3200" b="1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圆角矩形 6"/>
          <p:cNvSpPr/>
          <p:nvPr/>
        </p:nvSpPr>
        <p:spPr>
          <a:xfrm>
            <a:off x="323528" y="260648"/>
            <a:ext cx="3096344" cy="936104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 descr="https://timgsa.baidu.com/timg?image&amp;quality=80&amp;size=b9999_10000&amp;sec=1586196592985&amp;di=4a77c3408a9bf33cbce5e2fc1fd73431&amp;imgtype=0&amp;src=http%3A%2F%2F5b0988e595225.cdn.sohucs.com%2Fimages%2F20180218%2F4c5ef821352f4a7c8480e539d6f8911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412776"/>
            <a:ext cx="5191125" cy="4838701"/>
          </a:xfrm>
          <a:prstGeom prst="rect">
            <a:avLst/>
          </a:prstGeom>
          <a:noFill/>
        </p:spPr>
      </p:pic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-2268760" y="12576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楷体" pitchFamily="49" charset="-122"/>
                <a:ea typeface="楷体" pitchFamily="49" charset="-122"/>
              </a:rPr>
              <a:t>击鼓传花</a:t>
            </a:r>
          </a:p>
        </p:txBody>
      </p:sp>
      <p:sp>
        <p:nvSpPr>
          <p:cNvPr id="8" name="标题 1"/>
          <p:cNvSpPr txBox="1">
            <a:spLocks/>
          </p:cNvSpPr>
          <p:nvPr/>
        </p:nvSpPr>
        <p:spPr>
          <a:xfrm>
            <a:off x="3203848" y="51571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4000" b="1" noProof="0" dirty="0">
                <a:latin typeface="楷体" pitchFamily="49" charset="-122"/>
                <a:ea typeface="楷体" pitchFamily="49" charset="-122"/>
                <a:cs typeface="+mj-cs"/>
              </a:rPr>
              <a:t>进行中</a:t>
            </a:r>
            <a:r>
              <a:rPr lang="en-US" altLang="zh-CN" sz="4000" b="1" noProof="0" dirty="0">
                <a:latin typeface="楷体" pitchFamily="49" charset="-122"/>
                <a:ea typeface="楷体" pitchFamily="49" charset="-122"/>
                <a:cs typeface="+mj-cs"/>
              </a:rPr>
              <a:t>……</a:t>
            </a:r>
            <a:endParaRPr kumimoji="0" lang="zh-CN" altLang="en-US" sz="4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j-cs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259632" y="6146140"/>
            <a:ext cx="52341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800" b="1" dirty="0">
                <a:latin typeface="楷体" pitchFamily="49" charset="-122"/>
                <a:ea typeface="楷体" pitchFamily="49" charset="-122"/>
              </a:rPr>
              <a:t>观察重点：</a:t>
            </a:r>
            <a:r>
              <a:rPr lang="zh-CN" altLang="en-US" sz="2800" b="1" dirty="0">
                <a:latin typeface="楷体" pitchFamily="49" charset="-122"/>
                <a:ea typeface="楷体" pitchFamily="49" charset="-122"/>
              </a:rPr>
              <a:t>体验自己心情的变化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s://timgsa.baidu.com/timg?image&amp;quality=80&amp;size=b9999_10000&amp;sec=1586197823193&amp;di=ebd312da2233d771b5ec3bd2832a6ee1&amp;imgtype=0&amp;src=http%3A%2F%2Fpic.90sjimg.com%2Foriginal_origin_pic%2F18%2F10%2F29%2Fca5c272f054c9a2cecc5f415ffb999f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241376"/>
            <a:ext cx="5616624" cy="5616624"/>
          </a:xfrm>
          <a:prstGeom prst="rect">
            <a:avLst/>
          </a:prstGeom>
          <a:noFill/>
        </p:spPr>
      </p:pic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179512" y="332656"/>
            <a:ext cx="4824536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zh-CN" altLang="en-US" sz="54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我来采访你</a:t>
            </a:r>
            <a:r>
              <a:rPr lang="en-US" altLang="zh-CN" sz="5400" b="1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……</a:t>
            </a:r>
            <a:endParaRPr lang="zh-CN" altLang="en-US" sz="5400" b="1" dirty="0">
              <a:solidFill>
                <a:schemeClr val="tx1"/>
              </a:solidFill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latin typeface="楷体" pitchFamily="49" charset="-122"/>
                <a:ea typeface="楷体" pitchFamily="49" charset="-122"/>
              </a:rPr>
              <a:t>“幸运儿”登场</a:t>
            </a:r>
          </a:p>
        </p:txBody>
      </p:sp>
      <p:pic>
        <p:nvPicPr>
          <p:cNvPr id="16386" name="Picture 2" descr="https://timgsa.baidu.com/timg?image&amp;quality=80&amp;size=b9999_10000&amp;sec=1586198195871&amp;di=a2f638f75d80c52e0d679c8f82855741&amp;imgtype=0&amp;src=http%3A%2F%2Fdpic.tiankong.com%2Fh7%2Fbh%2FQJ6485760393.jpg%3Fx-oss-process%3Dstyle%2Fsho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688" y="1772816"/>
            <a:ext cx="5981700" cy="4286250"/>
          </a:xfrm>
          <a:prstGeom prst="rect">
            <a:avLst/>
          </a:prstGeom>
          <a:noFill/>
        </p:spPr>
      </p:pic>
      <p:pic>
        <p:nvPicPr>
          <p:cNvPr id="4" name="纯音乐 - 上台领奖背景音乐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388424" y="6165304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6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C:\Users\Administrator\AppData\Roaming\Tencent\Users\965275300\QQ\WinTemp\RichOle\)`(JV0P%%$H6(3S7Y5479~P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427772"/>
            <a:ext cx="1296144" cy="1430228"/>
          </a:xfrm>
          <a:prstGeom prst="rect">
            <a:avLst/>
          </a:prstGeom>
          <a:noFill/>
        </p:spPr>
      </p:pic>
      <p:sp>
        <p:nvSpPr>
          <p:cNvPr id="5" name="标题 4"/>
          <p:cNvSpPr txBox="1">
            <a:spLocks/>
          </p:cNvSpPr>
          <p:nvPr/>
        </p:nvSpPr>
        <p:spPr>
          <a:xfrm>
            <a:off x="611560" y="1628800"/>
            <a:ext cx="8280920" cy="374441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4" name="标题 4"/>
          <p:cNvSpPr txBox="1">
            <a:spLocks/>
          </p:cNvSpPr>
          <p:nvPr/>
        </p:nvSpPr>
        <p:spPr>
          <a:xfrm>
            <a:off x="2483768" y="332656"/>
            <a:ext cx="4176464" cy="100811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solidFill>
              <a:srgbClr val="7030A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楷体" pitchFamily="49" charset="-122"/>
              <a:ea typeface="楷体" pitchFamily="49" charset="-122"/>
              <a:cs typeface="+mn-cs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zh-CN" sz="5400" b="1" dirty="0">
                <a:latin typeface="楷体" pitchFamily="49" charset="-122"/>
                <a:ea typeface="楷体" pitchFamily="49" charset="-122"/>
              </a:rPr>
              <a:t>“任务单一”</a:t>
            </a:r>
            <a:endParaRPr lang="zh-CN" altLang="en-US" sz="5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3568" y="2287413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400" b="1" dirty="0">
                <a:latin typeface="楷体" pitchFamily="49" charset="-122"/>
                <a:ea typeface="楷体" pitchFamily="49" charset="-122"/>
              </a:rPr>
              <a:t>获得奖励：</a:t>
            </a:r>
            <a:endParaRPr lang="en-US" altLang="zh-CN" sz="4400" b="1" dirty="0">
              <a:latin typeface="楷体" pitchFamily="49" charset="-122"/>
              <a:ea typeface="楷体" pitchFamily="49" charset="-122"/>
            </a:endParaRPr>
          </a:p>
          <a:p>
            <a:pPr>
              <a:buNone/>
            </a:pPr>
            <a:r>
              <a:rPr lang="en-US" altLang="zh-CN" sz="4400" b="1" dirty="0">
                <a:latin typeface="楷体" pitchFamily="49" charset="-122"/>
                <a:ea typeface="楷体" pitchFamily="49" charset="-122"/>
              </a:rPr>
              <a:t>     </a:t>
            </a:r>
            <a:r>
              <a:rPr lang="zh-CN" altLang="zh-CN" sz="4400" b="1" dirty="0">
                <a:latin typeface="楷体" pitchFamily="49" charset="-122"/>
                <a:ea typeface="楷体" pitchFamily="49" charset="-122"/>
              </a:rPr>
              <a:t>得到“花”的同学将获得精美笔记本一本。</a:t>
            </a:r>
          </a:p>
          <a:p>
            <a:pPr>
              <a:buNone/>
            </a:pPr>
            <a:endParaRPr lang="zh-CN" altLang="en-US" sz="4400" b="1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026" name="AutoShape 2" descr="https://timgsa.baidu.com/timg?image&amp;quality=80&amp;size=b9999_10000&amp;sec=1586198605140&amp;di=27ad9ff9859ec7077d4a237b6d6a36a3&amp;imgtype=0&amp;src=http%3A%2F%2Fku.90sjimg.com%2Felement_origin_min_pic%2F18%2F08%2F07%2F32a21cfe98140fe7e15b4af281af7f7c.jpg%2521%2Ffwfh%2F804x804%2Fquality%2F90%2Funsharp%2Ftrue%2Fcompress%2F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28" name="AutoShape 4" descr="https://timgsa.baidu.com/timg?image&amp;quality=80&amp;size=b9999_10000&amp;sec=1586198938324&amp;di=35ac2cdda72dea6c8532b9fc66c5bb3f&amp;imgtype=0&amp;src=http%3A%2F%2Fpic.51yuansu.com%2Fpic3%2Fcover%2F03%2F63%2F15%2F5bd9be3bdf2ed_610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30" name="AutoShape 6" descr="https://timgsa.baidu.com/timg?image&amp;quality=80&amp;size=b9999_10000&amp;sec=1586200987248&amp;di=df2c05fc76fb9b321dea0c38aef020b2&amp;imgtype=0&amp;src=http%3A%2F%2Fku.90sjimg.com%2Felement_origin_min_pic%2F18%2F08%2F07%2F32a21cfe98140fe7e15b4af281af7f7c.jpg%2521%2Ffwfh%2F804x804%2Fquality%2F90%2Funsharp%2Ftrue%2Fcompress%2F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4800" b="1" dirty="0">
                <a:latin typeface="楷体" pitchFamily="49" charset="-122"/>
                <a:ea typeface="楷体" pitchFamily="49" charset="-122"/>
              </a:rPr>
              <a:t>“幸运儿”感言</a:t>
            </a:r>
          </a:p>
        </p:txBody>
      </p:sp>
      <p:pic>
        <p:nvPicPr>
          <p:cNvPr id="16386" name="Picture 2" descr="https://timgsa.baidu.com/timg?image&amp;quality=80&amp;size=b9999_10000&amp;sec=1586198195871&amp;di=a2f638f75d80c52e0d679c8f82855741&amp;imgtype=0&amp;src=http%3A%2F%2Fdpic.tiankong.com%2Fh7%2Fbh%2FQJ6485760393.jpg%3Fx-oss-process%3Dstyle%2Fsho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772816"/>
            <a:ext cx="598170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519</Words>
  <Application>Microsoft Office PowerPoint</Application>
  <PresentationFormat>全屏显示(4:3)</PresentationFormat>
  <Paragraphs>74</Paragraphs>
  <Slides>31</Slides>
  <Notes>0</Notes>
  <HiddenSlides>0</HiddenSlides>
  <MMClips>4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31</vt:i4>
      </vt:variant>
    </vt:vector>
  </HeadingPairs>
  <TitlesOfParts>
    <vt:vector size="37" baseType="lpstr">
      <vt:lpstr>楷体</vt:lpstr>
      <vt:lpstr>宋体</vt:lpstr>
      <vt:lpstr>Arial</vt:lpstr>
      <vt:lpstr>Calibri</vt:lpstr>
      <vt:lpstr>Times New Roman</vt:lpstr>
      <vt:lpstr>Office 主题</vt:lpstr>
      <vt:lpstr>记一次游戏</vt:lpstr>
      <vt:lpstr>击鼓传花</vt:lpstr>
      <vt:lpstr>击鼓传花</vt:lpstr>
      <vt:lpstr>击鼓传花</vt:lpstr>
      <vt:lpstr>击鼓传花</vt:lpstr>
      <vt:lpstr>我来采访你……</vt:lpstr>
      <vt:lpstr>“幸运儿”登场</vt:lpstr>
      <vt:lpstr>“任务单一”</vt:lpstr>
      <vt:lpstr>“幸运儿”感言</vt:lpstr>
      <vt:lpstr>击鼓传花</vt:lpstr>
      <vt:lpstr>“幸运儿”登场</vt:lpstr>
      <vt:lpstr>“任务单二”</vt:lpstr>
      <vt:lpstr>“幸运儿”感言</vt:lpstr>
      <vt:lpstr>超级“模仿秀”</vt:lpstr>
      <vt:lpstr>超级“模仿秀”              之超级“解说员”</vt:lpstr>
      <vt:lpstr>击鼓传花</vt:lpstr>
      <vt:lpstr>“幸运儿”登场</vt:lpstr>
      <vt:lpstr>“任务单三”</vt:lpstr>
      <vt:lpstr>“我演你猜”</vt:lpstr>
      <vt:lpstr>             交流      这三轮游戏中，哪轮游戏给你留下了深刻的印象？为什么？ </vt:lpstr>
      <vt:lpstr>             交流       分享游戏后的想法或感受</vt:lpstr>
      <vt:lpstr>写作要点</vt:lpstr>
      <vt:lpstr>写作要求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tw</cp:lastModifiedBy>
  <cp:revision>55</cp:revision>
  <dcterms:created xsi:type="dcterms:W3CDTF">2020-04-06T14:53:31Z</dcterms:created>
  <dcterms:modified xsi:type="dcterms:W3CDTF">2021-12-22T06:54:40Z</dcterms:modified>
</cp:coreProperties>
</file>