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10" r:id="rId3"/>
    <p:sldId id="311" r:id="rId4"/>
    <p:sldId id="309" r:id="rId5"/>
    <p:sldId id="261" r:id="rId6"/>
    <p:sldId id="262" r:id="rId7"/>
    <p:sldId id="295" r:id="rId8"/>
    <p:sldId id="308" r:id="rId9"/>
    <p:sldId id="297" r:id="rId10"/>
    <p:sldId id="298" r:id="rId11"/>
    <p:sldId id="303" r:id="rId12"/>
    <p:sldId id="296" r:id="rId13"/>
    <p:sldId id="293" r:id="rId14"/>
    <p:sldId id="306" r:id="rId15"/>
    <p:sldId id="300" r:id="rId16"/>
    <p:sldId id="302" r:id="rId17"/>
    <p:sldId id="313" r:id="rId18"/>
    <p:sldId id="266" r:id="rId19"/>
    <p:sldId id="287" r:id="rId20"/>
    <p:sldId id="288" r:id="rId21"/>
    <p:sldId id="307" r:id="rId22"/>
    <p:sldId id="291" r:id="rId23"/>
  </p:sldIdLst>
  <p:sldSz cx="9144000" cy="6858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078D613-BC32-4BB1-85E9-121DC2594825}" type="datetimeFigureOut">
              <a:rPr lang="zh-CN" altLang="en-US"/>
              <a:pPr>
                <a:defRPr/>
              </a:pPr>
              <a:t>2020/9/8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45D2FA9-FB79-47DF-B095-0B90A77941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B79BD-FE23-4CB7-8FDC-EEE24817EB13}" type="datetimeFigureOut">
              <a:rPr lang="zh-CN" altLang="en-US"/>
              <a:pPr>
                <a:defRPr/>
              </a:pPr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81DEC-A9BD-4363-B665-D2AC81CC41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4FF0-06C6-44B2-8A9E-5B39B9D92C87}" type="datetimeFigureOut">
              <a:rPr lang="zh-CN" altLang="en-US"/>
              <a:pPr>
                <a:defRPr/>
              </a:pPr>
              <a:t>2020/9/8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3210-247E-4348-821D-BB14F1E25A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034F9-3787-4D66-8229-78536FCADCD3}" type="datetimeFigureOut">
              <a:rPr lang="zh-CN" altLang="en-US"/>
              <a:pPr>
                <a:defRPr/>
              </a:pPr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07B14-B96A-4670-9210-AD61E7364B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0737-ADA3-4099-8D75-FA67B0BA1064}" type="datetimeFigureOut">
              <a:rPr lang="zh-CN" altLang="en-US"/>
              <a:pPr>
                <a:defRPr/>
              </a:pPr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6F6E1-32E0-43D2-BB4D-527F5ABDFB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DC7C-1707-42F9-BF42-1CBFC9102D4A}" type="datetimeFigureOut">
              <a:rPr lang="zh-CN" altLang="en-US"/>
              <a:pPr>
                <a:defRPr/>
              </a:pPr>
              <a:t>2020/9/8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ACAF6-0D8D-4259-AEE7-2FD09F69F9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9239-D952-40B6-9808-3D12723B161D}" type="datetimeFigureOut">
              <a:rPr lang="zh-CN" altLang="en-US"/>
              <a:pPr>
                <a:defRPr/>
              </a:pPr>
              <a:t>2020/9/8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96FC-7258-40F8-81E3-8E27533880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C718-7609-4CF0-8F8E-AB0692EA038C}" type="datetimeFigureOut">
              <a:rPr lang="zh-CN" altLang="en-US"/>
              <a:pPr>
                <a:defRPr/>
              </a:pPr>
              <a:t>2020/9/8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CD41-A994-49C6-8EE8-78346609BE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D378-4EF0-4945-AB0F-C04E55730989}" type="datetimeFigureOut">
              <a:rPr lang="zh-CN" altLang="en-US"/>
              <a:pPr>
                <a:defRPr/>
              </a:pPr>
              <a:t>2020/9/8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4ED4-5BC9-44B2-9CC4-B6818A5A52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3AFA-B69D-4E69-AA7A-886B02F89CF4}" type="datetimeFigureOut">
              <a:rPr lang="zh-CN" altLang="en-US"/>
              <a:pPr>
                <a:defRPr/>
              </a:pPr>
              <a:t>2020/9/8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C5A4C-26A2-4457-8738-4B6D0E4D47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9370-A6B4-41FD-BDB8-EC72F82CF919}" type="datetimeFigureOut">
              <a:rPr lang="zh-CN" altLang="en-US"/>
              <a:pPr>
                <a:defRPr/>
              </a:pPr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50265-012F-435A-82AA-2D92766F9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19E7CC-522F-47EE-A23C-B7A85E5B2886}" type="datetimeFigureOut">
              <a:rPr lang="zh-CN" altLang="en-US"/>
              <a:pPr>
                <a:defRPr/>
              </a:pPr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A9C367-9644-4B49-97F0-FE8F1E9955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random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5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41095" y="1873885"/>
            <a:ext cx="7009130" cy="11068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noProof="1">
                <a:solidFill>
                  <a:srgbClr val="0E2CE2"/>
                </a:solidFill>
              </a:rPr>
              <a:t>3. </a:t>
            </a:r>
            <a:r>
              <a:rPr lang="zh-CN" altLang="en-US" sz="6600" b="1" noProof="1">
                <a:solidFill>
                  <a:srgbClr val="0E2CE2"/>
                </a:solidFill>
              </a:rPr>
              <a:t>植物妈妈有办法</a:t>
            </a:r>
          </a:p>
        </p:txBody>
      </p:sp>
      <p:sp>
        <p:nvSpPr>
          <p:cNvPr id="9" name="Rectangle 143"/>
          <p:cNvSpPr>
            <a:spLocks noChangeArrowheads="1"/>
          </p:cNvSpPr>
          <p:nvPr/>
        </p:nvSpPr>
        <p:spPr bwMode="auto">
          <a:xfrm>
            <a:off x="4540913" y="3175947"/>
            <a:ext cx="238601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zh-CN" altLang="en-US" sz="2800" dirty="0">
                <a:solidFill>
                  <a:srgbClr val="333300"/>
                </a:solidFill>
                <a:ea typeface="楷体_GB2312" pitchFamily="49" charset="-122"/>
              </a:rPr>
              <a:t>第一课时</a:t>
            </a:r>
            <a:endParaRPr lang="zh-CN" altLang="zh-CN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95319" cy="72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239" y="0"/>
            <a:ext cx="5494603" cy="777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/>
          <p:nvPr/>
        </p:nvGrpSpPr>
        <p:grpSpPr>
          <a:xfrm rot="20047444">
            <a:off x="-181814" y="-348368"/>
            <a:ext cx="2470245" cy="1901002"/>
            <a:chOff x="9324461" y="-1008913"/>
            <a:chExt cx="2909506" cy="2181202"/>
          </a:xfrm>
        </p:grpSpPr>
        <p:sp>
          <p:nvSpPr>
            <p:cNvPr id="7" name="云形标注 19"/>
            <p:cNvSpPr>
              <a:spLocks noChangeArrowheads="1"/>
            </p:cNvSpPr>
            <p:nvPr/>
          </p:nvSpPr>
          <p:spPr bwMode="auto">
            <a:xfrm rot="11309191">
              <a:off x="9324461" y="-1008913"/>
              <a:ext cx="2909506" cy="2181202"/>
            </a:xfrm>
            <a:prstGeom prst="cloudCallout">
              <a:avLst>
                <a:gd name="adj1" fmla="val 62486"/>
                <a:gd name="adj2" fmla="val -2912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 rot="1088519">
              <a:off x="9625525" y="-596774"/>
              <a:ext cx="1856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还有哪些地方也藏着这样的秘密？</a:t>
              </a:r>
              <a:endParaRPr lang="zh-CN" altLang="en-US" sz="2400" b="1" dirty="0"/>
            </a:p>
          </p:txBody>
        </p:sp>
      </p:grpSp>
      <p:sp>
        <p:nvSpPr>
          <p:cNvPr id="10" name="椭圆 9"/>
          <p:cNvSpPr/>
          <p:nvPr/>
        </p:nvSpPr>
        <p:spPr>
          <a:xfrm>
            <a:off x="3384645" y="2511188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946478" y="2909248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537045" y="3659875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523397" y="4847230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960125" y="5611504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153702" y="616424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590431" y="1080448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604078" y="1844722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962634" y="2649941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413009" y="3086668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849737" y="3960126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921690" y="5188424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604078" y="6020938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文本框 89089"/>
          <p:cNvSpPr txBox="1">
            <a:spLocks noChangeArrowheads="1"/>
          </p:cNvSpPr>
          <p:nvPr/>
        </p:nvSpPr>
        <p:spPr bwMode="auto">
          <a:xfrm>
            <a:off x="457200" y="6858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 dirty="0">
                <a:latin typeface="+mn-ea"/>
                <a:ea typeface="+mn-ea"/>
              </a:rPr>
              <a:t>植物要旅行，靠的是什么办法呢？</a:t>
            </a:r>
          </a:p>
        </p:txBody>
      </p:sp>
      <p:sp>
        <p:nvSpPr>
          <p:cNvPr id="89091" name="文本框 89090"/>
          <p:cNvSpPr txBox="1">
            <a:spLocks noChangeArrowheads="1"/>
          </p:cNvSpPr>
          <p:nvPr/>
        </p:nvSpPr>
        <p:spPr bwMode="auto">
          <a:xfrm>
            <a:off x="196234" y="1919170"/>
            <a:ext cx="894776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66FF99"/>
                </a:solidFill>
                <a:ea typeface="黑体" pitchFamily="49" charset="-122"/>
              </a:rPr>
              <a:t> </a:t>
            </a:r>
            <a:r>
              <a:rPr lang="en-US" altLang="zh-CN" sz="4000" b="1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40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自</a:t>
            </a:r>
            <a:r>
              <a:rPr lang="zh-CN" altLang="en-US" sz="4000" b="1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读第二、三、四节，用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40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4000" b="1" u="sng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40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”画出课文介绍了哪几种植物？</a:t>
            </a:r>
            <a:endParaRPr lang="en-US" altLang="zh-CN" sz="4000" b="1" dirty="0" smtClean="0">
              <a:solidFill>
                <a:schemeClr val="accent2"/>
              </a:solidFill>
              <a:latin typeface="楷体" pitchFamily="49" charset="-122"/>
              <a:ea typeface="楷体" pitchFamily="49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40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40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同伴合作，用</a:t>
            </a:r>
            <a:r>
              <a:rPr lang="en-US" altLang="zh-CN" sz="40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40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号音量说说这些植物是怎么传播</a:t>
            </a:r>
            <a:r>
              <a:rPr lang="zh-CN" altLang="en-US" sz="4000" b="1" dirty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种子</a:t>
            </a:r>
            <a:r>
              <a:rPr lang="zh-CN" altLang="en-US" sz="4000" b="1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的。</a:t>
            </a:r>
            <a:endParaRPr lang="zh-CN" altLang="en-US" sz="4400" b="1" dirty="0">
              <a:solidFill>
                <a:schemeClr val="accent2"/>
              </a:solidFill>
              <a:ea typeface="黑体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211263"/>
            <a:ext cx="30099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图片 86017" descr="2007211635734"/>
          <p:cNvPicPr>
            <a:picLocks noChangeAspect="1"/>
          </p:cNvPicPr>
          <p:nvPr/>
        </p:nvPicPr>
        <p:blipFill>
          <a:blip r:embed="rId3" cstate="print"/>
          <a:srcRect l="5942" t="5960" r="4663" b="6384"/>
          <a:stretch>
            <a:fillRect/>
          </a:stretch>
        </p:blipFill>
        <p:spPr bwMode="auto">
          <a:xfrm>
            <a:off x="3090863" y="3776663"/>
            <a:ext cx="29622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图片 90113" descr="2007211636580"/>
          <p:cNvPicPr>
            <a:picLocks noChangeAspect="1"/>
          </p:cNvPicPr>
          <p:nvPr/>
        </p:nvPicPr>
        <p:blipFill>
          <a:blip r:embed="rId4" cstate="print"/>
          <a:srcRect l="6355" t="4547" r="3900" b="6927"/>
          <a:stretch>
            <a:fillRect/>
          </a:stretch>
        </p:blipFill>
        <p:spPr bwMode="auto">
          <a:xfrm>
            <a:off x="5803900" y="1211263"/>
            <a:ext cx="314483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77888" y="3776663"/>
            <a:ext cx="1965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Calibri" pitchFamily="34" charset="0"/>
              </a:rPr>
              <a:t>蒲公英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727450" y="6026150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Calibri" pitchFamily="34" charset="0"/>
              </a:rPr>
              <a:t>苍耳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746875" y="3776663"/>
            <a:ext cx="1965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Calibri" pitchFamily="34" charset="0"/>
              </a:rPr>
              <a:t>豌豆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757451" y="1227114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/>
              <a:t>蒲公英</a:t>
            </a:r>
            <a:r>
              <a:rPr lang="zh-CN" altLang="en-US" sz="4000" b="1" dirty="0"/>
              <a:t>	</a:t>
            </a:r>
          </a:p>
        </p:txBody>
      </p:sp>
      <p:sp>
        <p:nvSpPr>
          <p:cNvPr id="38915" name="Line 7"/>
          <p:cNvSpPr>
            <a:spLocks noChangeShapeType="1"/>
          </p:cNvSpPr>
          <p:nvPr/>
        </p:nvSpPr>
        <p:spPr bwMode="auto">
          <a:xfrm flipV="1">
            <a:off x="2743200" y="1082675"/>
            <a:ext cx="990600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16" name="Line 8"/>
          <p:cNvSpPr>
            <a:spLocks noChangeShapeType="1"/>
          </p:cNvSpPr>
          <p:nvPr/>
        </p:nvSpPr>
        <p:spPr bwMode="auto">
          <a:xfrm>
            <a:off x="2743200" y="1692275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077269" y="701675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ea typeface="宋体" pitchFamily="2" charset="-122"/>
              </a:rPr>
              <a:t>降落伞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114800" y="1616075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ea typeface="宋体" pitchFamily="2" charset="-122"/>
              </a:rPr>
              <a:t>风  (</a:t>
            </a:r>
            <a:r>
              <a:rPr lang="zh-CN" altLang="en-US" sz="4000" b="1">
                <a:solidFill>
                  <a:srgbClr val="FF3300"/>
                </a:solidFill>
              </a:rPr>
              <a:t>吹</a:t>
            </a:r>
            <a:r>
              <a:rPr lang="zh-CN" altLang="en-US" sz="4000" b="1">
                <a:ea typeface="宋体" pitchFamily="2" charset="-122"/>
              </a:rPr>
              <a:t>)</a:t>
            </a:r>
          </a:p>
        </p:txBody>
      </p:sp>
      <p:sp>
        <p:nvSpPr>
          <p:cNvPr id="38919" name="Text Box 12"/>
          <p:cNvSpPr txBox="1">
            <a:spLocks noChangeArrowheads="1"/>
          </p:cNvSpPr>
          <p:nvPr/>
        </p:nvSpPr>
        <p:spPr bwMode="auto">
          <a:xfrm>
            <a:off x="865495" y="2969478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/>
              <a:t>苍耳</a:t>
            </a:r>
          </a:p>
        </p:txBody>
      </p:sp>
      <p:sp>
        <p:nvSpPr>
          <p:cNvPr id="38920" name="Text Box 13"/>
          <p:cNvSpPr txBox="1">
            <a:spLocks noChangeArrowheads="1"/>
          </p:cNvSpPr>
          <p:nvPr/>
        </p:nvSpPr>
        <p:spPr bwMode="auto">
          <a:xfrm>
            <a:off x="1045191" y="4544657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/>
              <a:t>豌豆</a:t>
            </a:r>
          </a:p>
        </p:txBody>
      </p:sp>
      <p:sp>
        <p:nvSpPr>
          <p:cNvPr id="38921" name="Line 14"/>
          <p:cNvSpPr>
            <a:spLocks noChangeShapeType="1"/>
          </p:cNvSpPr>
          <p:nvPr/>
        </p:nvSpPr>
        <p:spPr bwMode="auto">
          <a:xfrm flipV="1">
            <a:off x="2667000" y="2770448"/>
            <a:ext cx="1295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2" name="Line 15"/>
          <p:cNvSpPr>
            <a:spLocks noChangeShapeType="1"/>
          </p:cNvSpPr>
          <p:nvPr/>
        </p:nvSpPr>
        <p:spPr bwMode="auto">
          <a:xfrm>
            <a:off x="2606722" y="3399382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3" name="Line 17"/>
          <p:cNvSpPr>
            <a:spLocks noChangeShapeType="1"/>
          </p:cNvSpPr>
          <p:nvPr/>
        </p:nvSpPr>
        <p:spPr bwMode="auto">
          <a:xfrm flipV="1">
            <a:off x="2794378" y="4525322"/>
            <a:ext cx="1143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4" name="Line 18"/>
          <p:cNvSpPr>
            <a:spLocks noChangeShapeType="1"/>
          </p:cNvSpPr>
          <p:nvPr/>
        </p:nvSpPr>
        <p:spPr bwMode="auto">
          <a:xfrm>
            <a:off x="2753436" y="5078057"/>
            <a:ext cx="1143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4027227" y="2583929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/>
              <a:t>带刺的铠甲</a:t>
            </a:r>
            <a:endParaRPr lang="en-US" altLang="zh-CN" sz="4000" b="1" dirty="0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4253553" y="3598412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/>
              <a:t>动物 (</a:t>
            </a:r>
            <a:r>
              <a:rPr lang="zh-CN" altLang="en-US" sz="4000" b="1" dirty="0">
                <a:solidFill>
                  <a:srgbClr val="FF3300"/>
                </a:solidFill>
              </a:rPr>
              <a:t>带</a:t>
            </a:r>
            <a:r>
              <a:rPr lang="zh-CN" altLang="en-US" sz="4000" b="1" dirty="0"/>
              <a:t>)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4198962" y="4382021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/>
              <a:t>豆荚</a:t>
            </a:r>
          </a:p>
        </p:txBody>
      </p:sp>
      <p:sp>
        <p:nvSpPr>
          <p:cNvPr id="38928" name="Text Box 22"/>
          <p:cNvSpPr txBox="1">
            <a:spLocks noChangeArrowheads="1"/>
          </p:cNvSpPr>
          <p:nvPr/>
        </p:nvSpPr>
        <p:spPr bwMode="auto">
          <a:xfrm>
            <a:off x="4708525" y="5816600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5400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4191000" y="5320305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_GB2312" pitchFamily="49" charset="-122"/>
              </a:rPr>
              <a:t>太阳 (</a:t>
            </a: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</a:rPr>
              <a:t>晒</a:t>
            </a:r>
            <a:r>
              <a:rPr lang="zh-CN" altLang="en-US" sz="4000" b="1" dirty="0">
                <a:latin typeface="楷体_GB2312" pitchFamily="49" charset="-122"/>
              </a:rPr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  <p:bldP spid="28691" grpId="0"/>
      <p:bldP spid="28692" grpId="0"/>
      <p:bldP spid="28693" grpId="0"/>
      <p:bldP spid="286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形标注 11"/>
          <p:cNvSpPr/>
          <p:nvPr/>
        </p:nvSpPr>
        <p:spPr bwMode="auto">
          <a:xfrm>
            <a:off x="3998794" y="0"/>
            <a:ext cx="4694829" cy="1584325"/>
          </a:xfrm>
          <a:prstGeom prst="wedgeEllipseCallout">
            <a:avLst>
              <a:gd name="adj1" fmla="val -33801"/>
              <a:gd name="adj2" fmla="val 55376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>
              <a:latin typeface="Arial" charset="0"/>
              <a:ea typeface="宋体" charset="-122"/>
              <a:sym typeface="Arial" charset="0"/>
            </a:endParaRPr>
          </a:p>
        </p:txBody>
      </p:sp>
      <p:pic>
        <p:nvPicPr>
          <p:cNvPr id="21506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6837" y="1856095"/>
            <a:ext cx="2025294" cy="2001279"/>
          </a:xfrm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78963" y="1718647"/>
            <a:ext cx="18732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3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法</a:t>
            </a:r>
            <a:endParaRPr lang="zh-CN" altLang="en-US" sz="138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8" name="组合 3"/>
          <p:cNvGrpSpPr>
            <a:grpSpLocks/>
          </p:cNvGrpSpPr>
          <p:nvPr/>
        </p:nvGrpSpPr>
        <p:grpSpPr bwMode="auto">
          <a:xfrm>
            <a:off x="179388" y="190500"/>
            <a:ext cx="2736850" cy="1373188"/>
            <a:chOff x="162269" y="139897"/>
            <a:chExt cx="2736744" cy="1030348"/>
          </a:xfrm>
        </p:grpSpPr>
        <p:sp>
          <p:nvSpPr>
            <p:cNvPr id="9" name="Text Box 15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1069352" y="614000"/>
              <a:ext cx="1829661" cy="43858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ts val="1200"/>
                </a:spcBef>
                <a:defRPr/>
              </a:pPr>
              <a:r>
                <a:rPr lang="zh-CN" altLang="en-US" sz="32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我会写</a:t>
              </a:r>
            </a:p>
          </p:txBody>
        </p:sp>
        <p:pic>
          <p:nvPicPr>
            <p:cNvPr id="10" name="图片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269" y="139897"/>
              <a:ext cx="1174490" cy="1030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57"/>
          <p:cNvSpPr>
            <a:spLocks noChangeArrowheads="1"/>
          </p:cNvSpPr>
          <p:nvPr/>
        </p:nvSpPr>
        <p:spPr bwMode="auto">
          <a:xfrm>
            <a:off x="4466562" y="198746"/>
            <a:ext cx="38163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-209550"/>
            <a:r>
              <a:rPr lang="en-US" altLang="en-US" sz="2800" dirty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仔细观察，这几个字都是左右结构，都是左窄右宽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dirty="0"/>
          </a:p>
        </p:txBody>
      </p:sp>
      <p:pic>
        <p:nvPicPr>
          <p:cNvPr id="13" name="内容占位符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538" y="1858370"/>
            <a:ext cx="2025294" cy="200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160665" y="1666331"/>
            <a:ext cx="18732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3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如</a:t>
            </a:r>
            <a:endParaRPr lang="zh-CN" altLang="en-US" sz="138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5" name="内容占位符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50" y="4328614"/>
            <a:ext cx="2025294" cy="200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649476" y="4068336"/>
            <a:ext cx="18732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3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她</a:t>
            </a:r>
            <a:endParaRPr lang="zh-CN" altLang="en-US" sz="138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7" name="内容占位符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841" y="1872018"/>
            <a:ext cx="2025294" cy="200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5603614" y="1625386"/>
            <a:ext cx="18732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3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知</a:t>
            </a:r>
            <a:endParaRPr lang="zh-CN" altLang="en-US" sz="138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9" name="内容占位符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3129" y="4369557"/>
            <a:ext cx="2025294" cy="200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160664" y="4150222"/>
            <a:ext cx="18732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3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娃</a:t>
            </a:r>
            <a:endParaRPr lang="zh-CN" altLang="en-US" sz="138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1" name="内容占位符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7022" y="4355910"/>
            <a:ext cx="2025294" cy="200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685501" y="4122928"/>
            <a:ext cx="18732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3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识</a:t>
            </a:r>
            <a:endParaRPr lang="zh-CN" altLang="en-US" sz="138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41095" y="1873885"/>
            <a:ext cx="7009130" cy="11068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noProof="1">
                <a:solidFill>
                  <a:srgbClr val="0E2CE2"/>
                </a:solidFill>
              </a:rPr>
              <a:t>3. </a:t>
            </a:r>
            <a:r>
              <a:rPr lang="zh-CN" altLang="en-US" sz="6600" b="1" noProof="1">
                <a:solidFill>
                  <a:srgbClr val="0E2CE2"/>
                </a:solidFill>
              </a:rPr>
              <a:t>植物妈妈有办法</a:t>
            </a:r>
          </a:p>
        </p:txBody>
      </p:sp>
      <p:sp>
        <p:nvSpPr>
          <p:cNvPr id="9" name="Rectangle 143"/>
          <p:cNvSpPr>
            <a:spLocks noChangeArrowheads="1"/>
          </p:cNvSpPr>
          <p:nvPr/>
        </p:nvSpPr>
        <p:spPr bwMode="auto">
          <a:xfrm>
            <a:off x="4540913" y="3175947"/>
            <a:ext cx="238601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zh-CN" altLang="en-US" sz="2800" dirty="0" smtClean="0">
                <a:solidFill>
                  <a:srgbClr val="333300"/>
                </a:solidFill>
                <a:ea typeface="楷体_GB2312" pitchFamily="49" charset="-122"/>
              </a:rPr>
              <a:t>第二课时</a:t>
            </a:r>
            <a:endParaRPr lang="zh-CN" altLang="zh-CN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2292" name="Picture 4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4000"/>
            <a:ext cx="89154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 bwMode="auto">
          <a:xfrm>
            <a:off x="1258888" y="2133600"/>
            <a:ext cx="1873250" cy="1584325"/>
            <a:chOff x="0" y="0"/>
            <a:chExt cx="1406" cy="912"/>
          </a:xfrm>
        </p:grpSpPr>
        <p:pic>
          <p:nvPicPr>
            <p:cNvPr id="12326" name="Picture 7" descr="010$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0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7" name="Text Box 8"/>
            <p:cNvSpPr txBox="1">
              <a:spLocks noChangeArrowheads="1"/>
            </p:cNvSpPr>
            <p:nvPr/>
          </p:nvSpPr>
          <p:spPr bwMode="auto">
            <a:xfrm>
              <a:off x="91" y="317"/>
              <a:ext cx="935" cy="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latin typeface="Times New Roman" panose="02020603050405020304" pitchFamily="18" charset="0"/>
                  <a:ea typeface="楷体_GB2312" pitchFamily="49" charset="-122"/>
                </a:rPr>
                <a:t> 植</a:t>
              </a:r>
              <a:endParaRPr lang="en-US" altLang="zh-CN" sz="60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3" name="Group 9"/>
          <p:cNvGrpSpPr/>
          <p:nvPr/>
        </p:nvGrpSpPr>
        <p:grpSpPr bwMode="auto">
          <a:xfrm>
            <a:off x="5857875" y="3286125"/>
            <a:ext cx="1873250" cy="1584325"/>
            <a:chOff x="0" y="0"/>
            <a:chExt cx="1406" cy="912"/>
          </a:xfrm>
        </p:grpSpPr>
        <p:pic>
          <p:nvPicPr>
            <p:cNvPr id="12324" name="Picture 10" descr="010$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0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5" name="Text Box 11"/>
            <p:cNvSpPr txBox="1">
              <a:spLocks noChangeArrowheads="1"/>
            </p:cNvSpPr>
            <p:nvPr/>
          </p:nvSpPr>
          <p:spPr bwMode="auto">
            <a:xfrm>
              <a:off x="91" y="317"/>
              <a:ext cx="935" cy="5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latin typeface="Times New Roman" panose="02020603050405020304" pitchFamily="18" charset="0"/>
                  <a:ea typeface="楷体_GB2312" pitchFamily="49" charset="-122"/>
                </a:rPr>
                <a:t> </a:t>
              </a:r>
              <a:r>
                <a:rPr lang="zh-CN" altLang="en-US" sz="6000" b="1" dirty="0" smtClean="0">
                  <a:latin typeface="Times New Roman" panose="02020603050405020304" pitchFamily="18" charset="0"/>
                  <a:ea typeface="楷体_GB2312" pitchFamily="49" charset="-122"/>
                </a:rPr>
                <a:t>察</a:t>
              </a:r>
              <a:endParaRPr lang="zh-CN" altLang="en-US" sz="66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4" name="Group 12"/>
          <p:cNvGrpSpPr/>
          <p:nvPr/>
        </p:nvGrpSpPr>
        <p:grpSpPr bwMode="auto">
          <a:xfrm>
            <a:off x="2643188" y="3214688"/>
            <a:ext cx="1873250" cy="1584325"/>
            <a:chOff x="211" y="403"/>
            <a:chExt cx="1406" cy="912"/>
          </a:xfrm>
        </p:grpSpPr>
        <p:pic>
          <p:nvPicPr>
            <p:cNvPr id="12322" name="Picture 13" descr="010$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" y="403"/>
              <a:ext cx="140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3" name="Text Box 14"/>
            <p:cNvSpPr txBox="1">
              <a:spLocks noChangeArrowheads="1"/>
            </p:cNvSpPr>
            <p:nvPr/>
          </p:nvSpPr>
          <p:spPr bwMode="auto">
            <a:xfrm>
              <a:off x="211" y="650"/>
              <a:ext cx="935" cy="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latin typeface="Times New Roman" panose="02020603050405020304" pitchFamily="18" charset="0"/>
                  <a:ea typeface="楷体_GB2312" pitchFamily="49" charset="-122"/>
                </a:rPr>
                <a:t> 炸</a:t>
              </a:r>
              <a:endParaRPr lang="zh-CN" altLang="en-US" sz="66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5" name="Group 15"/>
          <p:cNvGrpSpPr/>
          <p:nvPr/>
        </p:nvGrpSpPr>
        <p:grpSpPr bwMode="auto">
          <a:xfrm>
            <a:off x="3643313" y="1857375"/>
            <a:ext cx="1873250" cy="1584325"/>
            <a:chOff x="0" y="0"/>
            <a:chExt cx="1406" cy="912"/>
          </a:xfrm>
        </p:grpSpPr>
        <p:pic>
          <p:nvPicPr>
            <p:cNvPr id="12320" name="Picture 16" descr="010$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0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1" name="Text Box 17"/>
            <p:cNvSpPr txBox="1">
              <a:spLocks noChangeArrowheads="1"/>
            </p:cNvSpPr>
            <p:nvPr/>
          </p:nvSpPr>
          <p:spPr bwMode="auto">
            <a:xfrm>
              <a:off x="91" y="317"/>
              <a:ext cx="935" cy="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latin typeface="Times New Roman" panose="02020603050405020304" pitchFamily="18" charset="0"/>
                  <a:ea typeface="楷体_GB2312" pitchFamily="49" charset="-122"/>
                </a:rPr>
                <a:t> 纷</a:t>
              </a:r>
              <a:endParaRPr lang="zh-CN" altLang="en-US" sz="66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6" name="Group 18"/>
          <p:cNvGrpSpPr/>
          <p:nvPr/>
        </p:nvGrpSpPr>
        <p:grpSpPr bwMode="auto">
          <a:xfrm>
            <a:off x="5357813" y="2143125"/>
            <a:ext cx="1873250" cy="1584325"/>
            <a:chOff x="0" y="0"/>
            <a:chExt cx="1406" cy="912"/>
          </a:xfrm>
        </p:grpSpPr>
        <p:pic>
          <p:nvPicPr>
            <p:cNvPr id="12318" name="Picture 19" descr="010$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0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9" name="Text Box 20"/>
            <p:cNvSpPr txBox="1">
              <a:spLocks noChangeArrowheads="1"/>
            </p:cNvSpPr>
            <p:nvPr/>
          </p:nvSpPr>
          <p:spPr bwMode="auto">
            <a:xfrm>
              <a:off x="91" y="317"/>
              <a:ext cx="935" cy="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latin typeface="Times New Roman" panose="02020603050405020304" pitchFamily="18" charset="0"/>
                  <a:ea typeface="楷体_GB2312" pitchFamily="49" charset="-122"/>
                </a:rPr>
                <a:t> 刺</a:t>
              </a:r>
              <a:endParaRPr lang="zh-CN" altLang="en-US" sz="66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7" name="Group 21"/>
          <p:cNvGrpSpPr/>
          <p:nvPr/>
        </p:nvGrpSpPr>
        <p:grpSpPr bwMode="auto">
          <a:xfrm>
            <a:off x="7072313" y="2286000"/>
            <a:ext cx="1873250" cy="1584325"/>
            <a:chOff x="0" y="0"/>
            <a:chExt cx="1406" cy="912"/>
          </a:xfrm>
        </p:grpSpPr>
        <p:pic>
          <p:nvPicPr>
            <p:cNvPr id="12316" name="Picture 22" descr="010$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0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7" name="Text Box 23"/>
            <p:cNvSpPr txBox="1">
              <a:spLocks noChangeArrowheads="1"/>
            </p:cNvSpPr>
            <p:nvPr/>
          </p:nvSpPr>
          <p:spPr bwMode="auto">
            <a:xfrm>
              <a:off x="91" y="317"/>
              <a:ext cx="935" cy="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latin typeface="Times New Roman" panose="02020603050405020304" pitchFamily="18" charset="0"/>
                  <a:ea typeface="楷体_GB2312" pitchFamily="49" charset="-122"/>
                </a:rPr>
                <a:t> 底</a:t>
              </a:r>
              <a:endParaRPr lang="zh-CN" altLang="en-US" sz="66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8" name="Group 24"/>
          <p:cNvGrpSpPr/>
          <p:nvPr/>
        </p:nvGrpSpPr>
        <p:grpSpPr bwMode="auto">
          <a:xfrm>
            <a:off x="6705600" y="990600"/>
            <a:ext cx="1873250" cy="1584325"/>
            <a:chOff x="0" y="0"/>
            <a:chExt cx="1406" cy="912"/>
          </a:xfrm>
        </p:grpSpPr>
        <p:pic>
          <p:nvPicPr>
            <p:cNvPr id="12314" name="Picture 25" descr="010$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0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5" name="Text Box 26"/>
            <p:cNvSpPr txBox="1">
              <a:spLocks noChangeArrowheads="1"/>
            </p:cNvSpPr>
            <p:nvPr/>
          </p:nvSpPr>
          <p:spPr bwMode="auto">
            <a:xfrm>
              <a:off x="91" y="317"/>
              <a:ext cx="935" cy="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latin typeface="Times New Roman" panose="02020603050405020304" pitchFamily="18" charset="0"/>
                  <a:ea typeface="楷体_GB2312" pitchFamily="49" charset="-122"/>
                </a:rPr>
                <a:t> 靠</a:t>
              </a:r>
              <a:endParaRPr lang="zh-CN" altLang="en-US" sz="66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9" name="Group 27"/>
          <p:cNvGrpSpPr/>
          <p:nvPr/>
        </p:nvGrpSpPr>
        <p:grpSpPr bwMode="auto">
          <a:xfrm>
            <a:off x="5257800" y="457200"/>
            <a:ext cx="1873250" cy="1584325"/>
            <a:chOff x="0" y="0"/>
            <a:chExt cx="1406" cy="912"/>
          </a:xfrm>
        </p:grpSpPr>
        <p:pic>
          <p:nvPicPr>
            <p:cNvPr id="12312" name="Picture 28" descr="010$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0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3" name="Text Box 29"/>
            <p:cNvSpPr txBox="1">
              <a:spLocks noChangeArrowheads="1"/>
            </p:cNvSpPr>
            <p:nvPr/>
          </p:nvSpPr>
          <p:spPr bwMode="auto">
            <a:xfrm>
              <a:off x="91" y="317"/>
              <a:ext cx="935" cy="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latin typeface="Times New Roman" panose="02020603050405020304" pitchFamily="18" charset="0"/>
                  <a:ea typeface="楷体_GB2312" pitchFamily="49" charset="-122"/>
                </a:rPr>
                <a:t> 旅</a:t>
              </a:r>
              <a:endParaRPr lang="zh-CN" altLang="en-US" sz="66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10" name="Group 30"/>
          <p:cNvGrpSpPr/>
          <p:nvPr/>
        </p:nvGrpSpPr>
        <p:grpSpPr bwMode="auto">
          <a:xfrm>
            <a:off x="3635375" y="404813"/>
            <a:ext cx="1873250" cy="1584325"/>
            <a:chOff x="0" y="0"/>
            <a:chExt cx="1406" cy="912"/>
          </a:xfrm>
        </p:grpSpPr>
        <p:pic>
          <p:nvPicPr>
            <p:cNvPr id="12310" name="Picture 31" descr="010$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0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1" name="Text Box 32"/>
            <p:cNvSpPr txBox="1">
              <a:spLocks noChangeArrowheads="1"/>
            </p:cNvSpPr>
            <p:nvPr/>
          </p:nvSpPr>
          <p:spPr bwMode="auto">
            <a:xfrm>
              <a:off x="91" y="317"/>
              <a:ext cx="935" cy="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latin typeface="Times New Roman" panose="02020603050405020304" pitchFamily="18" charset="0"/>
                  <a:ea typeface="楷体_GB2312" pitchFamily="49" charset="-122"/>
                </a:rPr>
                <a:t> 为</a:t>
              </a:r>
              <a:endParaRPr lang="zh-CN" altLang="en-US" sz="66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11" name="Group 33"/>
          <p:cNvGrpSpPr/>
          <p:nvPr/>
        </p:nvGrpSpPr>
        <p:grpSpPr bwMode="auto">
          <a:xfrm>
            <a:off x="2124075" y="836613"/>
            <a:ext cx="1873250" cy="1584325"/>
            <a:chOff x="0" y="0"/>
            <a:chExt cx="1406" cy="912"/>
          </a:xfrm>
        </p:grpSpPr>
        <p:pic>
          <p:nvPicPr>
            <p:cNvPr id="12308" name="Picture 34" descr="010$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0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9" name="Text Box 35"/>
            <p:cNvSpPr txBox="1">
              <a:spLocks noChangeArrowheads="1"/>
            </p:cNvSpPr>
            <p:nvPr/>
          </p:nvSpPr>
          <p:spPr bwMode="auto">
            <a:xfrm>
              <a:off x="91" y="317"/>
              <a:ext cx="935" cy="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latin typeface="Times New Roman" panose="02020603050405020304" pitchFamily="18" charset="0"/>
                  <a:ea typeface="楷体_GB2312" pitchFamily="49" charset="-122"/>
                </a:rPr>
                <a:t> 如</a:t>
              </a:r>
            </a:p>
          </p:txBody>
        </p:sp>
      </p:grpSp>
      <p:grpSp>
        <p:nvGrpSpPr>
          <p:cNvPr id="12" name="Group 36"/>
          <p:cNvGrpSpPr/>
          <p:nvPr/>
        </p:nvGrpSpPr>
        <p:grpSpPr bwMode="auto">
          <a:xfrm>
            <a:off x="4105370" y="3286550"/>
            <a:ext cx="1873250" cy="1584325"/>
            <a:chOff x="-243" y="-82"/>
            <a:chExt cx="1406" cy="912"/>
          </a:xfrm>
        </p:grpSpPr>
        <p:pic>
          <p:nvPicPr>
            <p:cNvPr id="12306" name="Picture 37" descr="010$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43" y="-82"/>
              <a:ext cx="140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 Box 38"/>
            <p:cNvSpPr txBox="1">
              <a:spLocks noChangeArrowheads="1"/>
            </p:cNvSpPr>
            <p:nvPr/>
          </p:nvSpPr>
          <p:spPr bwMode="auto">
            <a:xfrm>
              <a:off x="-147" y="150"/>
              <a:ext cx="935" cy="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latin typeface="Times New Roman" panose="02020603050405020304" pitchFamily="18" charset="0"/>
                  <a:ea typeface="楷体_GB2312" pitchFamily="49" charset="-122"/>
                </a:rPr>
                <a:t> 离</a:t>
              </a:r>
              <a:endParaRPr lang="zh-CN" altLang="en-US" sz="66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12305" name="Text Box 41"/>
          <p:cNvSpPr txBox="1">
            <a:spLocks noChangeArrowheads="1"/>
          </p:cNvSpPr>
          <p:nvPr/>
        </p:nvSpPr>
        <p:spPr bwMode="auto">
          <a:xfrm>
            <a:off x="4921250" y="4437063"/>
            <a:ext cx="1246188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en-US" sz="66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3" name="Group 36"/>
          <p:cNvGrpSpPr/>
          <p:nvPr/>
        </p:nvGrpSpPr>
        <p:grpSpPr bwMode="auto">
          <a:xfrm>
            <a:off x="1617980" y="3215005"/>
            <a:ext cx="1873250" cy="1584325"/>
            <a:chOff x="0" y="0"/>
            <a:chExt cx="1406" cy="912"/>
          </a:xfrm>
        </p:grpSpPr>
        <p:pic>
          <p:nvPicPr>
            <p:cNvPr id="14" name="Picture 37" descr="010$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0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91" y="317"/>
              <a:ext cx="935" cy="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latin typeface="Times New Roman" panose="02020603050405020304" pitchFamily="18" charset="0"/>
                  <a:ea typeface="楷体_GB2312" pitchFamily="49" charset="-122"/>
                </a:rPr>
                <a:t> 识</a:t>
              </a:r>
              <a:endParaRPr lang="zh-CN" altLang="en-US" sz="66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16" name="Group 36"/>
          <p:cNvGrpSpPr/>
          <p:nvPr/>
        </p:nvGrpSpPr>
        <p:grpSpPr bwMode="auto">
          <a:xfrm>
            <a:off x="6826885" y="3476625"/>
            <a:ext cx="1873250" cy="1584325"/>
            <a:chOff x="0" y="0"/>
            <a:chExt cx="1406" cy="912"/>
          </a:xfrm>
        </p:grpSpPr>
        <p:pic>
          <p:nvPicPr>
            <p:cNvPr id="17" name="Picture 37" descr="010$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0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8"/>
            <p:cNvSpPr txBox="1">
              <a:spLocks noChangeArrowheads="1"/>
            </p:cNvSpPr>
            <p:nvPr/>
          </p:nvSpPr>
          <p:spPr bwMode="auto">
            <a:xfrm>
              <a:off x="91" y="317"/>
              <a:ext cx="935" cy="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latin typeface="Times New Roman" panose="02020603050405020304" pitchFamily="18" charset="0"/>
                  <a:ea typeface="楷体_GB2312" pitchFamily="49" charset="-122"/>
                </a:rPr>
                <a:t> 粗</a:t>
              </a:r>
              <a:endParaRPr lang="zh-CN" altLang="en-US" sz="66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pSp>
        <p:nvGrpSpPr>
          <p:cNvPr id="19" name="Group 36"/>
          <p:cNvGrpSpPr/>
          <p:nvPr/>
        </p:nvGrpSpPr>
        <p:grpSpPr bwMode="auto">
          <a:xfrm>
            <a:off x="4953635" y="4271010"/>
            <a:ext cx="1873250" cy="1584325"/>
            <a:chOff x="0" y="0"/>
            <a:chExt cx="1406" cy="912"/>
          </a:xfrm>
        </p:grpSpPr>
        <p:pic>
          <p:nvPicPr>
            <p:cNvPr id="20" name="Picture 37" descr="010$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40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>
              <a:off x="8" y="167"/>
              <a:ext cx="935" cy="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000" b="1" dirty="0">
                  <a:latin typeface="Times New Roman" panose="02020603050405020304" pitchFamily="18" charset="0"/>
                  <a:ea typeface="楷体_GB2312" pitchFamily="49" charset="-122"/>
                </a:rPr>
                <a:t> 得</a:t>
              </a:r>
              <a:endParaRPr lang="zh-CN" altLang="en-US" sz="6600" b="1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4.16667E-6 0.5039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00017 0.4305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0017 0.4409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00018 0.5564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00799 0.5564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1.11111E-6 0.4516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798 0.61945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69 0.000000 L 0.000069 0.333330 " pathEditMode="relative" rAng="0" ptsTypes="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0781 0.7349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00017 0.6824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0017 0.44098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0017 0.44098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0017 0.44098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0017 0.44098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95319" cy="72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239" y="0"/>
            <a:ext cx="5494603" cy="777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8"/>
          <p:cNvGrpSpPr/>
          <p:nvPr/>
        </p:nvGrpSpPr>
        <p:grpSpPr>
          <a:xfrm rot="20047444">
            <a:off x="-181814" y="-348368"/>
            <a:ext cx="2470245" cy="1901002"/>
            <a:chOff x="9324461" y="-1008913"/>
            <a:chExt cx="2909506" cy="2181202"/>
          </a:xfrm>
        </p:grpSpPr>
        <p:sp>
          <p:nvSpPr>
            <p:cNvPr id="7" name="云形标注 19"/>
            <p:cNvSpPr>
              <a:spLocks noChangeArrowheads="1"/>
            </p:cNvSpPr>
            <p:nvPr/>
          </p:nvSpPr>
          <p:spPr bwMode="auto">
            <a:xfrm rot="11309191">
              <a:off x="9324461" y="-1008913"/>
              <a:ext cx="2909506" cy="2181202"/>
            </a:xfrm>
            <a:prstGeom prst="cloudCallout">
              <a:avLst>
                <a:gd name="adj1" fmla="val 62486"/>
                <a:gd name="adj2" fmla="val -2912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 rot="1088519">
              <a:off x="9625525" y="-596774"/>
              <a:ext cx="1856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还有哪些地方也藏着这样的秘密？</a:t>
              </a:r>
              <a:endParaRPr lang="zh-CN" altLang="en-US" sz="2400" b="1" dirty="0"/>
            </a:p>
          </p:txBody>
        </p:sp>
      </p:grpSp>
      <p:sp>
        <p:nvSpPr>
          <p:cNvPr id="10" name="椭圆 9"/>
          <p:cNvSpPr/>
          <p:nvPr/>
        </p:nvSpPr>
        <p:spPr>
          <a:xfrm>
            <a:off x="3384645" y="2511188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946478" y="2909248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537045" y="3659875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523397" y="4847230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960125" y="5611504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153702" y="616424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590431" y="1080448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604078" y="1844722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962634" y="2649941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413009" y="3086668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849737" y="3960126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921690" y="5188424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604078" y="6020938"/>
            <a:ext cx="218364" cy="300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内容占位符 3"/>
          <p:cNvPicPr>
            <a:picLocks noGrp="1" noChangeAspect="1"/>
          </p:cNvPicPr>
          <p:nvPr>
            <p:ph idx="1"/>
          </p:nvPr>
        </p:nvPicPr>
        <p:blipFill>
          <a:blip r:embed="rId11" cstate="print"/>
          <a:srcRect l="2695" b="764"/>
          <a:stretch>
            <a:fillRect/>
          </a:stretch>
        </p:blipFill>
        <p:spPr>
          <a:xfrm>
            <a:off x="11113" y="-25400"/>
            <a:ext cx="9247187" cy="6908800"/>
          </a:xfrm>
        </p:spPr>
      </p:pic>
      <p:sp>
        <p:nvSpPr>
          <p:cNvPr id="5" name="矩形 4"/>
          <p:cNvSpPr/>
          <p:nvPr/>
        </p:nvSpPr>
        <p:spPr>
          <a:xfrm>
            <a:off x="11430" y="48260"/>
            <a:ext cx="2497455" cy="8299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MV Boli" panose="02000500030200090000" charset="0"/>
                <a:ea typeface="微软雅黑" panose="020B0503020204020204" charset="-122"/>
              </a:rPr>
              <a:t>我会说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7634" y="1047797"/>
            <a:ext cx="294606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508250" y="355600"/>
            <a:ext cx="6191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Calibri" pitchFamily="34" charset="0"/>
              </a:rPr>
              <a:t>这是什么植物？她的宝宝藏在哪里？</a:t>
            </a:r>
            <a:endParaRPr lang="en-US" altLang="zh-CN" sz="2800" b="1">
              <a:latin typeface="Calibri" pitchFamily="34" charset="0"/>
            </a:endParaRPr>
          </a:p>
        </p:txBody>
      </p:sp>
      <p:pic>
        <p:nvPicPr>
          <p:cNvPr id="95235" name="图片 95234" descr="62d9e18ad9f820f7fc1f104b"/>
          <p:cNvPicPr>
            <a:picLocks noChangeAspect="1"/>
          </p:cNvPicPr>
          <p:nvPr/>
        </p:nvPicPr>
        <p:blipFill>
          <a:blip r:embed="rId13" cstate="print"/>
          <a:srcRect r="1463" b="5858"/>
          <a:stretch>
            <a:fillRect/>
          </a:stretch>
        </p:blipFill>
        <p:spPr bwMode="auto">
          <a:xfrm>
            <a:off x="295417" y="3941075"/>
            <a:ext cx="3130171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48998" y="1886946"/>
            <a:ext cx="2373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Calibri" pitchFamily="34" charset="0"/>
              </a:rPr>
              <a:t>柳树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467883" y="4988352"/>
            <a:ext cx="13541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Calibri" pitchFamily="34" charset="0"/>
              </a:rPr>
              <a:t>柳絮</a:t>
            </a:r>
          </a:p>
        </p:txBody>
      </p:sp>
      <p:grpSp>
        <p:nvGrpSpPr>
          <p:cNvPr id="9" name="组合 1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40807" y="708809"/>
            <a:ext cx="3448050" cy="3162300"/>
            <a:chOff x="222739" y="2519008"/>
            <a:chExt cx="2250831" cy="2389822"/>
          </a:xfrm>
        </p:grpSpPr>
        <p:grpSp>
          <p:nvGrpSpPr>
            <p:cNvPr id="10" name="组合 8"/>
            <p:cNvGrpSpPr>
              <a:grpSpLocks/>
            </p:cNvGrpSpPr>
            <p:nvPr/>
          </p:nvGrpSpPr>
          <p:grpSpPr bwMode="auto">
            <a:xfrm>
              <a:off x="222739" y="2672572"/>
              <a:ext cx="2073625" cy="2074299"/>
              <a:chOff x="1807574" y="4454068"/>
              <a:chExt cx="3488311" cy="3489444"/>
            </a:xfrm>
          </p:grpSpPr>
          <p:sp>
            <p:nvSpPr>
              <p:cNvPr id="12" name="椭圆 11"/>
              <p:cNvSpPr/>
              <p:nvPr>
                <p:custDataLst>
                  <p:tags r:id="rId8"/>
                </p:custDataLst>
              </p:nvPr>
            </p:nvSpPr>
            <p:spPr>
              <a:xfrm>
                <a:off x="1871386" y="4562421"/>
                <a:ext cx="3350716" cy="3274555"/>
              </a:xfrm>
              <a:prstGeom prst="ellipse">
                <a:avLst/>
              </a:prstGeom>
              <a:blipFill dpi="0" rotWithShape="1">
                <a:blip r:embed="rId14" cstate="print">
                  <a:extLst/>
                </a:blip>
                <a:srcRect/>
                <a:stretch>
                  <a:fillRect l="-30605" t="-4571" r="-32009" b="-631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130"/>
              </a:p>
            </p:txBody>
          </p:sp>
          <p:sp>
            <p:nvSpPr>
              <p:cNvPr id="13" name="同心圆 12"/>
              <p:cNvSpPr/>
              <p:nvPr>
                <p:custDataLst>
                  <p:tags r:id="rId9"/>
                </p:custDataLst>
              </p:nvPr>
            </p:nvSpPr>
            <p:spPr>
              <a:xfrm>
                <a:off x="1807574" y="4454068"/>
                <a:ext cx="3488311" cy="3489444"/>
              </a:xfrm>
              <a:prstGeom prst="donut">
                <a:avLst>
                  <a:gd name="adj" fmla="val 4639"/>
                </a:avLst>
              </a:prstGeom>
              <a:gradFill flip="none" rotWithShape="1">
                <a:gsLst>
                  <a:gs pos="38000">
                    <a:srgbClr val="4CB5B9"/>
                  </a:gs>
                  <a:gs pos="0">
                    <a:srgbClr val="2ACED0"/>
                  </a:gs>
                  <a:gs pos="38000">
                    <a:srgbClr val="D24F5E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6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13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任意多边形 10"/>
            <p:cNvSpPr/>
            <p:nvPr>
              <p:custDataLst>
                <p:tags r:id="rId7"/>
              </p:custDataLst>
            </p:nvPr>
          </p:nvSpPr>
          <p:spPr>
            <a:xfrm>
              <a:off x="1282868" y="2519008"/>
              <a:ext cx="1190702" cy="2389822"/>
            </a:xfrm>
            <a:custGeom>
              <a:avLst/>
              <a:gdLst>
                <a:gd name="connsiteX0" fmla="*/ 0 w 999197"/>
                <a:gd name="connsiteY0" fmla="*/ 0 h 2004820"/>
                <a:gd name="connsiteX1" fmla="*/ 99124 w 999197"/>
                <a:gd name="connsiteY1" fmla="*/ 5005 h 2004820"/>
                <a:gd name="connsiteX2" fmla="*/ 999197 w 999197"/>
                <a:gd name="connsiteY2" fmla="*/ 1002410 h 2004820"/>
                <a:gd name="connsiteX3" fmla="*/ 99124 w 999197"/>
                <a:gd name="connsiteY3" fmla="*/ 1999815 h 2004820"/>
                <a:gd name="connsiteX4" fmla="*/ 0 w 999197"/>
                <a:gd name="connsiteY4" fmla="*/ 2004820 h 2004820"/>
                <a:gd name="connsiteX0-1" fmla="*/ 0 w 999197"/>
                <a:gd name="connsiteY0-2" fmla="*/ 0 h 2004820"/>
                <a:gd name="connsiteX1-3" fmla="*/ 99124 w 999197"/>
                <a:gd name="connsiteY1-4" fmla="*/ 5005 h 2004820"/>
                <a:gd name="connsiteX2-5" fmla="*/ 999197 w 999197"/>
                <a:gd name="connsiteY2-6" fmla="*/ 1002410 h 2004820"/>
                <a:gd name="connsiteX3-7" fmla="*/ 99124 w 999197"/>
                <a:gd name="connsiteY3-8" fmla="*/ 1999815 h 2004820"/>
                <a:gd name="connsiteX4-9" fmla="*/ 0 w 999197"/>
                <a:gd name="connsiteY4-10" fmla="*/ 2004820 h 2004820"/>
                <a:gd name="connsiteX5" fmla="*/ 91440 w 999197"/>
                <a:gd name="connsiteY5" fmla="*/ 91440 h 2004820"/>
                <a:gd name="connsiteX0-11" fmla="*/ 0 w 999197"/>
                <a:gd name="connsiteY0-12" fmla="*/ 0 h 2004820"/>
                <a:gd name="connsiteX1-13" fmla="*/ 99124 w 999197"/>
                <a:gd name="connsiteY1-14" fmla="*/ 5005 h 2004820"/>
                <a:gd name="connsiteX2-15" fmla="*/ 999197 w 999197"/>
                <a:gd name="connsiteY2-16" fmla="*/ 1002410 h 2004820"/>
                <a:gd name="connsiteX3-17" fmla="*/ 99124 w 999197"/>
                <a:gd name="connsiteY3-18" fmla="*/ 1999815 h 2004820"/>
                <a:gd name="connsiteX4-19" fmla="*/ 0 w 999197"/>
                <a:gd name="connsiteY4-20" fmla="*/ 2004820 h 200482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999197" h="2004820">
                  <a:moveTo>
                    <a:pt x="0" y="0"/>
                  </a:moveTo>
                  <a:lnTo>
                    <a:pt x="99124" y="5005"/>
                  </a:lnTo>
                  <a:cubicBezTo>
                    <a:pt x="604682" y="56348"/>
                    <a:pt x="999197" y="483307"/>
                    <a:pt x="999197" y="1002410"/>
                  </a:cubicBezTo>
                  <a:cubicBezTo>
                    <a:pt x="999197" y="1521513"/>
                    <a:pt x="604682" y="1948473"/>
                    <a:pt x="99124" y="1999815"/>
                  </a:cubicBezTo>
                  <a:lnTo>
                    <a:pt x="0" y="2004820"/>
                  </a:ln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30"/>
            </a:p>
          </p:txBody>
        </p:sp>
      </p:grp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8142099" y="1952908"/>
            <a:ext cx="1503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Calibri" pitchFamily="34" charset="0"/>
              </a:rPr>
              <a:t>油菜</a:t>
            </a:r>
          </a:p>
        </p:txBody>
      </p:sp>
      <p:grpSp>
        <p:nvGrpSpPr>
          <p:cNvPr id="15" name="组合 1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4329" y="3997325"/>
            <a:ext cx="3617913" cy="2860675"/>
            <a:chOff x="5294279" y="3314983"/>
            <a:chExt cx="5692195" cy="3985563"/>
          </a:xfrm>
        </p:grpSpPr>
        <p:grpSp>
          <p:nvGrpSpPr>
            <p:cNvPr id="16" name="组合 14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5991129" y="3436360"/>
              <a:ext cx="4995344" cy="3814232"/>
              <a:chOff x="3384071" y="4454255"/>
              <a:chExt cx="5738079" cy="4381353"/>
            </a:xfrm>
          </p:grpSpPr>
          <p:sp>
            <p:nvSpPr>
              <p:cNvPr id="18" name="椭圆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3513433" y="4454255"/>
                <a:ext cx="5464779" cy="4381353"/>
              </a:xfrm>
              <a:prstGeom prst="ellipse">
                <a:avLst/>
              </a:prstGeom>
              <a:blipFill dpi="0" rotWithShape="1">
                <a:blip r:embed="rId15" cstate="print">
                  <a:extLst/>
                </a:blip>
                <a:srcRect/>
                <a:stretch>
                  <a:fillRect l="-12947" t="-9311" r="-60483" b="-812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130"/>
              </a:p>
            </p:txBody>
          </p:sp>
          <p:sp>
            <p:nvSpPr>
              <p:cNvPr id="19" name="同心圆 18"/>
              <p:cNvSpPr/>
              <p:nvPr>
                <p:custDataLst>
                  <p:tags r:id="rId6"/>
                </p:custDataLst>
              </p:nvPr>
            </p:nvSpPr>
            <p:spPr>
              <a:xfrm>
                <a:off x="3384071" y="4454564"/>
                <a:ext cx="5738079" cy="4379991"/>
              </a:xfrm>
              <a:prstGeom prst="donut">
                <a:avLst>
                  <a:gd name="adj" fmla="val 4639"/>
                </a:avLst>
              </a:prstGeom>
              <a:gradFill flip="none" rotWithShape="1">
                <a:gsLst>
                  <a:gs pos="38000">
                    <a:srgbClr val="4CB5B9"/>
                  </a:gs>
                  <a:gs pos="0">
                    <a:srgbClr val="2ACED0"/>
                  </a:gs>
                  <a:gs pos="38000">
                    <a:srgbClr val="D24F5E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6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13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任意多边形 16"/>
            <p:cNvSpPr/>
            <p:nvPr>
              <p:custDataLst>
                <p:tags r:id="rId4"/>
              </p:custDataLst>
            </p:nvPr>
          </p:nvSpPr>
          <p:spPr>
            <a:xfrm flipH="1">
              <a:off x="5294279" y="3314983"/>
              <a:ext cx="2752434" cy="3985563"/>
            </a:xfrm>
            <a:custGeom>
              <a:avLst/>
              <a:gdLst>
                <a:gd name="connsiteX0" fmla="*/ 0 w 999197"/>
                <a:gd name="connsiteY0" fmla="*/ 0 h 2004820"/>
                <a:gd name="connsiteX1" fmla="*/ 99124 w 999197"/>
                <a:gd name="connsiteY1" fmla="*/ 5005 h 2004820"/>
                <a:gd name="connsiteX2" fmla="*/ 999197 w 999197"/>
                <a:gd name="connsiteY2" fmla="*/ 1002410 h 2004820"/>
                <a:gd name="connsiteX3" fmla="*/ 99124 w 999197"/>
                <a:gd name="connsiteY3" fmla="*/ 1999815 h 2004820"/>
                <a:gd name="connsiteX4" fmla="*/ 0 w 999197"/>
                <a:gd name="connsiteY4" fmla="*/ 2004820 h 2004820"/>
                <a:gd name="connsiteX0-1" fmla="*/ 0 w 999197"/>
                <a:gd name="connsiteY0-2" fmla="*/ 0 h 2004820"/>
                <a:gd name="connsiteX1-3" fmla="*/ 99124 w 999197"/>
                <a:gd name="connsiteY1-4" fmla="*/ 5005 h 2004820"/>
                <a:gd name="connsiteX2-5" fmla="*/ 999197 w 999197"/>
                <a:gd name="connsiteY2-6" fmla="*/ 1002410 h 2004820"/>
                <a:gd name="connsiteX3-7" fmla="*/ 99124 w 999197"/>
                <a:gd name="connsiteY3-8" fmla="*/ 1999815 h 2004820"/>
                <a:gd name="connsiteX4-9" fmla="*/ 0 w 999197"/>
                <a:gd name="connsiteY4-10" fmla="*/ 2004820 h 2004820"/>
                <a:gd name="connsiteX5" fmla="*/ 91440 w 999197"/>
                <a:gd name="connsiteY5" fmla="*/ 91440 h 2004820"/>
                <a:gd name="connsiteX0-11" fmla="*/ 0 w 999197"/>
                <a:gd name="connsiteY0-12" fmla="*/ 0 h 2004820"/>
                <a:gd name="connsiteX1-13" fmla="*/ 99124 w 999197"/>
                <a:gd name="connsiteY1-14" fmla="*/ 5005 h 2004820"/>
                <a:gd name="connsiteX2-15" fmla="*/ 999197 w 999197"/>
                <a:gd name="connsiteY2-16" fmla="*/ 1002410 h 2004820"/>
                <a:gd name="connsiteX3-17" fmla="*/ 99124 w 999197"/>
                <a:gd name="connsiteY3-18" fmla="*/ 1999815 h 2004820"/>
                <a:gd name="connsiteX4-19" fmla="*/ 0 w 999197"/>
                <a:gd name="connsiteY4-20" fmla="*/ 2004820 h 200482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999197" h="2004820">
                  <a:moveTo>
                    <a:pt x="0" y="0"/>
                  </a:moveTo>
                  <a:lnTo>
                    <a:pt x="99124" y="5005"/>
                  </a:lnTo>
                  <a:cubicBezTo>
                    <a:pt x="604682" y="56348"/>
                    <a:pt x="999197" y="483307"/>
                    <a:pt x="999197" y="1002410"/>
                  </a:cubicBezTo>
                  <a:cubicBezTo>
                    <a:pt x="999197" y="1521513"/>
                    <a:pt x="604682" y="1948473"/>
                    <a:pt x="99124" y="1999815"/>
                  </a:cubicBezTo>
                  <a:lnTo>
                    <a:pt x="0" y="2004820"/>
                  </a:ln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30"/>
            </a:p>
          </p:txBody>
        </p:sp>
      </p:grp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7607679" y="5047255"/>
            <a:ext cx="1828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Calibri" pitchFamily="34" charset="0"/>
              </a:rPr>
              <a:t>油菜籽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build="allAtOnce" bldLvl="0"/>
      <p:bldP spid="14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98887"/>
            <a:ext cx="8566130" cy="2308324"/>
          </a:xfrm>
          <a:prstGeom prst="rect">
            <a:avLst/>
          </a:prstGeom>
          <a:solidFill>
            <a:schemeClr val="accent1">
              <a:satMod val="200000"/>
              <a:tint val="3000"/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    学了这首诗，我知道蒲公英妈妈靠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_________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________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妈妈靠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___________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豌豆妈妈靠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___________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。这样孩子们就能离开妈妈，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________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6603" y="341195"/>
            <a:ext cx="2271776" cy="923330"/>
          </a:xfrm>
          <a:prstGeom prst="rect">
            <a:avLst/>
          </a:prstGeom>
          <a:solidFill>
            <a:schemeClr val="accent1">
              <a:satMod val="200000"/>
              <a:tint val="3000"/>
              <a:alpha val="79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填一填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81216" y="2853449"/>
            <a:ext cx="320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000" b="1" dirty="0">
                <a:solidFill>
                  <a:schemeClr val="accent1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hlinkClick r:id="rId2" action="ppaction://hlinksldjump"/>
              </a:rPr>
              <a:t>为</a:t>
            </a:r>
            <a:endParaRPr lang="zh-CN" altLang="en-US" sz="8000" b="1" dirty="0">
              <a:solidFill>
                <a:schemeClr val="accent1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291" name="Line 7"/>
          <p:cNvSpPr>
            <a:spLocks noChangeShapeType="1"/>
          </p:cNvSpPr>
          <p:nvPr/>
        </p:nvSpPr>
        <p:spPr bwMode="auto">
          <a:xfrm flipV="1">
            <a:off x="2256312" y="2409897"/>
            <a:ext cx="1143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3606303" y="1936775"/>
            <a:ext cx="266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 dirty="0" err="1" smtClean="0">
                <a:solidFill>
                  <a:srgbClr val="FF3300"/>
                </a:solidFill>
              </a:rPr>
              <a:t>wéi</a:t>
            </a:r>
            <a:endParaRPr lang="en-US" altLang="zh-CN" sz="6000" b="1" dirty="0">
              <a:solidFill>
                <a:srgbClr val="FF3300"/>
              </a:solidFill>
              <a:ea typeface="宋体" pitchFamily="2" charset="-122"/>
            </a:endParaRP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4459288" y="36052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ea typeface="宋体" pitchFamily="2" charset="-122"/>
            </a:endParaRP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3848550" y="432627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 err="1" smtClean="0">
                <a:ea typeface="宋体" pitchFamily="2" charset="-122"/>
              </a:rPr>
              <a:t>wèi</a:t>
            </a:r>
            <a:endParaRPr lang="en-US" altLang="zh-CN" sz="5400" b="1" dirty="0">
              <a:ea typeface="宋体" pitchFamily="2" charset="-122"/>
            </a:endParaRP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4641257" y="1964069"/>
            <a:ext cx="41069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 dirty="0" smtClean="0">
                <a:ea typeface="宋体" pitchFamily="2" charset="-122"/>
              </a:rPr>
              <a:t>（四海为家）</a:t>
            </a:r>
            <a:endParaRPr lang="zh-CN" altLang="en-US" sz="6000" b="1" dirty="0">
              <a:ea typeface="宋体" pitchFamily="2" charset="-122"/>
            </a:endParaRPr>
          </a:p>
        </p:txBody>
      </p:sp>
      <p:sp>
        <p:nvSpPr>
          <p:cNvPr id="12298" name="Text Box 14"/>
          <p:cNvSpPr txBox="1">
            <a:spLocks noChangeArrowheads="1"/>
          </p:cNvSpPr>
          <p:nvPr/>
        </p:nvSpPr>
        <p:spPr bwMode="auto">
          <a:xfrm>
            <a:off x="4800600" y="4271678"/>
            <a:ext cx="434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 dirty="0" smtClean="0">
                <a:ea typeface="宋体" pitchFamily="2" charset="-122"/>
              </a:rPr>
              <a:t>（因为）</a:t>
            </a:r>
            <a:endParaRPr lang="zh-CN" altLang="en-US" sz="6000" b="1" dirty="0">
              <a:ea typeface="宋体" pitchFamily="2" charset="-122"/>
            </a:endParaRPr>
          </a:p>
        </p:txBody>
      </p:sp>
      <p:sp>
        <p:nvSpPr>
          <p:cNvPr id="12299" name="Line 23"/>
          <p:cNvSpPr>
            <a:spLocks noChangeShapeType="1"/>
          </p:cNvSpPr>
          <p:nvPr/>
        </p:nvSpPr>
        <p:spPr bwMode="auto">
          <a:xfrm>
            <a:off x="2256311" y="3566544"/>
            <a:ext cx="1447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357166"/>
            <a:ext cx="4579486" cy="6186309"/>
          </a:xfrm>
          <a:prstGeom prst="rect">
            <a:avLst/>
          </a:prstGeom>
          <a:solidFill>
            <a:schemeClr val="accent1">
              <a:satMod val="200000"/>
              <a:tint val="3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孩子</a:t>
            </a:r>
            <a:r>
              <a:rPr lang="en-US" altLang="zh-CN" b="1" dirty="0" smtClean="0"/>
              <a:t>________</a:t>
            </a:r>
            <a:r>
              <a:rPr lang="zh-CN" altLang="en-US" b="1" dirty="0" smtClean="0"/>
              <a:t>，</a:t>
            </a:r>
            <a:endParaRPr lang="en-US" altLang="zh-CN" b="1" dirty="0" smtClean="0"/>
          </a:p>
          <a:p>
            <a:r>
              <a:rPr lang="zh-CN" altLang="en-US" b="1" dirty="0" smtClean="0"/>
              <a:t>就得</a:t>
            </a:r>
            <a:r>
              <a:rPr lang="en-US" altLang="zh-CN" b="1" dirty="0" smtClean="0"/>
              <a:t>_______</a:t>
            </a:r>
            <a:r>
              <a:rPr lang="zh-CN" altLang="en-US" b="1" dirty="0" smtClean="0"/>
              <a:t>，</a:t>
            </a:r>
            <a:r>
              <a:rPr lang="en-US" altLang="zh-CN" b="1" dirty="0" smtClean="0"/>
              <a:t>______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en-US" altLang="zh-CN" b="1" dirty="0" smtClean="0"/>
              <a:t>_____</a:t>
            </a:r>
            <a:r>
              <a:rPr lang="zh-CN" altLang="en-US" b="1" dirty="0" smtClean="0"/>
              <a:t>有脚，鸟有</a:t>
            </a:r>
            <a:r>
              <a:rPr lang="en-US" altLang="zh-CN" b="1" dirty="0" smtClean="0"/>
              <a:t>_______</a:t>
            </a:r>
            <a:r>
              <a:rPr lang="zh-CN" altLang="en-US" b="1" dirty="0" smtClean="0"/>
              <a:t>，</a:t>
            </a:r>
            <a:endParaRPr lang="en-US" altLang="zh-CN" b="1" dirty="0" smtClean="0"/>
          </a:p>
          <a:p>
            <a:r>
              <a:rPr lang="en-US" altLang="zh-CN" b="1" dirty="0" smtClean="0"/>
              <a:t>____</a:t>
            </a:r>
            <a:r>
              <a:rPr lang="zh-CN" altLang="en-US" b="1" dirty="0" smtClean="0"/>
              <a:t>要</a:t>
            </a:r>
            <a:r>
              <a:rPr lang="en-US" altLang="zh-CN" b="1" dirty="0" smtClean="0"/>
              <a:t>_____</a:t>
            </a:r>
            <a:r>
              <a:rPr lang="zh-CN" altLang="en-US" b="1" dirty="0" smtClean="0"/>
              <a:t>靠的什么办法？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en-US" altLang="zh-CN" b="1" dirty="0" smtClean="0"/>
              <a:t>_____</a:t>
            </a:r>
            <a:r>
              <a:rPr lang="zh-CN" altLang="en-US" b="1" dirty="0" smtClean="0"/>
              <a:t>妈妈准备了</a:t>
            </a:r>
            <a:r>
              <a:rPr lang="en-US" altLang="zh-CN" b="1" dirty="0" smtClean="0"/>
              <a:t>______</a:t>
            </a:r>
            <a:r>
              <a:rPr lang="zh-CN" altLang="en-US" b="1" dirty="0" smtClean="0"/>
              <a:t>，</a:t>
            </a:r>
            <a:endParaRPr lang="en-US" altLang="zh-CN" b="1" dirty="0" smtClean="0"/>
          </a:p>
          <a:p>
            <a:r>
              <a:rPr lang="zh-CN" altLang="en-US" b="1" dirty="0" smtClean="0"/>
              <a:t>把它送给</a:t>
            </a:r>
            <a:r>
              <a:rPr lang="en-US" altLang="zh-CN" b="1" dirty="0" smtClean="0"/>
              <a:t>______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zh-CN" altLang="en-US" b="1" dirty="0" smtClean="0"/>
              <a:t>只要</a:t>
            </a:r>
            <a:r>
              <a:rPr lang="en-US" altLang="zh-CN" b="1" dirty="0" smtClean="0"/>
              <a:t>________</a:t>
            </a:r>
            <a:r>
              <a:rPr lang="zh-CN" altLang="en-US" b="1" dirty="0" smtClean="0"/>
              <a:t>，</a:t>
            </a:r>
            <a:endParaRPr lang="en-US" altLang="zh-CN" b="1" dirty="0" smtClean="0"/>
          </a:p>
          <a:p>
            <a:r>
              <a:rPr lang="zh-CN" altLang="en-US" b="1" dirty="0" smtClean="0"/>
              <a:t>孩子们</a:t>
            </a:r>
            <a:r>
              <a:rPr lang="en-US" altLang="zh-CN" b="1" dirty="0" smtClean="0"/>
              <a:t>______________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en-US" altLang="zh-CN" b="1" dirty="0" smtClean="0"/>
              <a:t>____</a:t>
            </a:r>
            <a:r>
              <a:rPr lang="zh-CN" altLang="en-US" b="1" dirty="0" smtClean="0"/>
              <a:t>妈妈有</a:t>
            </a:r>
            <a:r>
              <a:rPr lang="en-US" altLang="zh-CN" b="1" dirty="0" smtClean="0"/>
              <a:t>_____</a:t>
            </a:r>
            <a:r>
              <a:rPr lang="zh-CN" altLang="en-US" b="1" dirty="0" smtClean="0"/>
              <a:t>，</a:t>
            </a:r>
            <a:endParaRPr lang="en-US" altLang="zh-CN" b="1" dirty="0" smtClean="0"/>
          </a:p>
          <a:p>
            <a:r>
              <a:rPr lang="zh-CN" altLang="en-US" b="1" dirty="0" smtClean="0"/>
              <a:t>她给孩子</a:t>
            </a:r>
            <a:r>
              <a:rPr lang="en-US" altLang="zh-CN" b="1" dirty="0" smtClean="0"/>
              <a:t>___________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zh-CN" altLang="en-US" b="1" dirty="0" smtClean="0"/>
              <a:t>只要</a:t>
            </a:r>
            <a:r>
              <a:rPr lang="en-US" altLang="zh-CN" b="1" dirty="0" smtClean="0"/>
              <a:t>_____________</a:t>
            </a:r>
            <a:r>
              <a:rPr lang="zh-CN" altLang="en-US" b="1" dirty="0" smtClean="0"/>
              <a:t>，</a:t>
            </a:r>
            <a:endParaRPr lang="en-US" altLang="zh-CN" b="1" dirty="0" smtClean="0"/>
          </a:p>
          <a:p>
            <a:r>
              <a:rPr lang="zh-CN" altLang="en-US" b="1" dirty="0" smtClean="0"/>
              <a:t>孩子们就能</a:t>
            </a:r>
            <a:r>
              <a:rPr lang="en-US" altLang="zh-CN" b="1" dirty="0" smtClean="0"/>
              <a:t>___________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en-US" altLang="zh-CN" b="1" dirty="0" smtClean="0"/>
              <a:t>___</a:t>
            </a:r>
            <a:r>
              <a:rPr lang="zh-CN" altLang="en-US" b="1" dirty="0" smtClean="0"/>
              <a:t>妈妈更有</a:t>
            </a:r>
            <a:r>
              <a:rPr lang="en-US" altLang="zh-CN" b="1" dirty="0" smtClean="0"/>
              <a:t>____</a:t>
            </a:r>
            <a:r>
              <a:rPr lang="zh-CN" altLang="en-US" b="1" dirty="0" smtClean="0"/>
              <a:t>，</a:t>
            </a:r>
            <a:endParaRPr lang="en-US" altLang="zh-CN" b="1" dirty="0" smtClean="0"/>
          </a:p>
          <a:p>
            <a:r>
              <a:rPr lang="zh-CN" altLang="en-US" b="1" dirty="0" smtClean="0"/>
              <a:t>她让</a:t>
            </a:r>
            <a:r>
              <a:rPr lang="en-US" altLang="zh-CN" b="1" dirty="0" smtClean="0"/>
              <a:t>_____________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r>
              <a:rPr lang="en-US" altLang="zh-CN" b="1" dirty="0" smtClean="0"/>
              <a:t>__</a:t>
            </a:r>
            <a:r>
              <a:rPr lang="zh-CN" altLang="en-US" b="1" dirty="0" smtClean="0"/>
              <a:t>的一声，豆荚</a:t>
            </a:r>
            <a:r>
              <a:rPr lang="en-US" altLang="zh-CN" b="1" dirty="0" smtClean="0"/>
              <a:t>___</a:t>
            </a:r>
            <a:r>
              <a:rPr lang="zh-CN" altLang="en-US" b="1" dirty="0" smtClean="0"/>
              <a:t>，</a:t>
            </a:r>
            <a:endParaRPr lang="en-US" altLang="zh-CN" b="1" dirty="0" smtClean="0"/>
          </a:p>
          <a:p>
            <a:r>
              <a:rPr lang="zh-CN" altLang="en-US" b="1" dirty="0" smtClean="0"/>
              <a:t>孩子们就</a:t>
            </a:r>
            <a:r>
              <a:rPr lang="en-US" altLang="zh-CN" b="1" dirty="0" smtClean="0"/>
              <a:t>__________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5000596" y="214290"/>
            <a:ext cx="4143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我来试一试！</a:t>
            </a:r>
            <a:endParaRPr lang="zh-CN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2268855" y="5724525"/>
            <a:ext cx="46062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更多资料加微信：</a:t>
            </a:r>
            <a:r>
              <a:rPr lang="en-US" altLang="zh-CN" dirty="0">
                <a:latin typeface="Times New Roman" panose="02020603050405020304" pitchFamily="18" charset="0"/>
              </a:rPr>
              <a:t>2777464395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6837" y="1856095"/>
            <a:ext cx="2025294" cy="2001279"/>
          </a:xfrm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78963" y="1718647"/>
            <a:ext cx="18732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3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它</a:t>
            </a:r>
            <a:endParaRPr lang="zh-CN" altLang="en-US" sz="138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179388" y="190500"/>
            <a:ext cx="2736850" cy="1373188"/>
            <a:chOff x="162269" y="139897"/>
            <a:chExt cx="2736744" cy="1030348"/>
          </a:xfrm>
        </p:grpSpPr>
        <p:sp>
          <p:nvSpPr>
            <p:cNvPr id="9" name="Text Box 15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1069352" y="614000"/>
              <a:ext cx="1829661" cy="43858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ts val="1200"/>
                </a:spcBef>
                <a:defRPr/>
              </a:pPr>
              <a:r>
                <a:rPr lang="zh-CN" altLang="en-US" sz="32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我会写</a:t>
              </a:r>
            </a:p>
          </p:txBody>
        </p:sp>
        <p:pic>
          <p:nvPicPr>
            <p:cNvPr id="10" name="图片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269" y="139897"/>
              <a:ext cx="1174490" cy="1030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内容占位符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07" y="4314966"/>
            <a:ext cx="2025294" cy="200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649476" y="4068336"/>
            <a:ext cx="18732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3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毛</a:t>
            </a:r>
            <a:endParaRPr lang="zh-CN" altLang="en-US" sz="138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7" name="内容占位符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178" y="1885666"/>
            <a:ext cx="2025294" cy="200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4129656" y="1707272"/>
            <a:ext cx="18732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3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脚</a:t>
            </a:r>
            <a:endParaRPr lang="zh-CN" altLang="en-US" sz="138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1" name="内容占位符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2121" y="4301319"/>
            <a:ext cx="2025294" cy="200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4184248" y="4095633"/>
            <a:ext cx="187325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3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更</a:t>
            </a:r>
            <a:endParaRPr lang="zh-CN" altLang="en-US" sz="13800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785926"/>
            <a:ext cx="6072230" cy="3337196"/>
          </a:xfrm>
          <a:prstGeom prst="rect">
            <a:avLst/>
          </a:prstGeom>
          <a:solidFill>
            <a:schemeClr val="accent1">
              <a:satMod val="200000"/>
              <a:tint val="3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植物妈妈的办法很多很多，</a:t>
            </a:r>
            <a:endParaRPr lang="en-US" altLang="zh-CN" sz="3600" b="1" dirty="0" smtClean="0">
              <a:solidFill>
                <a:srgbClr val="00B05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不信你就仔细观察。</a:t>
            </a:r>
            <a:endParaRPr lang="en-US" altLang="zh-CN" sz="3600" b="1" dirty="0" smtClean="0">
              <a:solidFill>
                <a:srgbClr val="00B05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那里有许许多多的知识，</a:t>
            </a:r>
            <a:endParaRPr lang="en-US" altLang="zh-CN" sz="3600" b="1" dirty="0" smtClean="0">
              <a:solidFill>
                <a:srgbClr val="00B05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粗心的小朋友却得不到它。</a:t>
            </a:r>
            <a:endParaRPr lang="zh-CN" altLang="en-US" sz="3600" b="1" dirty="0">
              <a:solidFill>
                <a:srgbClr val="00B05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8596" y="500042"/>
            <a:ext cx="7141700" cy="923330"/>
          </a:xfrm>
          <a:prstGeom prst="rect">
            <a:avLst/>
          </a:prstGeom>
          <a:solidFill>
            <a:schemeClr val="accent1">
              <a:satMod val="200000"/>
              <a:tint val="3000"/>
              <a:alpha val="61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你还有什么好办法吗？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2092325"/>
            <a:ext cx="823174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 b="1" dirty="0"/>
              <a:t>1</a:t>
            </a:r>
            <a:r>
              <a:rPr lang="en-US" altLang="zh-CN" sz="4800" b="1" dirty="0">
                <a:latin typeface="楷体" pitchFamily="49" charset="-122"/>
                <a:ea typeface="楷体" pitchFamily="49" charset="-122"/>
              </a:rPr>
              <a:t>.</a:t>
            </a:r>
            <a:r>
              <a:rPr lang="zh-CN" altLang="en-US" sz="4800" b="1" dirty="0">
                <a:latin typeface="楷体" pitchFamily="49" charset="-122"/>
                <a:ea typeface="楷体" pitchFamily="49" charset="-122"/>
              </a:rPr>
              <a:t>孩子如果已经长大，</a:t>
            </a:r>
          </a:p>
          <a:p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800" b="1" dirty="0">
                <a:latin typeface="楷体" pitchFamily="49" charset="-122"/>
                <a:ea typeface="楷体" pitchFamily="49" charset="-122"/>
              </a:rPr>
              <a:t> 就</a:t>
            </a:r>
            <a:r>
              <a:rPr lang="zh-CN" altLang="en-US" sz="4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得</a:t>
            </a:r>
            <a:r>
              <a:rPr lang="zh-CN" altLang="en-US" sz="4800" b="1" dirty="0">
                <a:latin typeface="楷体" pitchFamily="49" charset="-122"/>
                <a:ea typeface="楷体" pitchFamily="49" charset="-122"/>
              </a:rPr>
              <a:t>告别妈妈，四海为家。</a:t>
            </a:r>
          </a:p>
          <a:p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4800" b="1" dirty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4800" b="1" dirty="0">
                <a:latin typeface="楷体" pitchFamily="49" charset="-122"/>
                <a:ea typeface="楷体" pitchFamily="49" charset="-122"/>
              </a:rPr>
              <a:t>粗心的小朋友却</a:t>
            </a:r>
            <a:r>
              <a:rPr lang="zh-CN" altLang="en-US" sz="4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得</a:t>
            </a:r>
            <a:r>
              <a:rPr lang="zh-CN" altLang="en-US" sz="4800" b="1" dirty="0">
                <a:latin typeface="楷体" pitchFamily="49" charset="-122"/>
                <a:ea typeface="楷体" pitchFamily="49" charset="-122"/>
              </a:rPr>
              <a:t>不到它。</a:t>
            </a:r>
          </a:p>
        </p:txBody>
      </p:sp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1219200" y="2950807"/>
            <a:ext cx="91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100" kern="10" dirty="0" err="1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latin typeface="宋体"/>
                <a:ea typeface="宋体"/>
              </a:rPr>
              <a:t>děi</a:t>
            </a:r>
            <a:endParaRPr lang="zh-CN" altLang="en-US" sz="1100" kern="10" dirty="0">
              <a:ln w="57150">
                <a:solidFill>
                  <a:schemeClr val="tx1"/>
                </a:solidFill>
                <a:round/>
                <a:headEnd/>
                <a:tailEnd/>
              </a:ln>
              <a:latin typeface="宋体"/>
              <a:ea typeface="宋体"/>
            </a:endParaRPr>
          </a:p>
        </p:txBody>
      </p:sp>
      <p:sp>
        <p:nvSpPr>
          <p:cNvPr id="13316" name="WordArt 7"/>
          <p:cNvSpPr>
            <a:spLocks noChangeArrowheads="1" noChangeShapeType="1" noTextEdit="1"/>
          </p:cNvSpPr>
          <p:nvPr/>
        </p:nvSpPr>
        <p:spPr bwMode="auto">
          <a:xfrm>
            <a:off x="5364163" y="4487863"/>
            <a:ext cx="685800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600" kern="10" dirty="0" err="1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latin typeface="宋体"/>
                <a:ea typeface="宋体"/>
              </a:rPr>
              <a:t>dé</a:t>
            </a:r>
            <a:endParaRPr lang="zh-CN" altLang="en-US" sz="1600" kern="10" dirty="0">
              <a:ln w="57150">
                <a:solidFill>
                  <a:schemeClr val="tx1"/>
                </a:solidFill>
                <a:round/>
                <a:headEnd/>
                <a:tailEnd/>
              </a:ln>
              <a:latin typeface="宋体"/>
              <a:ea typeface="宋体"/>
            </a:endParaRPr>
          </a:p>
        </p:txBody>
      </p:sp>
      <p:sp>
        <p:nvSpPr>
          <p:cNvPr id="5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9308" y="424148"/>
            <a:ext cx="320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000" b="1" dirty="0" smtClean="0">
                <a:solidFill>
                  <a:schemeClr val="accent1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hlinkClick r:id="rId2" action="ppaction://hlinksldjump"/>
              </a:rPr>
              <a:t>得</a:t>
            </a:r>
            <a:endParaRPr lang="zh-CN" altLang="en-US" sz="8000" b="1" dirty="0">
              <a:solidFill>
                <a:schemeClr val="accent1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713" y="2185639"/>
            <a:ext cx="3423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我爱读书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itchFamily="2" charset="-122"/>
              <a:ea typeface="华文彩云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68905" y="1416856"/>
            <a:ext cx="9032875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植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物  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如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  <a:sym typeface="+mn-ea"/>
              </a:rPr>
              <a:t>果   四海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  <a:sym typeface="+mn-ea"/>
                <a:hlinkClick r:id="rId2" action="ppaction://hlinksldjump"/>
              </a:rPr>
              <a:t>为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  <a:sym typeface="+mn-ea"/>
              </a:rPr>
              <a:t>家 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旅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  <a:sym typeface="+mn-ea"/>
              </a:rPr>
              <a:t>行</a:t>
            </a:r>
            <a:endParaRPr lang="en-US" altLang="zh-CN" sz="4800" b="1" dirty="0" smtClean="0">
              <a:latin typeface="楷体" pitchFamily="49" charset="-122"/>
              <a:ea typeface="楷体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itchFamily="49" charset="-122"/>
                <a:ea typeface="楷体" pitchFamily="49" charset="-122"/>
                <a:sym typeface="+mn-ea"/>
              </a:rPr>
              <a:t>准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备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  <a:sym typeface="+mn-ea"/>
              </a:rPr>
              <a:t>   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纷纷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  <a:sym typeface="+mn-ea"/>
              </a:rPr>
              <a:t>  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带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刺</a:t>
            </a:r>
            <a:r>
              <a:rPr lang="en-US" altLang="zh-CN" sz="4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底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  <a:sym typeface="+mn-ea"/>
              </a:rPr>
              <a:t>下  </a:t>
            </a:r>
            <a:r>
              <a:rPr lang="zh-CN" altLang="en-US" sz="4800" b="1" dirty="0" smtClean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炸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开</a:t>
            </a:r>
            <a:r>
              <a:rPr lang="en-US" altLang="zh-CN" sz="48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48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离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  <a:sym typeface="+mn-ea"/>
              </a:rPr>
              <a:t>开     观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察</a:t>
            </a:r>
            <a:endParaRPr lang="en-US" altLang="zh-CN" sz="48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楷体" pitchFamily="49" charset="-122"/>
                <a:ea typeface="楷体" pitchFamily="49" charset="-122"/>
                <a:sym typeface="+mn-ea"/>
              </a:rPr>
              <a:t>知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识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  <a:sym typeface="+mn-ea"/>
              </a:rPr>
              <a:t>  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粗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  <a:sym typeface="+mn-ea"/>
              </a:rPr>
              <a:t>心   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  <a:hlinkClick r:id="rId3" action="ppaction://hlinksldjump"/>
              </a:rPr>
              <a:t>得</a:t>
            </a:r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不到</a:t>
            </a:r>
          </a:p>
          <a:p>
            <a:pPr>
              <a:lnSpc>
                <a:spcPct val="150000"/>
              </a:lnSpc>
            </a:pPr>
            <a:endParaRPr lang="zh-CN" altLang="en-US" sz="4800" b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 smtClean="0"/>
              <a:t> </a:t>
            </a:r>
            <a:endParaRPr lang="en-US" altLang="zh-CN" sz="4800" b="1" dirty="0" smtClean="0">
              <a:latin typeface="Calibri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Calibri" pitchFamily="34" charset="0"/>
                <a:sym typeface="+mn-ea"/>
              </a:rPr>
              <a:t> </a:t>
            </a:r>
            <a:endParaRPr lang="zh-CN" altLang="en-US" sz="4800" b="1" dirty="0">
              <a:latin typeface="Calibri" pitchFamily="34" charset="0"/>
            </a:endParaRPr>
          </a:p>
        </p:txBody>
      </p:sp>
      <p:grpSp>
        <p:nvGrpSpPr>
          <p:cNvPr id="6" name="组合 19458"/>
          <p:cNvGrpSpPr>
            <a:grpSpLocks/>
          </p:cNvGrpSpPr>
          <p:nvPr/>
        </p:nvGrpSpPr>
        <p:grpSpPr bwMode="auto">
          <a:xfrm>
            <a:off x="0" y="0"/>
            <a:ext cx="1600200" cy="1295400"/>
            <a:chOff x="240" y="960"/>
            <a:chExt cx="1344" cy="1104"/>
          </a:xfrm>
        </p:grpSpPr>
        <p:pic>
          <p:nvPicPr>
            <p:cNvPr id="7" name="图片 19459" descr="0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0" y="960"/>
              <a:ext cx="134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圆角矩形 19460"/>
            <p:cNvSpPr>
              <a:spLocks noChangeArrowheads="1"/>
            </p:cNvSpPr>
            <p:nvPr/>
          </p:nvSpPr>
          <p:spPr bwMode="auto">
            <a:xfrm>
              <a:off x="288" y="1728"/>
              <a:ext cx="1296" cy="336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我会</a:t>
              </a:r>
              <a:r>
                <a:rPr lang="zh-CN" altLang="en-US" sz="2800" b="1" dirty="0" smtClean="0">
                  <a:latin typeface="楷体_GB2312" pitchFamily="49" charset="-122"/>
                  <a:ea typeface="楷体_GB2312" pitchFamily="49" charset="-122"/>
                </a:rPr>
                <a:t>读词</a:t>
              </a:r>
              <a:endParaRPr lang="zh-CN" altLang="en-US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文本框 1"/>
          <p:cNvSpPr txBox="1">
            <a:spLocks noChangeArrowheads="1"/>
          </p:cNvSpPr>
          <p:nvPr/>
        </p:nvSpPr>
        <p:spPr bwMode="auto">
          <a:xfrm>
            <a:off x="1609725" y="1411288"/>
            <a:ext cx="40211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latin typeface="Calibri" pitchFamily="34" charset="0"/>
              </a:rPr>
              <a:t>纷纷出发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71638" y="2762250"/>
            <a:ext cx="5387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latin typeface="Calibri" pitchFamily="34" charset="0"/>
              </a:rPr>
              <a:t>乘着风 </a:t>
            </a:r>
            <a:r>
              <a:rPr lang="en-US" altLang="zh-CN" sz="4800" b="1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zh-CN" altLang="en-US" sz="4800" b="1">
                <a:latin typeface="Calibri" pitchFamily="34" charset="0"/>
              </a:rPr>
              <a:t>纷纷出发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609725" y="4032250"/>
            <a:ext cx="6878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latin typeface="Calibri" pitchFamily="34" charset="0"/>
              </a:rPr>
              <a:t>孩子们</a:t>
            </a:r>
            <a:r>
              <a:rPr lang="en-US" altLang="zh-CN" sz="4800" b="1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zh-CN" altLang="en-US" sz="4800" b="1">
                <a:latin typeface="Calibri" pitchFamily="34" charset="0"/>
              </a:rPr>
              <a:t>乘着风</a:t>
            </a:r>
            <a:r>
              <a:rPr lang="en-US" altLang="zh-CN" sz="4800" b="1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zh-CN" altLang="en-US" sz="4800" b="1">
                <a:latin typeface="Calibri" pitchFamily="34" charset="0"/>
              </a:rPr>
              <a:t>纷纷出发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37036" y="340224"/>
            <a:ext cx="271088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我能读得好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文本框 1"/>
          <p:cNvSpPr txBox="1">
            <a:spLocks noChangeArrowheads="1"/>
          </p:cNvSpPr>
          <p:nvPr/>
        </p:nvSpPr>
        <p:spPr bwMode="auto">
          <a:xfrm>
            <a:off x="968991" y="1547765"/>
            <a:ext cx="78747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latin typeface="Calibri" pitchFamily="34" charset="0"/>
              </a:rPr>
              <a:t>她给孩子</a:t>
            </a:r>
            <a:r>
              <a:rPr lang="en-US" altLang="zh-CN" sz="4800" b="1" dirty="0" smtClean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zh-CN" altLang="en-US" sz="4800" b="1" dirty="0" smtClean="0">
                <a:latin typeface="Calibri" pitchFamily="34" charset="0"/>
              </a:rPr>
              <a:t>穿上</a:t>
            </a:r>
            <a:r>
              <a:rPr lang="en-US" altLang="zh-CN" sz="4800" b="1" dirty="0" smtClean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zh-CN" altLang="en-US" sz="4800" b="1" dirty="0" smtClean="0">
                <a:latin typeface="Calibri" pitchFamily="34" charset="0"/>
              </a:rPr>
              <a:t>带刺的铠甲</a:t>
            </a:r>
            <a:endParaRPr lang="zh-CN" altLang="en-US" sz="4800" b="1" dirty="0">
              <a:latin typeface="Calibri" pitchFamily="34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55342" y="2816842"/>
            <a:ext cx="76290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latin typeface="Calibri" pitchFamily="34" charset="0"/>
              </a:rPr>
              <a:t>她让豆荚</a:t>
            </a:r>
            <a:r>
              <a:rPr lang="en-US" altLang="zh-CN" sz="4800" b="1" dirty="0" smtClean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zh-CN" altLang="en-US" sz="4800" b="1" dirty="0" smtClean="0">
                <a:latin typeface="Calibri" pitchFamily="34" charset="0"/>
              </a:rPr>
              <a:t>晒在</a:t>
            </a:r>
            <a:r>
              <a:rPr lang="en-US" altLang="zh-CN" sz="4800" b="1" dirty="0" smtClean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zh-CN" altLang="en-US" sz="4800" b="1" dirty="0" smtClean="0">
                <a:latin typeface="Calibri" pitchFamily="34" charset="0"/>
              </a:rPr>
              <a:t>太阳底下</a:t>
            </a:r>
            <a:endParaRPr lang="zh-CN" altLang="en-US" sz="4800" b="1" dirty="0">
              <a:latin typeface="Calibri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968992" y="4032250"/>
            <a:ext cx="8175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latin typeface="Calibri" pitchFamily="34" charset="0"/>
              </a:rPr>
              <a:t>孩子们</a:t>
            </a:r>
            <a:r>
              <a:rPr lang="en-US" altLang="zh-CN" sz="4800" b="1" dirty="0" smtClean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zh-CN" altLang="en-US" sz="4800" b="1" dirty="0" smtClean="0">
                <a:latin typeface="Calibri" pitchFamily="34" charset="0"/>
              </a:rPr>
              <a:t>就蹦着蹦着</a:t>
            </a:r>
            <a:r>
              <a:rPr lang="en-US" altLang="zh-CN" sz="4800" b="1" dirty="0" smtClean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zh-CN" altLang="en-US" sz="4800" b="1" dirty="0" smtClean="0">
                <a:latin typeface="Calibri" pitchFamily="34" charset="0"/>
              </a:rPr>
              <a:t>离开妈妈</a:t>
            </a:r>
            <a:endParaRPr lang="zh-CN" altLang="en-US" sz="4800" b="1" dirty="0">
              <a:latin typeface="Calibri" pitchFamily="34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37036" y="340224"/>
            <a:ext cx="271088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我能读得好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424286" y="2845616"/>
            <a:ext cx="703262" cy="735013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7" name="椭圆 6"/>
          <p:cNvSpPr/>
          <p:nvPr/>
        </p:nvSpPr>
        <p:spPr>
          <a:xfrm>
            <a:off x="5627138" y="1793561"/>
            <a:ext cx="703262" cy="735012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8" name="椭圆 7"/>
          <p:cNvSpPr/>
          <p:nvPr/>
        </p:nvSpPr>
        <p:spPr>
          <a:xfrm>
            <a:off x="6233380" y="5094093"/>
            <a:ext cx="703262" cy="735012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2" name="文本框 1"/>
          <p:cNvSpPr txBox="1"/>
          <p:nvPr/>
        </p:nvSpPr>
        <p:spPr>
          <a:xfrm>
            <a:off x="348962" y="1483273"/>
            <a:ext cx="8264525" cy="4522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latin typeface="+mn-ea"/>
                <a:ea typeface="+mn-ea"/>
                <a:sym typeface="+mn-ea"/>
              </a:rPr>
              <a:t>孩子如果已经长大，</a:t>
            </a:r>
            <a:endParaRPr lang="zh-CN" altLang="en-US" sz="4800" b="1" dirty="0">
              <a:latin typeface="+mn-ea"/>
              <a:ea typeface="+mn-ea"/>
            </a:endParaRPr>
          </a:p>
          <a:p>
            <a:pPr indent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latin typeface="+mn-ea"/>
                <a:ea typeface="+mn-ea"/>
                <a:sym typeface="+mn-ea"/>
              </a:rPr>
              <a:t>就得告别妈妈，四海为家。</a:t>
            </a:r>
            <a:endParaRPr lang="zh-CN" altLang="en-US" sz="4800" b="1" dirty="0">
              <a:latin typeface="+mn-ea"/>
              <a:ea typeface="+mn-ea"/>
            </a:endParaRPr>
          </a:p>
          <a:p>
            <a:pPr indent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latin typeface="+mn-ea"/>
                <a:ea typeface="+mn-ea"/>
                <a:sym typeface="+mn-ea"/>
              </a:rPr>
              <a:t>牛马有脚，鸟有翅膀，</a:t>
            </a:r>
            <a:endParaRPr lang="zh-CN" altLang="en-US" sz="4800" b="1" dirty="0">
              <a:latin typeface="+mn-ea"/>
              <a:ea typeface="+mn-ea"/>
            </a:endParaRPr>
          </a:p>
          <a:p>
            <a:pPr indent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latin typeface="+mn-ea"/>
                <a:ea typeface="+mn-ea"/>
                <a:sym typeface="+mn-ea"/>
              </a:rPr>
              <a:t>植物旅行靠什么办法？</a:t>
            </a:r>
            <a:endParaRPr lang="zh-CN" altLang="en-US" sz="4800" b="1" dirty="0">
              <a:latin typeface="+mn-lt"/>
              <a:ea typeface="+mn-ea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94091" y="347900"/>
            <a:ext cx="2663825" cy="647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我爱动脑筋</a:t>
            </a:r>
          </a:p>
        </p:txBody>
      </p:sp>
      <p:sp>
        <p:nvSpPr>
          <p:cNvPr id="11" name="云形标注 19"/>
          <p:cNvSpPr>
            <a:spLocks noChangeArrowheads="1"/>
          </p:cNvSpPr>
          <p:nvPr/>
        </p:nvSpPr>
        <p:spPr bwMode="auto">
          <a:xfrm rot="10448264">
            <a:off x="6344180" y="-110441"/>
            <a:ext cx="2909506" cy="2181202"/>
          </a:xfrm>
          <a:prstGeom prst="cloudCallout">
            <a:avLst>
              <a:gd name="adj1" fmla="val 62486"/>
              <a:gd name="adj2" fmla="val -29125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974007" y="278835"/>
            <a:ext cx="1856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小朋友们，再读读，你发现了什么秘密？</a:t>
            </a:r>
            <a:endParaRPr lang="zh-CN" altLang="en-US" sz="24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8" grpId="0" bldLvl="0" animBg="1"/>
      <p:bldP spid="2" grpId="0"/>
      <p:bldP spid="11" grpId="1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9509_1*i*0"/>
  <p:tag name="KSO_WM_TEMPLATE_CATEGORY" val="diagram"/>
  <p:tag name="KSO_WM_TEMPLATE_INDEX" val="9509"/>
  <p:tag name="KSO_WM_UNIT_INDEX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9509_1*i*7"/>
  <p:tag name="KSO_WM_TEMPLATE_CATEGORY" val="diagram"/>
  <p:tag name="KSO_WM_TEMPLATE_INDEX" val="9509"/>
  <p:tag name="KSO_WM_UNIT_INDEX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9160202_28*i*7"/>
  <p:tag name="KSO_WM_TEMPLATE_CATEGORY" val="custom"/>
  <p:tag name="KSO_WM_TEMPLATE_INDEX" val="91602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9509_1*i*13"/>
  <p:tag name="KSO_WM_TEMPLATE_CATEGORY" val="diagram"/>
  <p:tag name="KSO_WM_TEMPLATE_INDEX" val="9509"/>
  <p:tag name="KSO_WM_UNIT_INDEX" val="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9509"/>
  <p:tag name="KSO_WM_UNIT_TYPE" val="d"/>
  <p:tag name="KSO_WM_UNIT_INDEX" val="3"/>
  <p:tag name="KSO_WM_UNIT_ID" val="diagram169509_1*d*3"/>
  <p:tag name="KSO_WM_UNIT_CLEAR" val="0"/>
  <p:tag name="KSO_WM_UNIT_LAYERLEVEL" val="1"/>
  <p:tag name="KSO_WM_UNIT_VALUE" val="593*607"/>
  <p:tag name="KSO_WM_UNIT_HIGHLIGHT" val="0"/>
  <p:tag name="KSO_WM_UNIT_COMPATIBL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9509_1*i*12"/>
  <p:tag name="KSO_WM_TEMPLATE_CATEGORY" val="diagram"/>
  <p:tag name="KSO_WM_TEMPLATE_INDEX" val="9509"/>
  <p:tag name="KSO_WM_UNIT_INDEX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9509_1*i*6"/>
  <p:tag name="KSO_WM_TEMPLATE_CATEGORY" val="diagram"/>
  <p:tag name="KSO_WM_TEMPLATE_INDEX" val="9509"/>
  <p:tag name="KSO_WM_UNIT_INDEX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9509"/>
  <p:tag name="KSO_WM_UNIT_TYPE" val="d"/>
  <p:tag name="KSO_WM_UNIT_INDEX" val="2"/>
  <p:tag name="KSO_WM_UNIT_ID" val="diagram169509_1*d*2"/>
  <p:tag name="KSO_WM_UNIT_CLEAR" val="0"/>
  <p:tag name="KSO_WM_UNIT_LAYERLEVEL" val="1"/>
  <p:tag name="KSO_WM_UNIT_VALUE" val="593*607"/>
  <p:tag name="KSO_WM_UNIT_HIGHLIGHT" val="0"/>
  <p:tag name="KSO_WM_UNIT_COMPATIBL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9509_1*i*5"/>
  <p:tag name="KSO_WM_TEMPLATE_CATEGORY" val="diagram"/>
  <p:tag name="KSO_WM_TEMPLATE_INDEX" val="9509"/>
  <p:tag name="KSO_WM_UNIT_INDEX" val="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502</Words>
  <Application>Microsoft Office PowerPoint</Application>
  <PresentationFormat>全屏显示(4:3)</PresentationFormat>
  <Paragraphs>122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黑体</vt:lpstr>
      <vt:lpstr>华文彩云</vt:lpstr>
      <vt:lpstr>华文楷体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MV Boli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air</dc:creator>
  <cp:lastModifiedBy>tw</cp:lastModifiedBy>
  <cp:revision>37</cp:revision>
  <dcterms:created xsi:type="dcterms:W3CDTF">2017-08-08T06:50:00Z</dcterms:created>
  <dcterms:modified xsi:type="dcterms:W3CDTF">2020-09-08T11:12:16Z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2052-10.1.0.6156</vt:lpwstr>
  </property>
</Properties>
</file>