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61" r:id="rId3"/>
    <p:sldId id="257" r:id="rId4"/>
    <p:sldId id="258" r:id="rId5"/>
    <p:sldId id="262" r:id="rId6"/>
    <p:sldId id="263" r:id="rId7"/>
    <p:sldId id="264" r:id="rId8"/>
    <p:sldId id="266" r:id="rId9"/>
    <p:sldId id="267" r:id="rId10"/>
    <p:sldId id="268" r:id="rId11"/>
    <p:sldId id="271" r:id="rId12"/>
    <p:sldId id="270" r:id="rId13"/>
    <p:sldId id="273" r:id="rId14"/>
    <p:sldId id="274" r:id="rId15"/>
    <p:sldId id="276" r:id="rId16"/>
    <p:sldId id="277" r:id="rId17"/>
    <p:sldId id="275" r:id="rId18"/>
    <p:sldId id="269" r:id="rId19"/>
    <p:sldId id="278" r:id="rId20"/>
    <p:sldId id="279" r:id="rId21"/>
    <p:sldId id="281" r:id="rId22"/>
    <p:sldId id="283" r:id="rId23"/>
    <p:sldId id="284" r:id="rId24"/>
    <p:sldId id="286" r:id="rId25"/>
    <p:sldId id="272" r:id="rId26"/>
    <p:sldId id="285" r:id="rId27"/>
    <p:sldId id="282" r:id="rId28"/>
    <p:sldId id="280" r:id="rId29"/>
    <p:sldId id="290" r:id="rId30"/>
    <p:sldId id="288" r:id="rId31"/>
    <p:sldId id="289" r:id="rId32"/>
    <p:sldId id="291" r:id="rId3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0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B511D5-3B5B-4CCB-80A8-E586ADA7AE72}" type="datetimeFigureOut">
              <a:rPr lang="zh-CN" altLang="en-US" smtClean="0"/>
              <a:t>2018-03-31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1FEBA7-4AF9-41F3-A10F-ED6412B6675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0884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1FEBA7-4AF9-41F3-A10F-ED6412B66758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6822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6245-83BB-4A88-9ACA-DA8B446F954F}" type="datetimeFigureOut">
              <a:rPr lang="zh-CN" altLang="en-US" smtClean="0"/>
              <a:t>2018-03-31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7D872-C388-405C-9D6B-E9E4585184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8003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6245-83BB-4A88-9ACA-DA8B446F954F}" type="datetimeFigureOut">
              <a:rPr lang="zh-CN" altLang="en-US" smtClean="0"/>
              <a:t>2018-03-31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7D872-C388-405C-9D6B-E9E4585184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572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6245-83BB-4A88-9ACA-DA8B446F954F}" type="datetimeFigureOut">
              <a:rPr lang="zh-CN" altLang="en-US" smtClean="0"/>
              <a:t>2018-03-31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7D872-C388-405C-9D6B-E9E4585184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94810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90190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96537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66022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30867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6695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85162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6245-83BB-4A88-9ACA-DA8B446F954F}" type="datetimeFigureOut">
              <a:rPr lang="zh-CN" altLang="en-US" smtClean="0"/>
              <a:t>2018-03-31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7D872-C388-405C-9D6B-E9E4585184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83812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6245-83BB-4A88-9ACA-DA8B446F954F}" type="datetimeFigureOut">
              <a:rPr lang="zh-CN" altLang="en-US" smtClean="0"/>
              <a:t>2018-03-31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7D872-C388-405C-9D6B-E9E4585184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7985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6245-83BB-4A88-9ACA-DA8B446F954F}" type="datetimeFigureOut">
              <a:rPr lang="zh-CN" altLang="en-US" smtClean="0"/>
              <a:t>2018-03-31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7D872-C388-405C-9D6B-E9E4585184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6738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6245-83BB-4A88-9ACA-DA8B446F954F}" type="datetimeFigureOut">
              <a:rPr lang="zh-CN" altLang="en-US" smtClean="0"/>
              <a:t>2018-03-31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7D872-C388-405C-9D6B-E9E4585184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536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6245-83BB-4A88-9ACA-DA8B446F954F}" type="datetimeFigureOut">
              <a:rPr lang="zh-CN" altLang="en-US" smtClean="0"/>
              <a:t>2018-03-31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7D872-C388-405C-9D6B-E9E4585184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17557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6245-83BB-4A88-9ACA-DA8B446F954F}" type="datetimeFigureOut">
              <a:rPr lang="zh-CN" altLang="en-US" smtClean="0"/>
              <a:t>2018-03-31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7D872-C388-405C-9D6B-E9E4585184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81988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6245-83BB-4A88-9ACA-DA8B446F954F}" type="datetimeFigureOut">
              <a:rPr lang="zh-CN" altLang="en-US" smtClean="0"/>
              <a:t>2018-03-31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7D872-C388-405C-9D6B-E9E4585184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2094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B46245-83BB-4A88-9ACA-DA8B446F954F}" type="datetimeFigureOut">
              <a:rPr lang="zh-CN" altLang="en-US" smtClean="0"/>
              <a:t>2018-03-31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E7D872-C388-405C-9D6B-E9E4585184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3484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B46245-83BB-4A88-9ACA-DA8B446F954F}" type="datetimeFigureOut">
              <a:rPr lang="zh-CN" altLang="en-US" smtClean="0"/>
              <a:t>2018-03-31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E7D872-C388-405C-9D6B-E9E4585184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7850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6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5.gif"/><Relationship Id="rId7" Type="http://schemas.openxmlformats.org/officeDocument/2006/relationships/image" Target="../media/image9.gi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timgsa.baidu.com/timg?image&amp;quality=80&amp;size=b9999_10000&amp;sec=1522080263266&amp;di=993a00cdd253ca937bcbeecf863de233&amp;imgtype=0&amp;src=http%3A%2F%2Fimg.zcool.cn%2Fcommunity%2F0190a357a827510000018c1bef23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509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标题 1"/>
          <p:cNvSpPr txBox="1">
            <a:spLocks noChangeArrowheads="1"/>
          </p:cNvSpPr>
          <p:nvPr/>
        </p:nvSpPr>
        <p:spPr bwMode="auto">
          <a:xfrm>
            <a:off x="3185220" y="2106541"/>
            <a:ext cx="5381625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zh-CN" altLang="en-US" sz="80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语文园地一</a:t>
            </a:r>
          </a:p>
        </p:txBody>
      </p:sp>
    </p:spTree>
    <p:extLst>
      <p:ext uri="{BB962C8B-B14F-4D97-AF65-F5344CB8AC3E}">
        <p14:creationId xmlns:p14="http://schemas.microsoft.com/office/powerpoint/2010/main" val="3432899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7170" name="Picture 2" descr="https://timgsa.baidu.com/timg?image&amp;quality=80&amp;size=b9999_10000&amp;sec=1522081824969&amp;di=7e292ad975a81ee3eadd3ee8dd084557&amp;imgtype=0&amp;src=http%3A%2F%2Fimgsrc.baidu.com%2Fimgad%2Fpic%2Fitem%2Fe824b899a9014c08c68c768f017b02087bf4f46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6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477672" y="608294"/>
            <a:ext cx="540451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b="1" dirty="0" smtClean="0">
                <a:solidFill>
                  <a:srgbClr val="FFFF00"/>
                </a:solidFill>
                <a:effectLst/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如果</a:t>
            </a:r>
            <a:r>
              <a:rPr lang="zh-CN" altLang="zh-CN" sz="3600" b="1" dirty="0" smtClean="0">
                <a:solidFill>
                  <a:srgbClr val="FFFF00"/>
                </a:solidFill>
                <a:effectLst/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暑假我们要和爸爸妈妈一起去沙漠旅行，你会准备些哪些物品呢？</a:t>
            </a:r>
            <a:endParaRPr lang="zh-CN" altLang="en-US" sz="3600" b="1" dirty="0">
              <a:solidFill>
                <a:srgbClr val="FFFF00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33511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矩形 4"/>
          <p:cNvSpPr/>
          <p:nvPr/>
        </p:nvSpPr>
        <p:spPr>
          <a:xfrm>
            <a:off x="5494024" y="2950904"/>
            <a:ext cx="428835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8000" dirty="0" smtClean="0">
                <a:latin typeface="楷体_GB2312" panose="02010609030101010101" pitchFamily="49" charset="-122"/>
                <a:ea typeface="楷体_GB2312" panose="02010609030101010101" pitchFamily="49" charset="-122"/>
              </a:rPr>
              <a:t>第二课时</a:t>
            </a:r>
            <a:endParaRPr lang="zh-CN" altLang="en-US" sz="8000" dirty="0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41108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timgsa.baidu.com/timg?image&amp;quality=80&amp;size=b9999_10000&amp;sec=1522080263266&amp;di=993a00cdd253ca937bcbeecf863de233&amp;imgtype=0&amp;src=http%3A%2F%2Fimg.zcool.cn%2Fcommunity%2F0190a357a827510000018c1bef23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509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2327051" y="2055813"/>
            <a:ext cx="639149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Aft>
                <a:spcPts val="0"/>
              </a:spcAft>
            </a:pPr>
            <a:r>
              <a:rPr lang="zh-CN" altLang="zh-CN" sz="4400" kern="100" dirty="0" smtClean="0">
                <a:effectLst/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披着</a:t>
            </a:r>
            <a:r>
              <a:rPr lang="en-US" altLang="zh-CN" sz="4400" kern="100" dirty="0" smtClean="0">
                <a:effectLst/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  </a:t>
            </a:r>
            <a:r>
              <a:rPr lang="zh-CN" altLang="zh-CN" sz="4400" kern="100" dirty="0" smtClean="0">
                <a:effectLst/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露着</a:t>
            </a:r>
            <a:r>
              <a:rPr lang="en-US" altLang="zh-CN" sz="4400" kern="100" dirty="0" smtClean="0">
                <a:effectLst/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  </a:t>
            </a:r>
            <a:r>
              <a:rPr lang="zh-CN" altLang="zh-CN" sz="4400" kern="100" dirty="0" smtClean="0">
                <a:effectLst/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鼓着</a:t>
            </a:r>
            <a:r>
              <a:rPr lang="en-US" altLang="zh-CN" sz="4400" kern="100" dirty="0" smtClean="0">
                <a:effectLst/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  </a:t>
            </a:r>
            <a:r>
              <a:rPr lang="zh-CN" altLang="zh-CN" sz="4400" kern="100" dirty="0" smtClean="0">
                <a:effectLst/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甩着</a:t>
            </a:r>
            <a:endParaRPr lang="zh-CN" altLang="zh-CN" sz="3600" kern="100" dirty="0">
              <a:latin typeface="楷体_GB2312" panose="02010609030101010101" pitchFamily="49" charset="-122"/>
              <a:ea typeface="楷体_GB2312" panose="0201060903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327051" y="3330383"/>
            <a:ext cx="300595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zh-CN" sz="4400" kern="100" dirty="0"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落</a:t>
            </a:r>
            <a:r>
              <a:rPr lang="en-US" altLang="zh-CN" sz="4400" kern="100" dirty="0"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  </a:t>
            </a:r>
            <a:r>
              <a:rPr lang="zh-CN" altLang="zh-CN" sz="4400" kern="100" dirty="0"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打</a:t>
            </a:r>
            <a:r>
              <a:rPr lang="en-US" altLang="zh-CN" sz="4400" kern="100" dirty="0"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  </a:t>
            </a:r>
            <a:r>
              <a:rPr lang="zh-CN" altLang="zh-CN" sz="4400" kern="100" dirty="0"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飘</a:t>
            </a:r>
          </a:p>
        </p:txBody>
      </p:sp>
      <p:sp>
        <p:nvSpPr>
          <p:cNvPr id="7" name="矩形 6"/>
          <p:cNvSpPr/>
          <p:nvPr/>
        </p:nvSpPr>
        <p:spPr>
          <a:xfrm>
            <a:off x="2191636" y="4604953"/>
            <a:ext cx="836639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zh-CN" sz="4400" kern="100" dirty="0"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乘着风 </a:t>
            </a:r>
            <a:r>
              <a:rPr lang="zh-CN" altLang="zh-CN" sz="4400" kern="100" dirty="0" smtClean="0"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纷纷</a:t>
            </a:r>
            <a:r>
              <a:rPr lang="zh-CN" altLang="zh-CN" sz="4400" kern="100" dirty="0"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出发</a:t>
            </a:r>
            <a:r>
              <a:rPr lang="en-US" altLang="zh-CN" sz="4400" kern="100" dirty="0"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zh-CN" sz="4400" kern="100" dirty="0" smtClean="0"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炸</a:t>
            </a:r>
            <a:r>
              <a:rPr lang="zh-CN" altLang="zh-CN" sz="4400" kern="100" dirty="0"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开</a:t>
            </a:r>
            <a:r>
              <a:rPr lang="en-US" altLang="zh-CN" sz="4400" kern="100" dirty="0"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zh-CN" sz="4400" kern="100" dirty="0" smtClean="0"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蹦</a:t>
            </a:r>
            <a:r>
              <a:rPr lang="zh-CN" altLang="zh-CN" sz="4400" kern="100" dirty="0"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着跳着</a:t>
            </a:r>
            <a:endParaRPr lang="zh-CN" altLang="en-US" sz="4400" kern="100" dirty="0">
              <a:latin typeface="楷体_GB2312" panose="02010609030101010101" pitchFamily="49" charset="-122"/>
              <a:ea typeface="楷体_GB2312" panose="0201060903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571831" y="366187"/>
            <a:ext cx="2236510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8000" dirty="0" smtClean="0">
                <a:solidFill>
                  <a:srgbClr val="FF0000"/>
                </a:solidFill>
                <a:effectLst/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动词</a:t>
            </a:r>
            <a:endParaRPr lang="zh-CN" altLang="en-US" dirty="0">
              <a:solidFill>
                <a:srgbClr val="FF0000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pic>
        <p:nvPicPr>
          <p:cNvPr id="11" name="Picture 2" descr="E:\孙巧灵\2016秋上\上课课件\制作\R一语上\人一语大课堂（正文）\字词句运用新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75" y="385763"/>
            <a:ext cx="252412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144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timgsa.baidu.com/timg?image&amp;quality=80&amp;size=b9999_10000&amp;sec=1522080263266&amp;di=993a00cdd253ca937bcbeecf863de233&amp;imgtype=0&amp;src=http%3A%2F%2Fimg.zcool.cn%2Fcommunity%2F0190a357a827510000018c1bef23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509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/>
          <a:srcRect l="2728" t="58347" r="23671" b="25174"/>
          <a:stretch/>
        </p:blipFill>
        <p:spPr>
          <a:xfrm>
            <a:off x="1282891" y="2064224"/>
            <a:ext cx="8707270" cy="272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060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timgsa.baidu.com/timg?image&amp;quality=80&amp;size=b9999_10000&amp;sec=1522080263266&amp;di=993a00cdd253ca937bcbeecf863de233&amp;imgtype=0&amp;src=http%3A%2F%2Fimg.zcool.cn%2Fcommunity%2F0190a357a827510000018c1bef23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509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361665" y="276367"/>
            <a:ext cx="11327641" cy="630526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indent="1143000" algn="ctr">
              <a:spcAft>
                <a:spcPts val="0"/>
              </a:spcAft>
            </a:pPr>
            <a:r>
              <a:rPr lang="zh-CN" sz="3200" kern="100" dirty="0" smtClean="0">
                <a:solidFill>
                  <a:schemeClr val="tx1"/>
                </a:solidFill>
                <a:effectLst/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①</a:t>
            </a:r>
            <a:r>
              <a:rPr lang="zh-CN" sz="3200" kern="100" dirty="0">
                <a:solidFill>
                  <a:schemeClr val="tx1"/>
                </a:solidFill>
                <a:effectLst/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迎上去</a:t>
            </a:r>
            <a:r>
              <a:rPr lang="en-US" sz="3200" kern="100" dirty="0">
                <a:solidFill>
                  <a:schemeClr val="tx1"/>
                </a:solidFill>
                <a:effectLst/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     </a:t>
            </a:r>
            <a:r>
              <a:rPr lang="zh-CN" sz="3200" kern="100" dirty="0">
                <a:solidFill>
                  <a:schemeClr val="tx1"/>
                </a:solidFill>
                <a:effectLst/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②追上去</a:t>
            </a:r>
            <a:endParaRPr lang="zh-CN" sz="2400" kern="100" dirty="0">
              <a:solidFill>
                <a:schemeClr val="tx1"/>
              </a:solidFill>
              <a:effectLst/>
              <a:latin typeface="楷体_GB2312" panose="02010609030101010101" pitchFamily="49" charset="-122"/>
              <a:ea typeface="楷体_GB2312" panose="02010609030101010101" pitchFamily="49" charset="-122"/>
              <a:cs typeface="Times New Roman" panose="02020603050405020304" pitchFamily="18" charset="0"/>
            </a:endParaRPr>
          </a:p>
          <a:p>
            <a:pPr algn="l">
              <a:spcAft>
                <a:spcPts val="0"/>
              </a:spcAft>
            </a:pPr>
            <a:r>
              <a:rPr lang="zh-CN" sz="2800" kern="100" dirty="0">
                <a:effectLst/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（</a:t>
            </a:r>
            <a:r>
              <a:rPr lang="en-US" sz="2800" kern="100" dirty="0">
                <a:effectLst/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1</a:t>
            </a:r>
            <a:r>
              <a:rPr lang="zh-CN" sz="2800" kern="100" dirty="0">
                <a:effectLst/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）小亮看到老师掉一支红笔，急忙捡起来，（</a:t>
            </a:r>
            <a:r>
              <a:rPr lang="en-US" sz="2800" kern="100" dirty="0">
                <a:effectLst/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    </a:t>
            </a:r>
            <a:r>
              <a:rPr lang="zh-CN" sz="2800" kern="100" dirty="0">
                <a:effectLst/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）把红笔递给了老师。</a:t>
            </a:r>
            <a:endParaRPr lang="zh-CN" sz="2000" kern="100" dirty="0">
              <a:effectLst/>
              <a:latin typeface="楷体_GB2312" panose="02010609030101010101" pitchFamily="49" charset="-122"/>
              <a:ea typeface="楷体_GB2312" panose="02010609030101010101" pitchFamily="49" charset="-122"/>
              <a:cs typeface="Times New Roman" panose="02020603050405020304" pitchFamily="18" charset="0"/>
            </a:endParaRPr>
          </a:p>
          <a:p>
            <a:pPr algn="l">
              <a:spcAft>
                <a:spcPts val="0"/>
              </a:spcAft>
            </a:pPr>
            <a:r>
              <a:rPr lang="zh-CN" sz="2800" kern="100" dirty="0">
                <a:effectLst/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（</a:t>
            </a:r>
            <a:r>
              <a:rPr lang="en-US" sz="2800" kern="100" dirty="0">
                <a:effectLst/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2</a:t>
            </a:r>
            <a:r>
              <a:rPr lang="zh-CN" sz="2800" kern="100" dirty="0">
                <a:effectLst/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）妈妈下班回到家，小林赶紧（</a:t>
            </a:r>
            <a:r>
              <a:rPr lang="en-US" sz="2800" kern="100" dirty="0">
                <a:effectLst/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    </a:t>
            </a:r>
            <a:r>
              <a:rPr lang="zh-CN" sz="2800" kern="100" dirty="0">
                <a:effectLst/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）给妈妈一个温暖的</a:t>
            </a:r>
            <a:r>
              <a:rPr lang="zh-CN" sz="2800" kern="100" dirty="0" smtClean="0">
                <a:effectLst/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拥抱。</a:t>
            </a:r>
            <a:endParaRPr lang="en-US" altLang="zh-CN" sz="2800" kern="100" dirty="0" smtClean="0">
              <a:effectLst/>
              <a:latin typeface="楷体_GB2312" panose="02010609030101010101" pitchFamily="49" charset="-122"/>
              <a:ea typeface="楷体_GB2312" panose="02010609030101010101" pitchFamily="49" charset="-122"/>
              <a:cs typeface="Times New Roman" panose="02020603050405020304" pitchFamily="18" charset="0"/>
            </a:endParaRPr>
          </a:p>
          <a:p>
            <a:pPr algn="l">
              <a:spcAft>
                <a:spcPts val="0"/>
              </a:spcAft>
            </a:pPr>
            <a:endParaRPr lang="en-US" altLang="zh-CN" sz="2000" kern="100" dirty="0">
              <a:latin typeface="楷体_GB2312" panose="02010609030101010101" pitchFamily="49" charset="-122"/>
              <a:ea typeface="楷体_GB2312" panose="02010609030101010101" pitchFamily="49" charset="-122"/>
              <a:cs typeface="Times New Roman" panose="02020603050405020304" pitchFamily="18" charset="0"/>
            </a:endParaRPr>
          </a:p>
          <a:p>
            <a:pPr algn="l">
              <a:spcAft>
                <a:spcPts val="0"/>
              </a:spcAft>
            </a:pPr>
            <a:r>
              <a:rPr lang="en-US" altLang="zh-CN" sz="3200" kern="100" dirty="0" smtClean="0">
                <a:solidFill>
                  <a:schemeClr val="tx1"/>
                </a:solidFill>
                <a:effectLst/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                   </a:t>
            </a:r>
            <a:r>
              <a:rPr lang="zh-CN" sz="3200" kern="100" dirty="0" smtClean="0">
                <a:solidFill>
                  <a:schemeClr val="tx1"/>
                </a:solidFill>
                <a:effectLst/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①穿</a:t>
            </a:r>
            <a:r>
              <a:rPr lang="en-US" sz="3200" kern="100" dirty="0" smtClean="0">
                <a:solidFill>
                  <a:schemeClr val="tx1"/>
                </a:solidFill>
                <a:effectLst/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     </a:t>
            </a:r>
            <a:r>
              <a:rPr lang="zh-CN" sz="3200" kern="100" dirty="0" smtClean="0">
                <a:solidFill>
                  <a:schemeClr val="tx1"/>
                </a:solidFill>
                <a:effectLst/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②披</a:t>
            </a:r>
            <a:endParaRPr lang="zh-CN" sz="2400" kern="100" dirty="0" smtClean="0">
              <a:solidFill>
                <a:schemeClr val="tx1"/>
              </a:solidFill>
              <a:effectLst/>
              <a:latin typeface="楷体_GB2312" panose="02010609030101010101" pitchFamily="49" charset="-122"/>
              <a:ea typeface="楷体_GB2312" panose="02010609030101010101" pitchFamily="49" charset="-122"/>
              <a:cs typeface="Times New Roman" panose="02020603050405020304" pitchFamily="18" charset="0"/>
            </a:endParaRPr>
          </a:p>
          <a:p>
            <a:pPr algn="l">
              <a:spcAft>
                <a:spcPts val="0"/>
              </a:spcAft>
            </a:pPr>
            <a:r>
              <a:rPr lang="zh-CN" sz="2800" kern="100" dirty="0" smtClean="0">
                <a:effectLst/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（</a:t>
            </a:r>
            <a:r>
              <a:rPr lang="en-US" sz="2800" kern="100" dirty="0">
                <a:effectLst/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1</a:t>
            </a:r>
            <a:r>
              <a:rPr lang="zh-CN" sz="2800" kern="100" dirty="0">
                <a:effectLst/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）（</a:t>
            </a:r>
            <a:r>
              <a:rPr lang="en-US" sz="2800" kern="100" dirty="0">
                <a:effectLst/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   </a:t>
            </a:r>
            <a:r>
              <a:rPr lang="zh-CN" sz="2800" kern="100" dirty="0">
                <a:effectLst/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）好衣服后，我就刷牙、洗脸，准备吃早饭了。</a:t>
            </a:r>
            <a:endParaRPr lang="zh-CN" sz="2000" kern="100" dirty="0">
              <a:effectLst/>
              <a:latin typeface="楷体_GB2312" panose="02010609030101010101" pitchFamily="49" charset="-122"/>
              <a:ea typeface="楷体_GB2312" panose="02010609030101010101" pitchFamily="49" charset="-122"/>
              <a:cs typeface="Times New Roman" panose="02020603050405020304" pitchFamily="18" charset="0"/>
            </a:endParaRPr>
          </a:p>
          <a:p>
            <a:pPr algn="l">
              <a:spcAft>
                <a:spcPts val="0"/>
              </a:spcAft>
            </a:pPr>
            <a:r>
              <a:rPr lang="zh-CN" sz="2800" kern="100" dirty="0">
                <a:effectLst/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（</a:t>
            </a:r>
            <a:r>
              <a:rPr lang="en-US" sz="2800" kern="100" dirty="0">
                <a:effectLst/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2</a:t>
            </a:r>
            <a:r>
              <a:rPr lang="zh-CN" sz="2800" kern="100" dirty="0">
                <a:effectLst/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）妈妈怕我着凉，马上把一件外套（ </a:t>
            </a:r>
            <a:r>
              <a:rPr lang="en-US" sz="2800" kern="100" dirty="0">
                <a:effectLst/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    </a:t>
            </a:r>
            <a:r>
              <a:rPr lang="zh-CN" sz="2800" kern="100" dirty="0">
                <a:effectLst/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）在我的身上</a:t>
            </a:r>
            <a:r>
              <a:rPr lang="zh-CN" sz="2800" kern="100" dirty="0" smtClean="0">
                <a:effectLst/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。</a:t>
            </a:r>
            <a:endParaRPr lang="en-US" altLang="zh-CN" sz="2800" kern="100" dirty="0" smtClean="0">
              <a:effectLst/>
              <a:latin typeface="楷体_GB2312" panose="02010609030101010101" pitchFamily="49" charset="-122"/>
              <a:ea typeface="楷体_GB2312" panose="02010609030101010101" pitchFamily="49" charset="-122"/>
              <a:cs typeface="Times New Roman" panose="02020603050405020304" pitchFamily="18" charset="0"/>
            </a:endParaRPr>
          </a:p>
          <a:p>
            <a:pPr algn="l">
              <a:spcAft>
                <a:spcPts val="0"/>
              </a:spcAft>
            </a:pPr>
            <a:endParaRPr lang="zh-CN" sz="2000" kern="100" dirty="0">
              <a:effectLst/>
              <a:latin typeface="楷体_GB2312" panose="02010609030101010101" pitchFamily="49" charset="-122"/>
              <a:ea typeface="楷体_GB2312" panose="02010609030101010101" pitchFamily="49" charset="-122"/>
              <a:cs typeface="Times New Roman" panose="02020603050405020304" pitchFamily="18" charset="0"/>
            </a:endParaRPr>
          </a:p>
          <a:p>
            <a:pPr indent="1143000" algn="l">
              <a:spcAft>
                <a:spcPts val="0"/>
              </a:spcAft>
            </a:pPr>
            <a:r>
              <a:rPr lang="en-US" altLang="zh-CN" sz="3200" kern="100" dirty="0" smtClean="0">
                <a:solidFill>
                  <a:schemeClr val="tx1"/>
                </a:solidFill>
                <a:effectLst/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             </a:t>
            </a:r>
            <a:r>
              <a:rPr lang="zh-CN" sz="3200" kern="100" dirty="0" smtClean="0">
                <a:solidFill>
                  <a:schemeClr val="tx1"/>
                </a:solidFill>
                <a:effectLst/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①</a:t>
            </a:r>
            <a:r>
              <a:rPr lang="zh-CN" sz="3200" kern="100" dirty="0">
                <a:solidFill>
                  <a:schemeClr val="tx1"/>
                </a:solidFill>
                <a:effectLst/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甩甩头</a:t>
            </a:r>
            <a:r>
              <a:rPr lang="en-US" sz="3200" kern="100" dirty="0">
                <a:solidFill>
                  <a:schemeClr val="tx1"/>
                </a:solidFill>
                <a:effectLst/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    </a:t>
            </a:r>
            <a:r>
              <a:rPr lang="zh-CN" sz="3200" kern="100" dirty="0">
                <a:solidFill>
                  <a:schemeClr val="tx1"/>
                </a:solidFill>
                <a:effectLst/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②摇摇头</a:t>
            </a:r>
            <a:endParaRPr lang="zh-CN" sz="2400" kern="100" dirty="0">
              <a:solidFill>
                <a:schemeClr val="tx1"/>
              </a:solidFill>
              <a:effectLst/>
              <a:latin typeface="楷体_GB2312" panose="02010609030101010101" pitchFamily="49" charset="-122"/>
              <a:ea typeface="楷体_GB2312" panose="02010609030101010101" pitchFamily="49" charset="-122"/>
              <a:cs typeface="Times New Roman" panose="02020603050405020304" pitchFamily="18" charset="0"/>
            </a:endParaRPr>
          </a:p>
          <a:p>
            <a:pPr algn="l">
              <a:spcAft>
                <a:spcPts val="0"/>
              </a:spcAft>
            </a:pPr>
            <a:r>
              <a:rPr lang="zh-CN" sz="2800" kern="100" dirty="0">
                <a:effectLst/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（</a:t>
            </a:r>
            <a:r>
              <a:rPr lang="en-US" sz="2800" kern="100" dirty="0">
                <a:effectLst/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1</a:t>
            </a:r>
            <a:r>
              <a:rPr lang="zh-CN" sz="2800" kern="100" dirty="0">
                <a:effectLst/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）红红想出去玩，妈妈（ </a:t>
            </a:r>
            <a:r>
              <a:rPr lang="en-US" sz="2800" kern="100" dirty="0">
                <a:effectLst/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    </a:t>
            </a:r>
            <a:r>
              <a:rPr lang="zh-CN" sz="2800" kern="100" dirty="0">
                <a:effectLst/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）说：“现在还不行，你作业还没做完呢！”</a:t>
            </a:r>
            <a:endParaRPr lang="zh-CN" sz="2000" kern="100" dirty="0">
              <a:effectLst/>
              <a:latin typeface="楷体_GB2312" panose="02010609030101010101" pitchFamily="49" charset="-122"/>
              <a:ea typeface="楷体_GB2312" panose="02010609030101010101" pitchFamily="49" charset="-122"/>
              <a:cs typeface="Times New Roman" panose="02020603050405020304" pitchFamily="18" charset="0"/>
            </a:endParaRPr>
          </a:p>
          <a:p>
            <a:pPr algn="l">
              <a:spcAft>
                <a:spcPts val="0"/>
              </a:spcAft>
            </a:pPr>
            <a:r>
              <a:rPr lang="zh-CN" sz="2800" kern="100" dirty="0">
                <a:effectLst/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（</a:t>
            </a:r>
            <a:r>
              <a:rPr lang="en-US" sz="2800" kern="100" dirty="0">
                <a:effectLst/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2</a:t>
            </a:r>
            <a:r>
              <a:rPr lang="zh-CN" sz="2800" kern="100" dirty="0">
                <a:effectLst/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）看到明明头发上有水珠，外婆连忙说：</a:t>
            </a:r>
            <a:r>
              <a:rPr lang="en-US" sz="2800" kern="100" dirty="0">
                <a:effectLst/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“</a:t>
            </a:r>
            <a:r>
              <a:rPr lang="zh-CN" sz="2800" kern="100" dirty="0">
                <a:effectLst/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宝贝，你（</a:t>
            </a:r>
            <a:r>
              <a:rPr lang="en-US" sz="2800" kern="100" dirty="0">
                <a:effectLst/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  </a:t>
            </a:r>
            <a:r>
              <a:rPr lang="zh-CN" sz="2800" kern="100" dirty="0">
                <a:effectLst/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）吧，把头发上的水珠甩掉。</a:t>
            </a:r>
            <a:r>
              <a:rPr lang="zh-CN" sz="2800" kern="100" dirty="0" smtClean="0">
                <a:effectLst/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”</a:t>
            </a:r>
            <a:endParaRPr lang="zh-CN" sz="1400" kern="100" dirty="0">
              <a:effectLst/>
              <a:latin typeface="楷体_GB2312" panose="02010609030101010101" pitchFamily="49" charset="-122"/>
              <a:ea typeface="楷体_GB2312" panose="0201060903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6025485" y="1717245"/>
            <a:ext cx="5950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zh-CN" altLang="en-US" sz="3200" b="0" i="0" u="none" strike="noStrike" kern="1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①</a:t>
            </a:r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8132249" y="925675"/>
            <a:ext cx="5950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zh-CN" altLang="en-US" sz="3200" b="0" i="0" u="none" strike="noStrike" kern="1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②</a:t>
            </a:r>
            <a:endParaRPr lang="zh-CN" altLang="en-US" dirty="0"/>
          </a:p>
        </p:txBody>
      </p:sp>
      <p:sp>
        <p:nvSpPr>
          <p:cNvPr id="7" name="矩形 6"/>
          <p:cNvSpPr/>
          <p:nvPr/>
        </p:nvSpPr>
        <p:spPr>
          <a:xfrm>
            <a:off x="1658202" y="2972839"/>
            <a:ext cx="5950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zh-CN" altLang="en-US" sz="3200" b="0" i="0" u="none" strike="noStrike" kern="1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①</a:t>
            </a:r>
            <a:endParaRPr lang="zh-CN" altLang="en-US" dirty="0"/>
          </a:p>
        </p:txBody>
      </p:sp>
      <p:sp>
        <p:nvSpPr>
          <p:cNvPr id="8" name="矩形 7"/>
          <p:cNvSpPr/>
          <p:nvPr/>
        </p:nvSpPr>
        <p:spPr>
          <a:xfrm>
            <a:off x="6673754" y="3429000"/>
            <a:ext cx="5950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zh-CN" altLang="en-US" sz="3200" b="0" i="0" u="none" strike="noStrike" kern="1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②</a:t>
            </a:r>
            <a:endParaRPr lang="zh-CN" altLang="en-US" dirty="0"/>
          </a:p>
        </p:txBody>
      </p:sp>
      <p:sp>
        <p:nvSpPr>
          <p:cNvPr id="9" name="矩形 8"/>
          <p:cNvSpPr/>
          <p:nvPr/>
        </p:nvSpPr>
        <p:spPr>
          <a:xfrm>
            <a:off x="4981431" y="4548117"/>
            <a:ext cx="5950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zh-CN" altLang="en-US" sz="3200" b="0" i="0" u="none" strike="noStrike" kern="1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②</a:t>
            </a:r>
            <a:endParaRPr lang="zh-CN" altLang="en-US" dirty="0"/>
          </a:p>
        </p:txBody>
      </p:sp>
      <p:sp>
        <p:nvSpPr>
          <p:cNvPr id="10" name="矩形 9"/>
          <p:cNvSpPr/>
          <p:nvPr/>
        </p:nvSpPr>
        <p:spPr>
          <a:xfrm>
            <a:off x="9369187" y="5511322"/>
            <a:ext cx="5950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zh-CN" altLang="en-US" sz="3200" b="0" i="0" u="none" strike="noStrike" kern="1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①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59776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7" grpId="0"/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https://timgsa.baidu.com/timg?image&amp;quality=80&amp;size=b9999_10000&amp;sec=1522080263266&amp;di=993a00cdd253ca937bcbeecf863de233&amp;imgtype=0&amp;src=http%3A%2F%2Fimg.zcool.cn%2Fcommunity%2F0190a357a827510000018c1bef23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509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圆角矩形 2"/>
          <p:cNvSpPr/>
          <p:nvPr/>
        </p:nvSpPr>
        <p:spPr>
          <a:xfrm>
            <a:off x="259307" y="1160060"/>
            <a:ext cx="11600597" cy="22518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3564" name="组合 34"/>
          <p:cNvGrpSpPr>
            <a:grpSpLocks/>
          </p:cNvGrpSpPr>
          <p:nvPr/>
        </p:nvGrpSpPr>
        <p:grpSpPr bwMode="auto">
          <a:xfrm>
            <a:off x="307187" y="1400249"/>
            <a:ext cx="11253858" cy="2399775"/>
            <a:chOff x="652670" y="2471098"/>
            <a:chExt cx="8082036" cy="1843572"/>
          </a:xfrm>
        </p:grpSpPr>
        <p:sp>
          <p:nvSpPr>
            <p:cNvPr id="23565" name="矩形 1"/>
            <p:cNvSpPr>
              <a:spLocks noChangeArrowheads="1"/>
            </p:cNvSpPr>
            <p:nvPr/>
          </p:nvSpPr>
          <p:spPr bwMode="auto">
            <a:xfrm>
              <a:off x="652670" y="2471098"/>
              <a:ext cx="8082036" cy="18435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457200" indent="-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20000"/>
                </a:lnSpc>
                <a:buFont typeface="Wingdings" panose="05000000000000000000" pitchFamily="2" charset="2"/>
                <a:buChar char="u"/>
              </a:pPr>
              <a:r>
                <a:rPr lang="zh-CN" altLang="en-US" sz="4267" b="1" dirty="0">
                  <a:latin typeface="楷体_GB2312" panose="02010609030101010101" pitchFamily="49" charset="-122"/>
                  <a:ea typeface="楷体_GB2312" panose="02010609030101010101" pitchFamily="49" charset="-122"/>
                </a:rPr>
                <a:t>平常我在池子里睡觉，在小溪里散步，在江河里奔跑，在海洋里跳舞、唱歌、开大会。</a:t>
              </a:r>
            </a:p>
          </p:txBody>
        </p:sp>
        <p:grpSp>
          <p:nvGrpSpPr>
            <p:cNvPr id="23566" name="组合 36"/>
            <p:cNvGrpSpPr>
              <a:grpSpLocks/>
            </p:cNvGrpSpPr>
            <p:nvPr/>
          </p:nvGrpSpPr>
          <p:grpSpPr bwMode="auto">
            <a:xfrm>
              <a:off x="2380666" y="2857680"/>
              <a:ext cx="3152519" cy="377358"/>
              <a:chOff x="2380666" y="2857680"/>
              <a:chExt cx="3152519" cy="377358"/>
            </a:xfrm>
          </p:grpSpPr>
          <p:sp>
            <p:nvSpPr>
              <p:cNvPr id="42" name="矩形 41"/>
              <p:cNvSpPr/>
              <p:nvPr/>
            </p:nvSpPr>
            <p:spPr>
              <a:xfrm>
                <a:off x="2380666" y="2857680"/>
                <a:ext cx="405584" cy="3773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eaLnBrk="0" hangingPunct="0">
                  <a:buFontTx/>
                  <a:buNone/>
                  <a:defRPr/>
                </a:pPr>
                <a:r>
                  <a:rPr lang="en-US" altLang="zh-CN" sz="2667" b="1" dirty="0">
                    <a:solidFill>
                      <a:srgbClr val="FF0000"/>
                    </a:solidFill>
                    <a:latin typeface="+mn-ea"/>
                    <a:sym typeface="+mn-ea"/>
                  </a:rPr>
                  <a:t>·</a:t>
                </a:r>
                <a:endParaRPr lang="zh-CN" altLang="en-US" sz="2667" b="1" dirty="0">
                  <a:solidFill>
                    <a:srgbClr val="FF0000"/>
                  </a:solidFill>
                  <a:latin typeface="+mn-ea"/>
                  <a:sym typeface="+mn-ea"/>
                </a:endParaRPr>
              </a:p>
            </p:txBody>
          </p:sp>
          <p:sp>
            <p:nvSpPr>
              <p:cNvPr id="44" name="矩形 43"/>
              <p:cNvSpPr/>
              <p:nvPr/>
            </p:nvSpPr>
            <p:spPr>
              <a:xfrm>
                <a:off x="5102030" y="2857680"/>
                <a:ext cx="431155" cy="3773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eaLnBrk="0" hangingPunct="0">
                  <a:buFontTx/>
                  <a:buNone/>
                  <a:defRPr/>
                </a:pPr>
                <a:r>
                  <a:rPr lang="en-US" altLang="zh-CN" sz="2667" b="1" dirty="0">
                    <a:solidFill>
                      <a:srgbClr val="FF0000"/>
                    </a:solidFill>
                    <a:latin typeface="+mn-ea"/>
                    <a:sym typeface="+mn-ea"/>
                  </a:rPr>
                  <a:t>·</a:t>
                </a:r>
                <a:endParaRPr lang="zh-CN" altLang="en-US" sz="2667" b="1" dirty="0">
                  <a:solidFill>
                    <a:srgbClr val="FF0000"/>
                  </a:solidFill>
                  <a:latin typeface="+mn-ea"/>
                  <a:sym typeface="+mn-ea"/>
                </a:endParaRPr>
              </a:p>
            </p:txBody>
          </p:sp>
        </p:grpSp>
        <p:sp>
          <p:nvSpPr>
            <p:cNvPr id="41" name="矩形 40"/>
            <p:cNvSpPr/>
            <p:nvPr/>
          </p:nvSpPr>
          <p:spPr>
            <a:xfrm>
              <a:off x="7848965" y="2857680"/>
              <a:ext cx="405584" cy="37735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0" hangingPunct="0">
                <a:buFontTx/>
                <a:buNone/>
                <a:defRPr/>
              </a:pPr>
              <a:r>
                <a:rPr lang="en-US" altLang="zh-CN" sz="2667" b="1" dirty="0">
                  <a:solidFill>
                    <a:srgbClr val="FF0000"/>
                  </a:solidFill>
                  <a:latin typeface="+mn-ea"/>
                  <a:sym typeface="+mn-ea"/>
                </a:rPr>
                <a:t>·</a:t>
              </a:r>
              <a:endParaRPr lang="zh-CN" altLang="en-US" sz="2667" b="1" dirty="0">
                <a:solidFill>
                  <a:srgbClr val="FF0000"/>
                </a:solidFill>
                <a:latin typeface="+mn-ea"/>
                <a:sym typeface="+mn-ea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3016170" y="3571576"/>
              <a:ext cx="405584" cy="37735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0" hangingPunct="0">
                <a:buFontTx/>
                <a:buNone/>
                <a:defRPr/>
              </a:pPr>
              <a:r>
                <a:rPr lang="en-US" altLang="zh-CN" sz="2667" b="1" dirty="0">
                  <a:solidFill>
                    <a:srgbClr val="FF0000"/>
                  </a:solidFill>
                  <a:latin typeface="+mn-ea"/>
                  <a:sym typeface="+mn-ea"/>
                </a:rPr>
                <a:t>·</a:t>
              </a:r>
              <a:endParaRPr lang="zh-CN" altLang="en-US" sz="2667" b="1" dirty="0">
                <a:solidFill>
                  <a:srgbClr val="FF0000"/>
                </a:solidFill>
                <a:latin typeface="+mn-ea"/>
                <a:sym typeface="+mn-ea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817625" y="4070781"/>
            <a:ext cx="10483960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3200" b="1" dirty="0" smtClean="0">
                <a:solidFill>
                  <a:srgbClr val="0000FF"/>
                </a:solidFill>
                <a:effectLst/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你平常都在什么地方干什么呢？请用这样的句式说一说：</a:t>
            </a:r>
            <a:endParaRPr lang="en-US" altLang="zh-CN" sz="3200" b="1" dirty="0" smtClean="0">
              <a:solidFill>
                <a:srgbClr val="0000FF"/>
              </a:solidFill>
              <a:effectLst/>
              <a:latin typeface="楷体_GB2312" panose="02010609030101010101" pitchFamily="49" charset="-122"/>
              <a:ea typeface="楷体_GB2312" panose="02010609030101010101" pitchFamily="49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3600" b="1" dirty="0" smtClean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……</a:t>
            </a:r>
            <a:r>
              <a:rPr lang="zh-CN" altLang="en-US" sz="3600" b="1" dirty="0" smtClean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在</a:t>
            </a:r>
            <a:r>
              <a:rPr lang="en-US" altLang="zh-CN" sz="3600" b="1" dirty="0" smtClean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……</a:t>
            </a:r>
            <a:r>
              <a:rPr lang="zh-CN" altLang="en-US" sz="3600" b="1" dirty="0" smtClean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，在</a:t>
            </a:r>
            <a:r>
              <a:rPr lang="en-US" altLang="zh-CN" sz="3600" b="1" dirty="0" smtClean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……</a:t>
            </a:r>
            <a:r>
              <a:rPr lang="zh-CN" altLang="en-US" sz="3600" b="1" dirty="0" smtClean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，在</a:t>
            </a:r>
            <a:r>
              <a:rPr lang="en-US" altLang="zh-CN" sz="3600" b="1" dirty="0" smtClean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……</a:t>
            </a:r>
            <a:r>
              <a:rPr lang="zh-CN" altLang="en-US" sz="3600" b="1" dirty="0" smtClean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，在</a:t>
            </a:r>
            <a:r>
              <a:rPr lang="en-US" altLang="zh-CN" sz="3600" b="1" dirty="0" smtClean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……</a:t>
            </a:r>
            <a:r>
              <a:rPr lang="zh-CN" altLang="en-US" sz="3600" b="1" dirty="0" smtClean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。</a:t>
            </a:r>
            <a:endParaRPr lang="zh-CN" altLang="en-US" sz="3600" b="1" dirty="0" smtClean="0">
              <a:solidFill>
                <a:srgbClr val="FF0000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61088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https://timgsa.baidu.com/timg?image&amp;quality=80&amp;size=b9999_10000&amp;sec=1522080263266&amp;di=993a00cdd253ca937bcbeecf863de233&amp;imgtype=0&amp;src=http%3A%2F%2Fimg.zcool.cn%2Fcommunity%2F0190a357a827510000018c1bef23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509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圆角矩形 22"/>
          <p:cNvSpPr/>
          <p:nvPr/>
        </p:nvSpPr>
        <p:spPr>
          <a:xfrm>
            <a:off x="181875" y="1109819"/>
            <a:ext cx="11600597" cy="225188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3554" name="组合 4"/>
          <p:cNvGrpSpPr>
            <a:grpSpLocks/>
          </p:cNvGrpSpPr>
          <p:nvPr/>
        </p:nvGrpSpPr>
        <p:grpSpPr bwMode="auto">
          <a:xfrm>
            <a:off x="588750" y="1412877"/>
            <a:ext cx="10574867" cy="1829917"/>
            <a:chOff x="563510" y="2460507"/>
            <a:chExt cx="8128074" cy="1372734"/>
          </a:xfrm>
        </p:grpSpPr>
        <p:sp>
          <p:nvSpPr>
            <p:cNvPr id="23555" name="矩形 1"/>
            <p:cNvSpPr>
              <a:spLocks noChangeArrowheads="1"/>
            </p:cNvSpPr>
            <p:nvPr/>
          </p:nvSpPr>
          <p:spPr bwMode="auto">
            <a:xfrm>
              <a:off x="563510" y="2460507"/>
              <a:ext cx="8128074" cy="12514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457200" indent="-4572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20000"/>
                </a:lnSpc>
                <a:buFont typeface="Wingdings" panose="05000000000000000000" pitchFamily="2" charset="2"/>
                <a:buChar char="u"/>
              </a:pPr>
              <a:r>
                <a:rPr lang="zh-CN" altLang="en-US" sz="4267" b="1" dirty="0">
                  <a:latin typeface="楷体_GB2312" panose="02010609030101010101" pitchFamily="49" charset="-122"/>
                  <a:ea typeface="楷体_GB2312" panose="02010609030101010101" pitchFamily="49" charset="-122"/>
                </a:rPr>
                <a:t>我的脾气可怪了，有时候我很温和，有时候我却很暴躁。</a:t>
              </a:r>
            </a:p>
          </p:txBody>
        </p:sp>
        <p:grpSp>
          <p:nvGrpSpPr>
            <p:cNvPr id="23556" name="组合 2"/>
            <p:cNvGrpSpPr>
              <a:grpSpLocks/>
            </p:cNvGrpSpPr>
            <p:nvPr/>
          </p:nvGrpSpPr>
          <p:grpSpPr bwMode="auto">
            <a:xfrm>
              <a:off x="4446958" y="2889224"/>
              <a:ext cx="1249980" cy="378744"/>
              <a:chOff x="4446958" y="2889224"/>
              <a:chExt cx="1249980" cy="378744"/>
            </a:xfrm>
          </p:grpSpPr>
          <p:sp>
            <p:nvSpPr>
              <p:cNvPr id="20" name="矩形 19"/>
              <p:cNvSpPr/>
              <p:nvPr/>
            </p:nvSpPr>
            <p:spPr>
              <a:xfrm>
                <a:off x="4446958" y="2889224"/>
                <a:ext cx="405609" cy="3771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eaLnBrk="0" hangingPunct="0">
                  <a:buFontTx/>
                  <a:buNone/>
                  <a:defRPr/>
                </a:pPr>
                <a:r>
                  <a:rPr lang="en-US" altLang="zh-CN" sz="2667" b="1" dirty="0">
                    <a:solidFill>
                      <a:srgbClr val="FF0000"/>
                    </a:solidFill>
                    <a:latin typeface="+mn-ea"/>
                    <a:sym typeface="+mn-ea"/>
                  </a:rPr>
                  <a:t>·</a:t>
                </a:r>
                <a:endParaRPr lang="zh-CN" altLang="en-US" sz="2667" b="1" dirty="0">
                  <a:solidFill>
                    <a:srgbClr val="FF0000"/>
                  </a:solidFill>
                  <a:latin typeface="+mn-ea"/>
                  <a:sym typeface="+mn-ea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4848807" y="2889224"/>
                <a:ext cx="405609" cy="3771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eaLnBrk="0" hangingPunct="0">
                  <a:buFontTx/>
                  <a:buNone/>
                  <a:defRPr/>
                </a:pPr>
                <a:r>
                  <a:rPr lang="en-US" altLang="zh-CN" sz="2667" b="1" dirty="0">
                    <a:solidFill>
                      <a:srgbClr val="FF0000"/>
                    </a:solidFill>
                    <a:latin typeface="+mn-ea"/>
                    <a:sym typeface="+mn-ea"/>
                  </a:rPr>
                  <a:t>·</a:t>
                </a:r>
                <a:endParaRPr lang="zh-CN" altLang="en-US" sz="2667" b="1" dirty="0">
                  <a:solidFill>
                    <a:srgbClr val="FF0000"/>
                  </a:solidFill>
                  <a:latin typeface="+mn-ea"/>
                  <a:sym typeface="+mn-ea"/>
                </a:endParaRPr>
              </a:p>
            </p:txBody>
          </p:sp>
          <p:sp>
            <p:nvSpPr>
              <p:cNvPr id="24" name="矩形 23"/>
              <p:cNvSpPr/>
              <p:nvPr/>
            </p:nvSpPr>
            <p:spPr>
              <a:xfrm>
                <a:off x="5291329" y="2890812"/>
                <a:ext cx="405609" cy="3771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eaLnBrk="0" hangingPunct="0">
                  <a:buFontTx/>
                  <a:buNone/>
                  <a:defRPr/>
                </a:pPr>
                <a:r>
                  <a:rPr lang="en-US" altLang="zh-CN" sz="2667" b="1" dirty="0">
                    <a:solidFill>
                      <a:srgbClr val="FF0000"/>
                    </a:solidFill>
                    <a:latin typeface="+mn-ea"/>
                    <a:sym typeface="+mn-ea"/>
                  </a:rPr>
                  <a:t>·</a:t>
                </a:r>
                <a:endParaRPr lang="zh-CN" altLang="en-US" sz="2667" b="1" dirty="0">
                  <a:solidFill>
                    <a:srgbClr val="FF0000"/>
                  </a:solidFill>
                  <a:latin typeface="+mn-ea"/>
                  <a:sym typeface="+mn-ea"/>
                </a:endParaRPr>
              </a:p>
            </p:txBody>
          </p:sp>
        </p:grpSp>
        <p:grpSp>
          <p:nvGrpSpPr>
            <p:cNvPr id="23560" name="组合 29"/>
            <p:cNvGrpSpPr>
              <a:grpSpLocks/>
            </p:cNvGrpSpPr>
            <p:nvPr/>
          </p:nvGrpSpPr>
          <p:grpSpPr bwMode="auto">
            <a:xfrm>
              <a:off x="1108526" y="2857468"/>
              <a:ext cx="7098743" cy="966246"/>
              <a:chOff x="-2170938" y="2889171"/>
              <a:chExt cx="7098743" cy="966246"/>
            </a:xfrm>
          </p:grpSpPr>
          <p:sp>
            <p:nvSpPr>
              <p:cNvPr id="31" name="矩形 30"/>
              <p:cNvSpPr/>
              <p:nvPr/>
            </p:nvSpPr>
            <p:spPr>
              <a:xfrm>
                <a:off x="4522196" y="2889171"/>
                <a:ext cx="405609" cy="3771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eaLnBrk="0" hangingPunct="0">
                  <a:buFontTx/>
                  <a:buNone/>
                  <a:defRPr/>
                </a:pPr>
                <a:r>
                  <a:rPr lang="en-US" altLang="zh-CN" sz="2667" b="1" dirty="0">
                    <a:solidFill>
                      <a:srgbClr val="FF0000"/>
                    </a:solidFill>
                    <a:latin typeface="+mn-ea"/>
                    <a:sym typeface="+mn-ea"/>
                  </a:rPr>
                  <a:t>·</a:t>
                </a:r>
                <a:endParaRPr lang="zh-CN" altLang="en-US" sz="2667" b="1" dirty="0">
                  <a:solidFill>
                    <a:srgbClr val="FF0000"/>
                  </a:solidFill>
                  <a:latin typeface="+mn-ea"/>
                  <a:sym typeface="+mn-ea"/>
                </a:endParaRPr>
              </a:p>
            </p:txBody>
          </p:sp>
          <p:sp>
            <p:nvSpPr>
              <p:cNvPr id="32" name="矩形 31"/>
              <p:cNvSpPr/>
              <p:nvPr/>
            </p:nvSpPr>
            <p:spPr>
              <a:xfrm>
                <a:off x="-2170938" y="3478261"/>
                <a:ext cx="405609" cy="37715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eaLnBrk="0" hangingPunct="0">
                  <a:buFontTx/>
                  <a:buNone/>
                  <a:defRPr/>
                </a:pPr>
                <a:r>
                  <a:rPr lang="en-US" altLang="zh-CN" sz="2667" b="1" dirty="0">
                    <a:solidFill>
                      <a:srgbClr val="FF0000"/>
                    </a:solidFill>
                    <a:latin typeface="+mn-ea"/>
                    <a:sym typeface="+mn-ea"/>
                  </a:rPr>
                  <a:t>·</a:t>
                </a:r>
                <a:endParaRPr lang="zh-CN" altLang="en-US" sz="2667" b="1" dirty="0">
                  <a:solidFill>
                    <a:srgbClr val="FF0000"/>
                  </a:solidFill>
                  <a:latin typeface="+mn-ea"/>
                  <a:sym typeface="+mn-ea"/>
                </a:endParaRPr>
              </a:p>
            </p:txBody>
          </p:sp>
        </p:grpSp>
        <p:sp>
          <p:nvSpPr>
            <p:cNvPr id="34" name="矩形 33"/>
            <p:cNvSpPr/>
            <p:nvPr/>
          </p:nvSpPr>
          <p:spPr>
            <a:xfrm>
              <a:off x="1512002" y="3456085"/>
              <a:ext cx="405609" cy="37715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eaLnBrk="0" hangingPunct="0">
                <a:buFontTx/>
                <a:buNone/>
                <a:defRPr/>
              </a:pPr>
              <a:r>
                <a:rPr lang="en-US" altLang="zh-CN" sz="2667" b="1" dirty="0">
                  <a:solidFill>
                    <a:srgbClr val="FF0000"/>
                  </a:solidFill>
                  <a:latin typeface="+mn-ea"/>
                  <a:sym typeface="+mn-ea"/>
                </a:rPr>
                <a:t>·</a:t>
              </a:r>
              <a:endParaRPr lang="zh-CN" altLang="en-US" sz="2667" b="1" dirty="0">
                <a:solidFill>
                  <a:srgbClr val="FF0000"/>
                </a:solidFill>
                <a:latin typeface="+mn-ea"/>
                <a:sym typeface="+mn-ea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814126" y="4075985"/>
            <a:ext cx="106998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zh-CN" sz="3600" dirty="0" smtClean="0">
                <a:solidFill>
                  <a:srgbClr val="0000FF"/>
                </a:solidFill>
                <a:effectLst/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那你能用“</a:t>
            </a:r>
            <a:r>
              <a:rPr lang="zh-CN" altLang="zh-CN" sz="3600" b="1" dirty="0" smtClean="0">
                <a:solidFill>
                  <a:srgbClr val="FF0000"/>
                </a:solidFill>
                <a:effectLst/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……有时候……有时候……</a:t>
            </a:r>
            <a:r>
              <a:rPr lang="zh-CN" altLang="zh-CN" sz="3600" dirty="0" smtClean="0">
                <a:solidFill>
                  <a:srgbClr val="0000FF"/>
                </a:solidFill>
                <a:effectLst/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”这样的句式介绍自己的日常生活吗？</a:t>
            </a:r>
            <a:endParaRPr lang="zh-CN" altLang="en-US" sz="3600" dirty="0">
              <a:solidFill>
                <a:srgbClr val="0000FF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45223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timgsa.baidu.com/timg?image&amp;quality=80&amp;size=b9999_10000&amp;sec=1522080263266&amp;di=993a00cdd253ca937bcbeecf863de233&amp;imgtype=0&amp;src=http%3A%2F%2Fimg.zcool.cn%2Fcommunity%2F0190a357a827510000018c1bef23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509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6194" y="2210395"/>
            <a:ext cx="8803387" cy="96325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3854" y="3424134"/>
            <a:ext cx="6053853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92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951829"/>
          </a:xfrm>
        </p:spPr>
      </p:pic>
      <p:sp>
        <p:nvSpPr>
          <p:cNvPr id="5" name="矩形 4"/>
          <p:cNvSpPr/>
          <p:nvPr/>
        </p:nvSpPr>
        <p:spPr>
          <a:xfrm>
            <a:off x="2518813" y="2534650"/>
            <a:ext cx="428835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8000" dirty="0" smtClean="0">
                <a:latin typeface="楷体_GB2312" panose="02010609030101010101" pitchFamily="49" charset="-122"/>
                <a:ea typeface="楷体_GB2312" panose="02010609030101010101" pitchFamily="49" charset="-122"/>
              </a:rPr>
              <a:t>第三课时</a:t>
            </a:r>
            <a:endParaRPr lang="zh-CN" altLang="en-US" sz="8000" dirty="0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82974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3680" y="1027906"/>
            <a:ext cx="7134081" cy="55503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文本框 4"/>
          <p:cNvSpPr txBox="1"/>
          <p:nvPr/>
        </p:nvSpPr>
        <p:spPr>
          <a:xfrm>
            <a:off x="1380721" y="1933753"/>
            <a:ext cx="800219" cy="440140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sz="4000" dirty="0" smtClean="0">
                <a:latin typeface="楷体_GB2312" panose="02010609030101010101" pitchFamily="49" charset="-122"/>
                <a:ea typeface="楷体_GB2312" panose="02010609030101010101" pitchFamily="49" charset="-122"/>
              </a:rPr>
              <a:t>王羲之的故事</a:t>
            </a:r>
            <a:endParaRPr lang="zh-CN" altLang="en-US" sz="4000" dirty="0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67296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https://timgsa.baidu.com/timg?image&amp;quality=80&amp;size=b9999_10000&amp;sec=1522676779&amp;di=336e93c5ac1421ab5146a9c26bf1eace&amp;imgtype=jpg&amp;er=1&amp;src=http%3A%2F%2Fwww.avgcondo.com%2Fwp-content%2Fuploads%2F2015%2F20150114225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0776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2709881" y="3053266"/>
            <a:ext cx="428835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8000" dirty="0" smtClean="0">
                <a:latin typeface="楷体_GB2312" panose="02010609030101010101" pitchFamily="49" charset="-122"/>
                <a:ea typeface="楷体_GB2312" panose="02010609030101010101" pitchFamily="49" charset="-122"/>
              </a:rPr>
              <a:t>第一课时</a:t>
            </a:r>
            <a:endParaRPr lang="zh-CN" altLang="en-US" sz="8000" dirty="0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89073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 descr="C:\Documents and Settings\Administrator\桌面\书写提示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52" y="487891"/>
            <a:ext cx="2650067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矩形 7"/>
          <p:cNvSpPr>
            <a:spLocks noChangeArrowheads="1"/>
          </p:cNvSpPr>
          <p:nvPr/>
        </p:nvSpPr>
        <p:spPr bwMode="auto">
          <a:xfrm>
            <a:off x="1547726" y="5412090"/>
            <a:ext cx="9539816" cy="880306"/>
          </a:xfrm>
          <a:prstGeom prst="rect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</a:pPr>
            <a:r>
              <a:rPr lang="zh-CN" altLang="en-US" sz="4267" b="1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写字时要保持正确的坐姿和执笔姿势。</a:t>
            </a:r>
          </a:p>
        </p:txBody>
      </p:sp>
      <p:grpSp>
        <p:nvGrpSpPr>
          <p:cNvPr id="26627" name="组合 46"/>
          <p:cNvGrpSpPr>
            <a:grpSpLocks/>
          </p:cNvGrpSpPr>
          <p:nvPr/>
        </p:nvGrpSpPr>
        <p:grpSpPr bwMode="auto">
          <a:xfrm>
            <a:off x="1187451" y="1519767"/>
            <a:ext cx="4269316" cy="1094317"/>
            <a:chOff x="2426362" y="1258055"/>
            <a:chExt cx="3203439" cy="820352"/>
          </a:xfrm>
        </p:grpSpPr>
        <p:grpSp>
          <p:nvGrpSpPr>
            <p:cNvPr id="26628" name="组合 45"/>
            <p:cNvGrpSpPr>
              <a:grpSpLocks/>
            </p:cNvGrpSpPr>
            <p:nvPr/>
          </p:nvGrpSpPr>
          <p:grpSpPr bwMode="auto">
            <a:xfrm>
              <a:off x="2426362" y="1258055"/>
              <a:ext cx="820352" cy="820352"/>
              <a:chOff x="1405636" y="1194260"/>
              <a:chExt cx="820352" cy="820352"/>
            </a:xfrm>
          </p:grpSpPr>
          <p:sp>
            <p:nvSpPr>
              <p:cNvPr id="19" name="矩形 18"/>
              <p:cNvSpPr>
                <a:spLocks noChangeAspect="1"/>
              </p:cNvSpPr>
              <p:nvPr/>
            </p:nvSpPr>
            <p:spPr>
              <a:xfrm>
                <a:off x="1405636" y="1194260"/>
                <a:ext cx="792521" cy="79179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buFontTx/>
                  <a:buNone/>
                  <a:defRPr/>
                </a:pPr>
                <a:endParaRPr lang="zh-CN" altLang="en-US" sz="2400"/>
              </a:p>
            </p:txBody>
          </p:sp>
          <p:cxnSp>
            <p:nvCxnSpPr>
              <p:cNvPr id="23" name="直接连接符 22"/>
              <p:cNvCxnSpPr/>
              <p:nvPr/>
            </p:nvCxnSpPr>
            <p:spPr>
              <a:xfrm>
                <a:off x="1434224" y="1590948"/>
                <a:ext cx="792521" cy="0"/>
              </a:xfrm>
              <a:prstGeom prst="line">
                <a:avLst/>
              </a:prstGeom>
              <a:ln w="158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>
                <a:off x="1802691" y="1222822"/>
                <a:ext cx="0" cy="791790"/>
              </a:xfrm>
              <a:prstGeom prst="line">
                <a:avLst/>
              </a:prstGeom>
              <a:ln w="158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632" name="组合 50"/>
            <p:cNvGrpSpPr>
              <a:grpSpLocks/>
            </p:cNvGrpSpPr>
            <p:nvPr/>
          </p:nvGrpSpPr>
          <p:grpSpPr bwMode="auto">
            <a:xfrm>
              <a:off x="3218362" y="1258055"/>
              <a:ext cx="820352" cy="820352"/>
              <a:chOff x="1405636" y="1194260"/>
              <a:chExt cx="820352" cy="820352"/>
            </a:xfrm>
          </p:grpSpPr>
          <p:sp>
            <p:nvSpPr>
              <p:cNvPr id="52" name="矩形 51"/>
              <p:cNvSpPr>
                <a:spLocks noChangeAspect="1"/>
              </p:cNvSpPr>
              <p:nvPr/>
            </p:nvSpPr>
            <p:spPr>
              <a:xfrm>
                <a:off x="1406157" y="1194260"/>
                <a:ext cx="790934" cy="79179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buFontTx/>
                  <a:buNone/>
                  <a:defRPr/>
                </a:pPr>
                <a:endParaRPr lang="zh-CN" altLang="en-US" sz="2400"/>
              </a:p>
            </p:txBody>
          </p:sp>
          <p:cxnSp>
            <p:nvCxnSpPr>
              <p:cNvPr id="53" name="直接连接符 52"/>
              <p:cNvCxnSpPr/>
              <p:nvPr/>
            </p:nvCxnSpPr>
            <p:spPr>
              <a:xfrm>
                <a:off x="1434745" y="1590948"/>
                <a:ext cx="790934" cy="0"/>
              </a:xfrm>
              <a:prstGeom prst="line">
                <a:avLst/>
              </a:prstGeom>
              <a:ln w="158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直接连接符 53"/>
              <p:cNvCxnSpPr/>
              <p:nvPr/>
            </p:nvCxnSpPr>
            <p:spPr>
              <a:xfrm>
                <a:off x="1801625" y="1222822"/>
                <a:ext cx="0" cy="791790"/>
              </a:xfrm>
              <a:prstGeom prst="line">
                <a:avLst/>
              </a:prstGeom>
              <a:ln w="158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636" name="组合 54"/>
            <p:cNvGrpSpPr>
              <a:grpSpLocks/>
            </p:cNvGrpSpPr>
            <p:nvPr/>
          </p:nvGrpSpPr>
          <p:grpSpPr bwMode="auto">
            <a:xfrm>
              <a:off x="4012626" y="1258055"/>
              <a:ext cx="820352" cy="820352"/>
              <a:chOff x="1405636" y="1194260"/>
              <a:chExt cx="820352" cy="820352"/>
            </a:xfrm>
          </p:grpSpPr>
          <p:sp>
            <p:nvSpPr>
              <p:cNvPr id="56" name="矩形 55"/>
              <p:cNvSpPr>
                <a:spLocks noChangeAspect="1"/>
              </p:cNvSpPr>
              <p:nvPr/>
            </p:nvSpPr>
            <p:spPr>
              <a:xfrm>
                <a:off x="1406003" y="1194260"/>
                <a:ext cx="790934" cy="79179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buFontTx/>
                  <a:buNone/>
                  <a:defRPr/>
                </a:pPr>
                <a:endParaRPr lang="zh-CN" altLang="en-US" sz="2400"/>
              </a:p>
            </p:txBody>
          </p:sp>
          <p:cxnSp>
            <p:nvCxnSpPr>
              <p:cNvPr id="57" name="直接连接符 56"/>
              <p:cNvCxnSpPr/>
              <p:nvPr/>
            </p:nvCxnSpPr>
            <p:spPr>
              <a:xfrm>
                <a:off x="1434591" y="1590948"/>
                <a:ext cx="790934" cy="0"/>
              </a:xfrm>
              <a:prstGeom prst="line">
                <a:avLst/>
              </a:prstGeom>
              <a:ln w="158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直接连接符 57"/>
              <p:cNvCxnSpPr/>
              <p:nvPr/>
            </p:nvCxnSpPr>
            <p:spPr>
              <a:xfrm>
                <a:off x="1801470" y="1222822"/>
                <a:ext cx="0" cy="791790"/>
              </a:xfrm>
              <a:prstGeom prst="line">
                <a:avLst/>
              </a:prstGeom>
              <a:ln w="158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640" name="组合 58"/>
            <p:cNvGrpSpPr>
              <a:grpSpLocks/>
            </p:cNvGrpSpPr>
            <p:nvPr/>
          </p:nvGrpSpPr>
          <p:grpSpPr bwMode="auto">
            <a:xfrm>
              <a:off x="4809449" y="1258055"/>
              <a:ext cx="820352" cy="820352"/>
              <a:chOff x="1405636" y="1194260"/>
              <a:chExt cx="820352" cy="820352"/>
            </a:xfrm>
          </p:grpSpPr>
          <p:sp>
            <p:nvSpPr>
              <p:cNvPr id="60" name="矩形 59"/>
              <p:cNvSpPr>
                <a:spLocks noChangeAspect="1"/>
              </p:cNvSpPr>
              <p:nvPr/>
            </p:nvSpPr>
            <p:spPr>
              <a:xfrm>
                <a:off x="1404879" y="1194260"/>
                <a:ext cx="792521" cy="79179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buFontTx/>
                  <a:buNone/>
                  <a:defRPr/>
                </a:pPr>
                <a:endParaRPr lang="zh-CN" altLang="en-US" sz="2400"/>
              </a:p>
            </p:txBody>
          </p:sp>
          <p:cxnSp>
            <p:nvCxnSpPr>
              <p:cNvPr id="61" name="直接连接符 60"/>
              <p:cNvCxnSpPr/>
              <p:nvPr/>
            </p:nvCxnSpPr>
            <p:spPr>
              <a:xfrm>
                <a:off x="1433467" y="1590948"/>
                <a:ext cx="792521" cy="0"/>
              </a:xfrm>
              <a:prstGeom prst="line">
                <a:avLst/>
              </a:prstGeom>
              <a:ln w="158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直接连接符 61"/>
              <p:cNvCxnSpPr/>
              <p:nvPr/>
            </p:nvCxnSpPr>
            <p:spPr>
              <a:xfrm>
                <a:off x="1801934" y="1222822"/>
                <a:ext cx="0" cy="791790"/>
              </a:xfrm>
              <a:prstGeom prst="line">
                <a:avLst/>
              </a:prstGeom>
              <a:ln w="158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6644" name="矩形 48"/>
          <p:cNvSpPr>
            <a:spLocks noChangeArrowheads="1"/>
          </p:cNvSpPr>
          <p:nvPr/>
        </p:nvSpPr>
        <p:spPr bwMode="auto">
          <a:xfrm>
            <a:off x="1246718" y="1549401"/>
            <a:ext cx="870751" cy="91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5333" b="1">
                <a:latin typeface="楷体_GB2312" panose="02010609030101010101" pitchFamily="49" charset="-122"/>
                <a:ea typeface="楷体_GB2312" panose="02010609030101010101" pitchFamily="49" charset="-122"/>
              </a:rPr>
              <a:t>作</a:t>
            </a:r>
          </a:p>
        </p:txBody>
      </p:sp>
      <p:sp>
        <p:nvSpPr>
          <p:cNvPr id="26645" name="矩形 65"/>
          <p:cNvSpPr>
            <a:spLocks noChangeArrowheads="1"/>
          </p:cNvSpPr>
          <p:nvPr/>
        </p:nvSpPr>
        <p:spPr bwMode="auto">
          <a:xfrm>
            <a:off x="2298701" y="1549401"/>
            <a:ext cx="870751" cy="91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5333" b="1">
                <a:solidFill>
                  <a:srgbClr val="FF00FF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作</a:t>
            </a:r>
          </a:p>
        </p:txBody>
      </p:sp>
      <p:grpSp>
        <p:nvGrpSpPr>
          <p:cNvPr id="26646" name="组合 66"/>
          <p:cNvGrpSpPr>
            <a:grpSpLocks/>
          </p:cNvGrpSpPr>
          <p:nvPr/>
        </p:nvGrpSpPr>
        <p:grpSpPr bwMode="auto">
          <a:xfrm>
            <a:off x="6483351" y="1500718"/>
            <a:ext cx="4269316" cy="1094316"/>
            <a:chOff x="2426362" y="1258055"/>
            <a:chExt cx="3203439" cy="820352"/>
          </a:xfrm>
        </p:grpSpPr>
        <p:grpSp>
          <p:nvGrpSpPr>
            <p:cNvPr id="26647" name="组合 67"/>
            <p:cNvGrpSpPr>
              <a:grpSpLocks/>
            </p:cNvGrpSpPr>
            <p:nvPr/>
          </p:nvGrpSpPr>
          <p:grpSpPr bwMode="auto">
            <a:xfrm>
              <a:off x="2426362" y="1258055"/>
              <a:ext cx="820352" cy="820352"/>
              <a:chOff x="1405636" y="1194260"/>
              <a:chExt cx="820352" cy="820352"/>
            </a:xfrm>
          </p:grpSpPr>
          <p:sp>
            <p:nvSpPr>
              <p:cNvPr id="81" name="矩形 80"/>
              <p:cNvSpPr>
                <a:spLocks noChangeAspect="1"/>
              </p:cNvSpPr>
              <p:nvPr/>
            </p:nvSpPr>
            <p:spPr>
              <a:xfrm>
                <a:off x="1405636" y="1194260"/>
                <a:ext cx="792521" cy="79179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buFontTx/>
                  <a:buNone/>
                  <a:defRPr/>
                </a:pPr>
                <a:endParaRPr lang="zh-CN" altLang="en-US" sz="2400"/>
              </a:p>
            </p:txBody>
          </p:sp>
          <p:cxnSp>
            <p:nvCxnSpPr>
              <p:cNvPr id="82" name="直接连接符 81"/>
              <p:cNvCxnSpPr/>
              <p:nvPr/>
            </p:nvCxnSpPr>
            <p:spPr>
              <a:xfrm>
                <a:off x="1434224" y="1590949"/>
                <a:ext cx="792521" cy="0"/>
              </a:xfrm>
              <a:prstGeom prst="line">
                <a:avLst/>
              </a:prstGeom>
              <a:ln w="158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直接连接符 82"/>
              <p:cNvCxnSpPr/>
              <p:nvPr/>
            </p:nvCxnSpPr>
            <p:spPr>
              <a:xfrm>
                <a:off x="1802691" y="1222822"/>
                <a:ext cx="0" cy="791790"/>
              </a:xfrm>
              <a:prstGeom prst="line">
                <a:avLst/>
              </a:prstGeom>
              <a:ln w="158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651" name="组合 68"/>
            <p:cNvGrpSpPr>
              <a:grpSpLocks/>
            </p:cNvGrpSpPr>
            <p:nvPr/>
          </p:nvGrpSpPr>
          <p:grpSpPr bwMode="auto">
            <a:xfrm>
              <a:off x="3218362" y="1258055"/>
              <a:ext cx="820352" cy="820352"/>
              <a:chOff x="1405636" y="1194260"/>
              <a:chExt cx="820352" cy="820352"/>
            </a:xfrm>
          </p:grpSpPr>
          <p:sp>
            <p:nvSpPr>
              <p:cNvPr id="78" name="矩形 77"/>
              <p:cNvSpPr>
                <a:spLocks noChangeAspect="1"/>
              </p:cNvSpPr>
              <p:nvPr/>
            </p:nvSpPr>
            <p:spPr>
              <a:xfrm>
                <a:off x="1406157" y="1194260"/>
                <a:ext cx="790934" cy="79179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buFontTx/>
                  <a:buNone/>
                  <a:defRPr/>
                </a:pPr>
                <a:endParaRPr lang="zh-CN" altLang="en-US" sz="2400"/>
              </a:p>
            </p:txBody>
          </p:sp>
          <p:cxnSp>
            <p:nvCxnSpPr>
              <p:cNvPr id="79" name="直接连接符 78"/>
              <p:cNvCxnSpPr/>
              <p:nvPr/>
            </p:nvCxnSpPr>
            <p:spPr>
              <a:xfrm>
                <a:off x="1434745" y="1590949"/>
                <a:ext cx="790934" cy="0"/>
              </a:xfrm>
              <a:prstGeom prst="line">
                <a:avLst/>
              </a:prstGeom>
              <a:ln w="158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直接连接符 79"/>
              <p:cNvCxnSpPr/>
              <p:nvPr/>
            </p:nvCxnSpPr>
            <p:spPr>
              <a:xfrm>
                <a:off x="1801625" y="1222822"/>
                <a:ext cx="0" cy="791790"/>
              </a:xfrm>
              <a:prstGeom prst="line">
                <a:avLst/>
              </a:prstGeom>
              <a:ln w="158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655" name="组合 69"/>
            <p:cNvGrpSpPr>
              <a:grpSpLocks/>
            </p:cNvGrpSpPr>
            <p:nvPr/>
          </p:nvGrpSpPr>
          <p:grpSpPr bwMode="auto">
            <a:xfrm>
              <a:off x="4012626" y="1258055"/>
              <a:ext cx="820352" cy="820352"/>
              <a:chOff x="1405636" y="1194260"/>
              <a:chExt cx="820352" cy="820352"/>
            </a:xfrm>
          </p:grpSpPr>
          <p:sp>
            <p:nvSpPr>
              <p:cNvPr id="75" name="矩形 74"/>
              <p:cNvSpPr>
                <a:spLocks noChangeAspect="1"/>
              </p:cNvSpPr>
              <p:nvPr/>
            </p:nvSpPr>
            <p:spPr>
              <a:xfrm>
                <a:off x="1406003" y="1194260"/>
                <a:ext cx="790934" cy="79179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buFontTx/>
                  <a:buNone/>
                  <a:defRPr/>
                </a:pPr>
                <a:endParaRPr lang="zh-CN" altLang="en-US" sz="2400"/>
              </a:p>
            </p:txBody>
          </p:sp>
          <p:cxnSp>
            <p:nvCxnSpPr>
              <p:cNvPr id="76" name="直接连接符 75"/>
              <p:cNvCxnSpPr/>
              <p:nvPr/>
            </p:nvCxnSpPr>
            <p:spPr>
              <a:xfrm>
                <a:off x="1434591" y="1590949"/>
                <a:ext cx="790934" cy="0"/>
              </a:xfrm>
              <a:prstGeom prst="line">
                <a:avLst/>
              </a:prstGeom>
              <a:ln w="158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直接连接符 76"/>
              <p:cNvCxnSpPr/>
              <p:nvPr/>
            </p:nvCxnSpPr>
            <p:spPr>
              <a:xfrm>
                <a:off x="1801470" y="1222822"/>
                <a:ext cx="0" cy="791790"/>
              </a:xfrm>
              <a:prstGeom prst="line">
                <a:avLst/>
              </a:prstGeom>
              <a:ln w="158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659" name="组合 70"/>
            <p:cNvGrpSpPr>
              <a:grpSpLocks/>
            </p:cNvGrpSpPr>
            <p:nvPr/>
          </p:nvGrpSpPr>
          <p:grpSpPr bwMode="auto">
            <a:xfrm>
              <a:off x="4809449" y="1258055"/>
              <a:ext cx="820352" cy="820352"/>
              <a:chOff x="1405636" y="1194260"/>
              <a:chExt cx="820352" cy="820352"/>
            </a:xfrm>
          </p:grpSpPr>
          <p:sp>
            <p:nvSpPr>
              <p:cNvPr id="72" name="矩形 71"/>
              <p:cNvSpPr>
                <a:spLocks noChangeAspect="1"/>
              </p:cNvSpPr>
              <p:nvPr/>
            </p:nvSpPr>
            <p:spPr>
              <a:xfrm>
                <a:off x="1404879" y="1194260"/>
                <a:ext cx="792521" cy="79179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buFontTx/>
                  <a:buNone/>
                  <a:defRPr/>
                </a:pPr>
                <a:endParaRPr lang="zh-CN" altLang="en-US" sz="2400"/>
              </a:p>
            </p:txBody>
          </p:sp>
          <p:cxnSp>
            <p:nvCxnSpPr>
              <p:cNvPr id="73" name="直接连接符 72"/>
              <p:cNvCxnSpPr/>
              <p:nvPr/>
            </p:nvCxnSpPr>
            <p:spPr>
              <a:xfrm>
                <a:off x="1433467" y="1590949"/>
                <a:ext cx="792521" cy="0"/>
              </a:xfrm>
              <a:prstGeom prst="line">
                <a:avLst/>
              </a:prstGeom>
              <a:ln w="158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直接连接符 73"/>
              <p:cNvCxnSpPr/>
              <p:nvPr/>
            </p:nvCxnSpPr>
            <p:spPr>
              <a:xfrm>
                <a:off x="1801934" y="1222822"/>
                <a:ext cx="0" cy="791790"/>
              </a:xfrm>
              <a:prstGeom prst="line">
                <a:avLst/>
              </a:prstGeom>
              <a:ln w="158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6663" name="矩形 83"/>
          <p:cNvSpPr>
            <a:spLocks noChangeArrowheads="1"/>
          </p:cNvSpPr>
          <p:nvPr/>
        </p:nvSpPr>
        <p:spPr bwMode="auto">
          <a:xfrm>
            <a:off x="6515101" y="1549401"/>
            <a:ext cx="870751" cy="91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5333" b="1">
                <a:latin typeface="楷体_GB2312" panose="02010609030101010101" pitchFamily="49" charset="-122"/>
                <a:ea typeface="楷体_GB2312" panose="02010609030101010101" pitchFamily="49" charset="-122"/>
              </a:rPr>
              <a:t>都</a:t>
            </a:r>
          </a:p>
        </p:txBody>
      </p:sp>
      <p:sp>
        <p:nvSpPr>
          <p:cNvPr id="26664" name="矩形 84"/>
          <p:cNvSpPr>
            <a:spLocks noChangeArrowheads="1"/>
          </p:cNvSpPr>
          <p:nvPr/>
        </p:nvSpPr>
        <p:spPr bwMode="auto">
          <a:xfrm>
            <a:off x="7575552" y="1559985"/>
            <a:ext cx="870751" cy="91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5333" b="1">
                <a:solidFill>
                  <a:srgbClr val="FF00FF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都</a:t>
            </a:r>
          </a:p>
        </p:txBody>
      </p:sp>
      <p:grpSp>
        <p:nvGrpSpPr>
          <p:cNvPr id="26665" name="组合 85"/>
          <p:cNvGrpSpPr>
            <a:grpSpLocks/>
          </p:cNvGrpSpPr>
          <p:nvPr/>
        </p:nvGrpSpPr>
        <p:grpSpPr bwMode="auto">
          <a:xfrm>
            <a:off x="1187451" y="2844800"/>
            <a:ext cx="4269316" cy="1092200"/>
            <a:chOff x="2426362" y="1258055"/>
            <a:chExt cx="3203439" cy="820352"/>
          </a:xfrm>
        </p:grpSpPr>
        <p:grpSp>
          <p:nvGrpSpPr>
            <p:cNvPr id="26666" name="组合 86"/>
            <p:cNvGrpSpPr>
              <a:grpSpLocks/>
            </p:cNvGrpSpPr>
            <p:nvPr/>
          </p:nvGrpSpPr>
          <p:grpSpPr bwMode="auto">
            <a:xfrm>
              <a:off x="2426362" y="1258055"/>
              <a:ext cx="820352" cy="820352"/>
              <a:chOff x="1405636" y="1194260"/>
              <a:chExt cx="820352" cy="820352"/>
            </a:xfrm>
          </p:grpSpPr>
          <p:sp>
            <p:nvSpPr>
              <p:cNvPr id="100" name="矩形 99"/>
              <p:cNvSpPr>
                <a:spLocks noChangeAspect="1"/>
              </p:cNvSpPr>
              <p:nvPr/>
            </p:nvSpPr>
            <p:spPr>
              <a:xfrm>
                <a:off x="1405636" y="1194260"/>
                <a:ext cx="792521" cy="79173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buFontTx/>
                  <a:buNone/>
                  <a:defRPr/>
                </a:pPr>
                <a:endParaRPr lang="zh-CN" altLang="en-US" sz="2400"/>
              </a:p>
            </p:txBody>
          </p:sp>
          <p:cxnSp>
            <p:nvCxnSpPr>
              <p:cNvPr id="101" name="直接连接符 100"/>
              <p:cNvCxnSpPr/>
              <p:nvPr/>
            </p:nvCxnSpPr>
            <p:spPr>
              <a:xfrm>
                <a:off x="1434224" y="1590128"/>
                <a:ext cx="792521" cy="0"/>
              </a:xfrm>
              <a:prstGeom prst="line">
                <a:avLst/>
              </a:prstGeom>
              <a:ln w="158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直接连接符 101"/>
              <p:cNvCxnSpPr/>
              <p:nvPr/>
            </p:nvCxnSpPr>
            <p:spPr>
              <a:xfrm>
                <a:off x="1802691" y="1222877"/>
                <a:ext cx="0" cy="791735"/>
              </a:xfrm>
              <a:prstGeom prst="line">
                <a:avLst/>
              </a:prstGeom>
              <a:ln w="158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670" name="组合 87"/>
            <p:cNvGrpSpPr>
              <a:grpSpLocks/>
            </p:cNvGrpSpPr>
            <p:nvPr/>
          </p:nvGrpSpPr>
          <p:grpSpPr bwMode="auto">
            <a:xfrm>
              <a:off x="3218362" y="1258055"/>
              <a:ext cx="820352" cy="820352"/>
              <a:chOff x="1405636" y="1194260"/>
              <a:chExt cx="820352" cy="820352"/>
            </a:xfrm>
          </p:grpSpPr>
          <p:sp>
            <p:nvSpPr>
              <p:cNvPr id="97" name="矩形 96"/>
              <p:cNvSpPr>
                <a:spLocks noChangeAspect="1"/>
              </p:cNvSpPr>
              <p:nvPr/>
            </p:nvSpPr>
            <p:spPr>
              <a:xfrm>
                <a:off x="1406157" y="1194260"/>
                <a:ext cx="790934" cy="79173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buFontTx/>
                  <a:buNone/>
                  <a:defRPr/>
                </a:pPr>
                <a:endParaRPr lang="zh-CN" altLang="en-US" sz="2400"/>
              </a:p>
            </p:txBody>
          </p:sp>
          <p:cxnSp>
            <p:nvCxnSpPr>
              <p:cNvPr id="98" name="直接连接符 97"/>
              <p:cNvCxnSpPr/>
              <p:nvPr/>
            </p:nvCxnSpPr>
            <p:spPr>
              <a:xfrm>
                <a:off x="1434745" y="1590128"/>
                <a:ext cx="790934" cy="0"/>
              </a:xfrm>
              <a:prstGeom prst="line">
                <a:avLst/>
              </a:prstGeom>
              <a:ln w="158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直接连接符 98"/>
              <p:cNvCxnSpPr/>
              <p:nvPr/>
            </p:nvCxnSpPr>
            <p:spPr>
              <a:xfrm>
                <a:off x="1801625" y="1222877"/>
                <a:ext cx="0" cy="791735"/>
              </a:xfrm>
              <a:prstGeom prst="line">
                <a:avLst/>
              </a:prstGeom>
              <a:ln w="158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674" name="组合 88"/>
            <p:cNvGrpSpPr>
              <a:grpSpLocks/>
            </p:cNvGrpSpPr>
            <p:nvPr/>
          </p:nvGrpSpPr>
          <p:grpSpPr bwMode="auto">
            <a:xfrm>
              <a:off x="4012626" y="1258055"/>
              <a:ext cx="820352" cy="820352"/>
              <a:chOff x="1405636" y="1194260"/>
              <a:chExt cx="820352" cy="820352"/>
            </a:xfrm>
          </p:grpSpPr>
          <p:sp>
            <p:nvSpPr>
              <p:cNvPr id="94" name="矩形 93"/>
              <p:cNvSpPr>
                <a:spLocks noChangeAspect="1"/>
              </p:cNvSpPr>
              <p:nvPr/>
            </p:nvSpPr>
            <p:spPr>
              <a:xfrm>
                <a:off x="1406003" y="1194260"/>
                <a:ext cx="790934" cy="79173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buFontTx/>
                  <a:buNone/>
                  <a:defRPr/>
                </a:pPr>
                <a:endParaRPr lang="zh-CN" altLang="en-US" sz="2400"/>
              </a:p>
            </p:txBody>
          </p:sp>
          <p:cxnSp>
            <p:nvCxnSpPr>
              <p:cNvPr id="95" name="直接连接符 94"/>
              <p:cNvCxnSpPr/>
              <p:nvPr/>
            </p:nvCxnSpPr>
            <p:spPr>
              <a:xfrm>
                <a:off x="1434591" y="1590128"/>
                <a:ext cx="790934" cy="0"/>
              </a:xfrm>
              <a:prstGeom prst="line">
                <a:avLst/>
              </a:prstGeom>
              <a:ln w="158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直接连接符 95"/>
              <p:cNvCxnSpPr/>
              <p:nvPr/>
            </p:nvCxnSpPr>
            <p:spPr>
              <a:xfrm>
                <a:off x="1801470" y="1222877"/>
                <a:ext cx="0" cy="791735"/>
              </a:xfrm>
              <a:prstGeom prst="line">
                <a:avLst/>
              </a:prstGeom>
              <a:ln w="158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678" name="组合 89"/>
            <p:cNvGrpSpPr>
              <a:grpSpLocks/>
            </p:cNvGrpSpPr>
            <p:nvPr/>
          </p:nvGrpSpPr>
          <p:grpSpPr bwMode="auto">
            <a:xfrm>
              <a:off x="4809449" y="1258055"/>
              <a:ext cx="820352" cy="820352"/>
              <a:chOff x="1405636" y="1194260"/>
              <a:chExt cx="820352" cy="820352"/>
            </a:xfrm>
          </p:grpSpPr>
          <p:sp>
            <p:nvSpPr>
              <p:cNvPr id="91" name="矩形 90"/>
              <p:cNvSpPr>
                <a:spLocks noChangeAspect="1"/>
              </p:cNvSpPr>
              <p:nvPr/>
            </p:nvSpPr>
            <p:spPr>
              <a:xfrm>
                <a:off x="1404879" y="1194260"/>
                <a:ext cx="792521" cy="79173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buFontTx/>
                  <a:buNone/>
                  <a:defRPr/>
                </a:pPr>
                <a:endParaRPr lang="zh-CN" altLang="en-US" sz="2400"/>
              </a:p>
            </p:txBody>
          </p:sp>
          <p:cxnSp>
            <p:nvCxnSpPr>
              <p:cNvPr id="92" name="直接连接符 91"/>
              <p:cNvCxnSpPr/>
              <p:nvPr/>
            </p:nvCxnSpPr>
            <p:spPr>
              <a:xfrm>
                <a:off x="1433467" y="1590128"/>
                <a:ext cx="792521" cy="0"/>
              </a:xfrm>
              <a:prstGeom prst="line">
                <a:avLst/>
              </a:prstGeom>
              <a:ln w="158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3" name="直接连接符 92"/>
              <p:cNvCxnSpPr/>
              <p:nvPr/>
            </p:nvCxnSpPr>
            <p:spPr>
              <a:xfrm>
                <a:off x="1801934" y="1222877"/>
                <a:ext cx="0" cy="791735"/>
              </a:xfrm>
              <a:prstGeom prst="line">
                <a:avLst/>
              </a:prstGeom>
              <a:ln w="158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6682" name="矩形 102"/>
          <p:cNvSpPr>
            <a:spLocks noChangeArrowheads="1"/>
          </p:cNvSpPr>
          <p:nvPr/>
        </p:nvSpPr>
        <p:spPr bwMode="auto">
          <a:xfrm>
            <a:off x="1257301" y="2863851"/>
            <a:ext cx="870751" cy="91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5333" b="1">
                <a:latin typeface="楷体_GB2312" panose="02010609030101010101" pitchFamily="49" charset="-122"/>
                <a:ea typeface="楷体_GB2312" panose="02010609030101010101" pitchFamily="49" charset="-122"/>
              </a:rPr>
              <a:t>法</a:t>
            </a:r>
          </a:p>
        </p:txBody>
      </p:sp>
      <p:sp>
        <p:nvSpPr>
          <p:cNvPr id="26683" name="矩形 103"/>
          <p:cNvSpPr>
            <a:spLocks noChangeArrowheads="1"/>
          </p:cNvSpPr>
          <p:nvPr/>
        </p:nvSpPr>
        <p:spPr bwMode="auto">
          <a:xfrm>
            <a:off x="2307168" y="2863851"/>
            <a:ext cx="870751" cy="91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5333" b="1">
                <a:solidFill>
                  <a:srgbClr val="FF00FF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法</a:t>
            </a:r>
          </a:p>
        </p:txBody>
      </p:sp>
      <p:grpSp>
        <p:nvGrpSpPr>
          <p:cNvPr id="26684" name="组合 104"/>
          <p:cNvGrpSpPr>
            <a:grpSpLocks/>
          </p:cNvGrpSpPr>
          <p:nvPr/>
        </p:nvGrpSpPr>
        <p:grpSpPr bwMode="auto">
          <a:xfrm>
            <a:off x="6483351" y="2825751"/>
            <a:ext cx="4269316" cy="1092200"/>
            <a:chOff x="2426362" y="1258055"/>
            <a:chExt cx="3203439" cy="820352"/>
          </a:xfrm>
        </p:grpSpPr>
        <p:grpSp>
          <p:nvGrpSpPr>
            <p:cNvPr id="26685" name="组合 105"/>
            <p:cNvGrpSpPr>
              <a:grpSpLocks/>
            </p:cNvGrpSpPr>
            <p:nvPr/>
          </p:nvGrpSpPr>
          <p:grpSpPr bwMode="auto">
            <a:xfrm>
              <a:off x="2426362" y="1258055"/>
              <a:ext cx="820352" cy="820352"/>
              <a:chOff x="1405636" y="1194260"/>
              <a:chExt cx="820352" cy="820352"/>
            </a:xfrm>
          </p:grpSpPr>
          <p:sp>
            <p:nvSpPr>
              <p:cNvPr id="119" name="矩形 118"/>
              <p:cNvSpPr>
                <a:spLocks noChangeAspect="1"/>
              </p:cNvSpPr>
              <p:nvPr/>
            </p:nvSpPr>
            <p:spPr>
              <a:xfrm>
                <a:off x="1405636" y="1194260"/>
                <a:ext cx="792521" cy="79173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buFontTx/>
                  <a:buNone/>
                  <a:defRPr/>
                </a:pPr>
                <a:endParaRPr lang="zh-CN" altLang="en-US" sz="2400"/>
              </a:p>
            </p:txBody>
          </p:sp>
          <p:cxnSp>
            <p:nvCxnSpPr>
              <p:cNvPr id="120" name="直接连接符 119"/>
              <p:cNvCxnSpPr/>
              <p:nvPr/>
            </p:nvCxnSpPr>
            <p:spPr>
              <a:xfrm>
                <a:off x="1434224" y="1590127"/>
                <a:ext cx="792521" cy="0"/>
              </a:xfrm>
              <a:prstGeom prst="line">
                <a:avLst/>
              </a:prstGeom>
              <a:ln w="158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直接连接符 120"/>
              <p:cNvCxnSpPr/>
              <p:nvPr/>
            </p:nvCxnSpPr>
            <p:spPr>
              <a:xfrm>
                <a:off x="1802691" y="1222877"/>
                <a:ext cx="0" cy="791735"/>
              </a:xfrm>
              <a:prstGeom prst="line">
                <a:avLst/>
              </a:prstGeom>
              <a:ln w="158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689" name="组合 106"/>
            <p:cNvGrpSpPr>
              <a:grpSpLocks/>
            </p:cNvGrpSpPr>
            <p:nvPr/>
          </p:nvGrpSpPr>
          <p:grpSpPr bwMode="auto">
            <a:xfrm>
              <a:off x="3218362" y="1258055"/>
              <a:ext cx="820352" cy="820352"/>
              <a:chOff x="1405636" y="1194260"/>
              <a:chExt cx="820352" cy="820352"/>
            </a:xfrm>
          </p:grpSpPr>
          <p:sp>
            <p:nvSpPr>
              <p:cNvPr id="116" name="矩形 115"/>
              <p:cNvSpPr>
                <a:spLocks noChangeAspect="1"/>
              </p:cNvSpPr>
              <p:nvPr/>
            </p:nvSpPr>
            <p:spPr>
              <a:xfrm>
                <a:off x="1406157" y="1194260"/>
                <a:ext cx="790934" cy="79173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buFontTx/>
                  <a:buNone/>
                  <a:defRPr/>
                </a:pPr>
                <a:endParaRPr lang="zh-CN" altLang="en-US" sz="2400"/>
              </a:p>
            </p:txBody>
          </p:sp>
          <p:cxnSp>
            <p:nvCxnSpPr>
              <p:cNvPr id="117" name="直接连接符 116"/>
              <p:cNvCxnSpPr/>
              <p:nvPr/>
            </p:nvCxnSpPr>
            <p:spPr>
              <a:xfrm>
                <a:off x="1434745" y="1590127"/>
                <a:ext cx="790934" cy="0"/>
              </a:xfrm>
              <a:prstGeom prst="line">
                <a:avLst/>
              </a:prstGeom>
              <a:ln w="158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8" name="直接连接符 117"/>
              <p:cNvCxnSpPr/>
              <p:nvPr/>
            </p:nvCxnSpPr>
            <p:spPr>
              <a:xfrm>
                <a:off x="1801625" y="1222877"/>
                <a:ext cx="0" cy="791735"/>
              </a:xfrm>
              <a:prstGeom prst="line">
                <a:avLst/>
              </a:prstGeom>
              <a:ln w="158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693" name="组合 107"/>
            <p:cNvGrpSpPr>
              <a:grpSpLocks/>
            </p:cNvGrpSpPr>
            <p:nvPr/>
          </p:nvGrpSpPr>
          <p:grpSpPr bwMode="auto">
            <a:xfrm>
              <a:off x="4012626" y="1258055"/>
              <a:ext cx="820352" cy="820352"/>
              <a:chOff x="1405636" y="1194260"/>
              <a:chExt cx="820352" cy="820352"/>
            </a:xfrm>
          </p:grpSpPr>
          <p:sp>
            <p:nvSpPr>
              <p:cNvPr id="113" name="矩形 112"/>
              <p:cNvSpPr>
                <a:spLocks noChangeAspect="1"/>
              </p:cNvSpPr>
              <p:nvPr/>
            </p:nvSpPr>
            <p:spPr>
              <a:xfrm>
                <a:off x="1406003" y="1194260"/>
                <a:ext cx="790934" cy="79173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buFontTx/>
                  <a:buNone/>
                  <a:defRPr/>
                </a:pPr>
                <a:endParaRPr lang="zh-CN" altLang="en-US" sz="2400"/>
              </a:p>
            </p:txBody>
          </p:sp>
          <p:cxnSp>
            <p:nvCxnSpPr>
              <p:cNvPr id="114" name="直接连接符 113"/>
              <p:cNvCxnSpPr/>
              <p:nvPr/>
            </p:nvCxnSpPr>
            <p:spPr>
              <a:xfrm>
                <a:off x="1434591" y="1590127"/>
                <a:ext cx="790934" cy="0"/>
              </a:xfrm>
              <a:prstGeom prst="line">
                <a:avLst/>
              </a:prstGeom>
              <a:ln w="158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直接连接符 114"/>
              <p:cNvCxnSpPr/>
              <p:nvPr/>
            </p:nvCxnSpPr>
            <p:spPr>
              <a:xfrm>
                <a:off x="1801470" y="1222877"/>
                <a:ext cx="0" cy="791735"/>
              </a:xfrm>
              <a:prstGeom prst="line">
                <a:avLst/>
              </a:prstGeom>
              <a:ln w="158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697" name="组合 108"/>
            <p:cNvGrpSpPr>
              <a:grpSpLocks/>
            </p:cNvGrpSpPr>
            <p:nvPr/>
          </p:nvGrpSpPr>
          <p:grpSpPr bwMode="auto">
            <a:xfrm>
              <a:off x="4809449" y="1258055"/>
              <a:ext cx="820352" cy="820352"/>
              <a:chOff x="1405636" y="1194260"/>
              <a:chExt cx="820352" cy="820352"/>
            </a:xfrm>
          </p:grpSpPr>
          <p:sp>
            <p:nvSpPr>
              <p:cNvPr id="110" name="矩形 109"/>
              <p:cNvSpPr>
                <a:spLocks noChangeAspect="1"/>
              </p:cNvSpPr>
              <p:nvPr/>
            </p:nvSpPr>
            <p:spPr>
              <a:xfrm>
                <a:off x="1404879" y="1194260"/>
                <a:ext cx="792521" cy="79173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eaLnBrk="0" hangingPunct="0">
                  <a:buFontTx/>
                  <a:buNone/>
                  <a:defRPr/>
                </a:pPr>
                <a:endParaRPr lang="zh-CN" altLang="en-US" sz="2400"/>
              </a:p>
            </p:txBody>
          </p:sp>
          <p:cxnSp>
            <p:nvCxnSpPr>
              <p:cNvPr id="111" name="直接连接符 110"/>
              <p:cNvCxnSpPr/>
              <p:nvPr/>
            </p:nvCxnSpPr>
            <p:spPr>
              <a:xfrm>
                <a:off x="1433467" y="1590127"/>
                <a:ext cx="792521" cy="0"/>
              </a:xfrm>
              <a:prstGeom prst="line">
                <a:avLst/>
              </a:prstGeom>
              <a:ln w="158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直接连接符 111"/>
              <p:cNvCxnSpPr/>
              <p:nvPr/>
            </p:nvCxnSpPr>
            <p:spPr>
              <a:xfrm>
                <a:off x="1801934" y="1222877"/>
                <a:ext cx="0" cy="791735"/>
              </a:xfrm>
              <a:prstGeom prst="line">
                <a:avLst/>
              </a:prstGeom>
              <a:ln w="158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6701" name="矩形 121"/>
          <p:cNvSpPr>
            <a:spLocks noChangeArrowheads="1"/>
          </p:cNvSpPr>
          <p:nvPr/>
        </p:nvSpPr>
        <p:spPr bwMode="auto">
          <a:xfrm>
            <a:off x="6542618" y="2863851"/>
            <a:ext cx="870751" cy="91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5333" b="1">
                <a:latin typeface="楷体_GB2312" panose="02010609030101010101" pitchFamily="49" charset="-122"/>
                <a:ea typeface="楷体_GB2312" panose="02010609030101010101" pitchFamily="49" charset="-122"/>
              </a:rPr>
              <a:t>别</a:t>
            </a:r>
          </a:p>
        </p:txBody>
      </p:sp>
      <p:sp>
        <p:nvSpPr>
          <p:cNvPr id="26702" name="矩形 122"/>
          <p:cNvSpPr>
            <a:spLocks noChangeArrowheads="1"/>
          </p:cNvSpPr>
          <p:nvPr/>
        </p:nvSpPr>
        <p:spPr bwMode="auto">
          <a:xfrm>
            <a:off x="7603068" y="2872318"/>
            <a:ext cx="870751" cy="91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5333" b="1">
                <a:solidFill>
                  <a:srgbClr val="FF00FF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别</a:t>
            </a:r>
          </a:p>
        </p:txBody>
      </p:sp>
      <p:sp>
        <p:nvSpPr>
          <p:cNvPr id="124" name="矩形 7"/>
          <p:cNvSpPr>
            <a:spLocks noChangeArrowheads="1"/>
          </p:cNvSpPr>
          <p:nvPr/>
        </p:nvSpPr>
        <p:spPr bwMode="auto">
          <a:xfrm>
            <a:off x="1259418" y="3951818"/>
            <a:ext cx="4313767" cy="88030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0000"/>
              </a:lnSpc>
              <a:buFontTx/>
              <a:buNone/>
              <a:defRPr/>
            </a:pPr>
            <a:r>
              <a:rPr lang="zh-CN" altLang="en-US" sz="4267" b="1" dirty="0">
                <a:solidFill>
                  <a:srgbClr val="0000FF"/>
                </a:solidFill>
                <a:latin typeface="楷体_GB2312" panose="02010609030101010101" pitchFamily="49" charset="-122"/>
                <a:ea typeface="楷体_GB2312" panose="02010609030101010101" pitchFamily="49" charset="-122"/>
                <a:sym typeface="+mn-ea"/>
              </a:rPr>
              <a:t>左边窄，右边宽。</a:t>
            </a:r>
          </a:p>
        </p:txBody>
      </p:sp>
      <p:sp>
        <p:nvSpPr>
          <p:cNvPr id="125" name="矩形 7"/>
          <p:cNvSpPr>
            <a:spLocks noChangeArrowheads="1"/>
          </p:cNvSpPr>
          <p:nvPr/>
        </p:nvSpPr>
        <p:spPr bwMode="auto">
          <a:xfrm>
            <a:off x="6483351" y="3917952"/>
            <a:ext cx="4313767" cy="88030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0000"/>
              </a:lnSpc>
              <a:buFontTx/>
              <a:buNone/>
              <a:defRPr/>
            </a:pPr>
            <a:r>
              <a:rPr lang="zh-CN" altLang="en-US" sz="4267" b="1" dirty="0">
                <a:solidFill>
                  <a:srgbClr val="0000FF"/>
                </a:solidFill>
                <a:latin typeface="楷体_GB2312" panose="02010609030101010101" pitchFamily="49" charset="-122"/>
                <a:ea typeface="楷体_GB2312" panose="02010609030101010101" pitchFamily="49" charset="-122"/>
                <a:sym typeface="+mn-ea"/>
              </a:rPr>
              <a:t>左边宽，右边窄。</a:t>
            </a:r>
          </a:p>
        </p:txBody>
      </p:sp>
    </p:spTree>
    <p:extLst>
      <p:ext uri="{BB962C8B-B14F-4D97-AF65-F5344CB8AC3E}">
        <p14:creationId xmlns:p14="http://schemas.microsoft.com/office/powerpoint/2010/main" val="780800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animBg="1"/>
      <p:bldP spid="124" grpId="0"/>
      <p:bldP spid="1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318" y="374652"/>
            <a:ext cx="2652183" cy="613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矩形 4"/>
          <p:cNvSpPr/>
          <p:nvPr/>
        </p:nvSpPr>
        <p:spPr>
          <a:xfrm>
            <a:off x="5949952" y="558800"/>
            <a:ext cx="4133849" cy="5000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30000"/>
              </a:lnSpc>
              <a:buFontTx/>
              <a:buNone/>
              <a:defRPr/>
            </a:pPr>
            <a:r>
              <a:rPr lang="zh-CN" altLang="en-US" sz="4267" b="1" dirty="0">
                <a:latin typeface="楷体_GB2312" panose="02010609030101010101" pitchFamily="49" charset="-122"/>
                <a:ea typeface="楷体_GB2312" panose="02010609030101010101" pitchFamily="49" charset="-122"/>
                <a:sym typeface="+mn-ea"/>
              </a:rPr>
              <a:t>梅花</a:t>
            </a:r>
            <a:endParaRPr lang="en-US" altLang="zh-CN" sz="4267" b="1" dirty="0">
              <a:latin typeface="楷体_GB2312" panose="02010609030101010101" pitchFamily="49" charset="-122"/>
              <a:ea typeface="楷体_GB2312" panose="02010609030101010101" pitchFamily="49" charset="-122"/>
              <a:sym typeface="+mn-ea"/>
            </a:endParaRPr>
          </a:p>
          <a:p>
            <a:pPr algn="r">
              <a:lnSpc>
                <a:spcPct val="130000"/>
              </a:lnSpc>
              <a:buFontTx/>
              <a:buNone/>
              <a:defRPr/>
            </a:pPr>
            <a:r>
              <a:rPr lang="en-US" altLang="zh-CN" sz="3200" b="1" dirty="0">
                <a:latin typeface="楷体_GB2312" panose="02010609030101010101" pitchFamily="49" charset="-122"/>
                <a:ea typeface="楷体_GB2312" panose="02010609030101010101" pitchFamily="49" charset="-122"/>
                <a:sym typeface="+mn-ea"/>
              </a:rPr>
              <a:t>【</a:t>
            </a:r>
            <a:r>
              <a:rPr lang="zh-CN" altLang="en-US" sz="3200" b="1" dirty="0">
                <a:latin typeface="楷体_GB2312" panose="02010609030101010101" pitchFamily="49" charset="-122"/>
                <a:ea typeface="楷体_GB2312" panose="02010609030101010101" pitchFamily="49" charset="-122"/>
                <a:sym typeface="+mn-ea"/>
              </a:rPr>
              <a:t>宋</a:t>
            </a:r>
            <a:r>
              <a:rPr lang="en-US" altLang="zh-CN" sz="3200" b="1" dirty="0">
                <a:latin typeface="楷体_GB2312" panose="02010609030101010101" pitchFamily="49" charset="-122"/>
                <a:ea typeface="楷体_GB2312" panose="02010609030101010101" pitchFamily="49" charset="-122"/>
                <a:sym typeface="+mn-ea"/>
              </a:rPr>
              <a:t>】</a:t>
            </a:r>
            <a:r>
              <a:rPr lang="zh-CN" altLang="en-US" sz="3200" b="1" dirty="0">
                <a:latin typeface="楷体_GB2312" panose="02010609030101010101" pitchFamily="49" charset="-122"/>
                <a:ea typeface="楷体_GB2312" panose="02010609030101010101" pitchFamily="49" charset="-122"/>
                <a:sym typeface="+mn-ea"/>
              </a:rPr>
              <a:t>王安石</a:t>
            </a:r>
            <a:endParaRPr lang="en-US" altLang="zh-CN" sz="3200" b="1" dirty="0">
              <a:latin typeface="楷体_GB2312" panose="02010609030101010101" pitchFamily="49" charset="-122"/>
              <a:ea typeface="楷体_GB2312" panose="02010609030101010101" pitchFamily="49" charset="-122"/>
              <a:sym typeface="+mn-ea"/>
            </a:endParaRPr>
          </a:p>
          <a:p>
            <a:pPr algn="ctr">
              <a:lnSpc>
                <a:spcPct val="130000"/>
              </a:lnSpc>
              <a:buFontTx/>
              <a:buNone/>
              <a:defRPr/>
            </a:pPr>
            <a:r>
              <a:rPr lang="zh-CN" altLang="en-US" sz="4267" b="1" dirty="0">
                <a:latin typeface="楷体_GB2312" panose="02010609030101010101" pitchFamily="49" charset="-122"/>
                <a:ea typeface="楷体_GB2312" panose="02010609030101010101" pitchFamily="49" charset="-122"/>
                <a:sym typeface="+mn-ea"/>
              </a:rPr>
              <a:t>墙角数枝梅，</a:t>
            </a:r>
            <a:endParaRPr lang="en-US" altLang="zh-CN" sz="4267" b="1" dirty="0">
              <a:latin typeface="楷体_GB2312" panose="02010609030101010101" pitchFamily="49" charset="-122"/>
              <a:ea typeface="楷体_GB2312" panose="02010609030101010101" pitchFamily="49" charset="-122"/>
              <a:sym typeface="+mn-ea"/>
            </a:endParaRPr>
          </a:p>
          <a:p>
            <a:pPr algn="ctr">
              <a:lnSpc>
                <a:spcPct val="130000"/>
              </a:lnSpc>
              <a:buFontTx/>
              <a:buNone/>
              <a:defRPr/>
            </a:pPr>
            <a:r>
              <a:rPr lang="zh-CN" altLang="en-US" sz="4267" b="1" dirty="0">
                <a:latin typeface="楷体_GB2312" panose="02010609030101010101" pitchFamily="49" charset="-122"/>
                <a:ea typeface="楷体_GB2312" panose="02010609030101010101" pitchFamily="49" charset="-122"/>
                <a:sym typeface="+mn-ea"/>
              </a:rPr>
              <a:t>凌寒独自开。</a:t>
            </a:r>
            <a:endParaRPr lang="en-US" altLang="zh-CN" sz="4267" b="1" dirty="0">
              <a:latin typeface="楷体_GB2312" panose="02010609030101010101" pitchFamily="49" charset="-122"/>
              <a:ea typeface="楷体_GB2312" panose="02010609030101010101" pitchFamily="49" charset="-122"/>
              <a:sym typeface="+mn-ea"/>
            </a:endParaRPr>
          </a:p>
          <a:p>
            <a:pPr algn="ctr">
              <a:lnSpc>
                <a:spcPct val="130000"/>
              </a:lnSpc>
              <a:buFontTx/>
              <a:buNone/>
              <a:defRPr/>
            </a:pPr>
            <a:r>
              <a:rPr lang="zh-CN" altLang="en-US" sz="4267" b="1" dirty="0">
                <a:latin typeface="楷体_GB2312" panose="02010609030101010101" pitchFamily="49" charset="-122"/>
                <a:ea typeface="楷体_GB2312" panose="02010609030101010101" pitchFamily="49" charset="-122"/>
                <a:sym typeface="+mn-ea"/>
              </a:rPr>
              <a:t>遥知不是雪，</a:t>
            </a:r>
            <a:endParaRPr lang="en-US" altLang="zh-CN" sz="4267" b="1" dirty="0">
              <a:latin typeface="楷体_GB2312" panose="02010609030101010101" pitchFamily="49" charset="-122"/>
              <a:ea typeface="楷体_GB2312" panose="02010609030101010101" pitchFamily="49" charset="-122"/>
              <a:sym typeface="+mn-ea"/>
            </a:endParaRPr>
          </a:p>
          <a:p>
            <a:pPr algn="ctr">
              <a:lnSpc>
                <a:spcPct val="130000"/>
              </a:lnSpc>
              <a:buFontTx/>
              <a:buNone/>
              <a:defRPr/>
            </a:pPr>
            <a:r>
              <a:rPr lang="zh-CN" altLang="en-US" sz="4267" b="1" dirty="0">
                <a:latin typeface="楷体_GB2312" panose="02010609030101010101" pitchFamily="49" charset="-122"/>
                <a:ea typeface="楷体_GB2312" panose="02010609030101010101" pitchFamily="49" charset="-122"/>
                <a:sym typeface="+mn-ea"/>
              </a:rPr>
              <a:t>为有暗香来。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9316" y="1637578"/>
            <a:ext cx="5170805" cy="34282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矩形 1"/>
          <p:cNvSpPr/>
          <p:nvPr/>
        </p:nvSpPr>
        <p:spPr>
          <a:xfrm>
            <a:off x="6286350" y="2977206"/>
            <a:ext cx="1284326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267" b="1" dirty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  <a:sym typeface="+mn-ea"/>
              </a:rPr>
              <a:t>凌寒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7389859" y="3839249"/>
            <a:ext cx="1834156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4267" b="1" dirty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  <a:sym typeface="+mn-ea"/>
              </a:rPr>
              <a:t>不是雪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525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463" y="690064"/>
            <a:ext cx="9975403" cy="3745458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638567" y="4783296"/>
            <a:ext cx="6096000" cy="64171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30000"/>
              </a:lnSpc>
              <a:buFontTx/>
              <a:buNone/>
              <a:defRPr/>
            </a:pPr>
            <a:r>
              <a:rPr lang="zh-CN" altLang="en-US" sz="3200" b="1" dirty="0">
                <a:latin typeface="楷体_GB2312" panose="02010609030101010101" pitchFamily="49" charset="-122"/>
                <a:ea typeface="楷体_GB2312" panose="02010609030101010101" pitchFamily="49" charset="-122"/>
                <a:sym typeface="+mn-ea"/>
              </a:rPr>
              <a:t>遥知不是雪</a:t>
            </a:r>
            <a:r>
              <a:rPr lang="zh-CN" altLang="en-US" sz="3200" b="1" dirty="0" smtClean="0">
                <a:latin typeface="楷体_GB2312" panose="02010609030101010101" pitchFamily="49" charset="-122"/>
                <a:ea typeface="楷体_GB2312" panose="02010609030101010101" pitchFamily="49" charset="-122"/>
                <a:sym typeface="+mn-ea"/>
              </a:rPr>
              <a:t>，为</a:t>
            </a:r>
            <a:r>
              <a:rPr lang="zh-CN" altLang="en-US" sz="3200" b="1" dirty="0">
                <a:latin typeface="楷体_GB2312" panose="02010609030101010101" pitchFamily="49" charset="-122"/>
                <a:ea typeface="楷体_GB2312" panose="02010609030101010101" pitchFamily="49" charset="-122"/>
                <a:sym typeface="+mn-ea"/>
              </a:rPr>
              <a:t>有暗香来。</a:t>
            </a:r>
          </a:p>
        </p:txBody>
      </p:sp>
    </p:spTree>
    <p:extLst>
      <p:ext uri="{BB962C8B-B14F-4D97-AF65-F5344CB8AC3E}">
        <p14:creationId xmlns:p14="http://schemas.microsoft.com/office/powerpoint/2010/main" val="789466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>
            <a:spLocks noChangeArrowheads="1"/>
          </p:cNvSpPr>
          <p:nvPr/>
        </p:nvSpPr>
        <p:spPr bwMode="auto">
          <a:xfrm>
            <a:off x="960777" y="3552306"/>
            <a:ext cx="8720667" cy="824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zh-CN" altLang="en-US" sz="4267" b="1" dirty="0"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4267" b="1" dirty="0" smtClean="0">
                <a:solidFill>
                  <a:srgbClr val="FF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王安石</a:t>
            </a:r>
            <a:endParaRPr lang="zh-CN" altLang="en-US" sz="4267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/>
          <a:srcRect l="3269" t="859"/>
          <a:stretch>
            <a:fillRect/>
          </a:stretch>
        </p:blipFill>
        <p:spPr>
          <a:xfrm>
            <a:off x="5197238" y="295433"/>
            <a:ext cx="5393424" cy="57790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94637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5949952" y="558800"/>
            <a:ext cx="4133849" cy="50006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30000"/>
              </a:lnSpc>
              <a:buFontTx/>
              <a:buNone/>
              <a:defRPr/>
            </a:pPr>
            <a:r>
              <a:rPr lang="zh-CN" altLang="en-US" sz="4267" b="1" dirty="0">
                <a:latin typeface="楷体_GB2312" panose="02010609030101010101" pitchFamily="49" charset="-122"/>
                <a:ea typeface="楷体_GB2312" panose="02010609030101010101" pitchFamily="49" charset="-122"/>
                <a:sym typeface="+mn-ea"/>
              </a:rPr>
              <a:t>梅花</a:t>
            </a:r>
            <a:endParaRPr lang="en-US" altLang="zh-CN" sz="4267" b="1" dirty="0">
              <a:latin typeface="楷体_GB2312" panose="02010609030101010101" pitchFamily="49" charset="-122"/>
              <a:ea typeface="楷体_GB2312" panose="02010609030101010101" pitchFamily="49" charset="-122"/>
              <a:sym typeface="+mn-ea"/>
            </a:endParaRPr>
          </a:p>
          <a:p>
            <a:pPr algn="r">
              <a:lnSpc>
                <a:spcPct val="130000"/>
              </a:lnSpc>
              <a:buFontTx/>
              <a:buNone/>
              <a:defRPr/>
            </a:pPr>
            <a:r>
              <a:rPr lang="en-US" altLang="zh-CN" sz="3200" b="1" dirty="0">
                <a:latin typeface="楷体_GB2312" panose="02010609030101010101" pitchFamily="49" charset="-122"/>
                <a:ea typeface="楷体_GB2312" panose="02010609030101010101" pitchFamily="49" charset="-122"/>
                <a:sym typeface="+mn-ea"/>
              </a:rPr>
              <a:t>【</a:t>
            </a:r>
            <a:r>
              <a:rPr lang="zh-CN" altLang="en-US" sz="3200" b="1" dirty="0">
                <a:latin typeface="楷体_GB2312" panose="02010609030101010101" pitchFamily="49" charset="-122"/>
                <a:ea typeface="楷体_GB2312" panose="02010609030101010101" pitchFamily="49" charset="-122"/>
                <a:sym typeface="+mn-ea"/>
              </a:rPr>
              <a:t>宋</a:t>
            </a:r>
            <a:r>
              <a:rPr lang="en-US" altLang="zh-CN" sz="3200" b="1" dirty="0">
                <a:latin typeface="楷体_GB2312" panose="02010609030101010101" pitchFamily="49" charset="-122"/>
                <a:ea typeface="楷体_GB2312" panose="02010609030101010101" pitchFamily="49" charset="-122"/>
                <a:sym typeface="+mn-ea"/>
              </a:rPr>
              <a:t>】</a:t>
            </a:r>
            <a:r>
              <a:rPr lang="zh-CN" altLang="en-US" sz="3200" b="1" dirty="0">
                <a:latin typeface="楷体_GB2312" panose="02010609030101010101" pitchFamily="49" charset="-122"/>
                <a:ea typeface="楷体_GB2312" panose="02010609030101010101" pitchFamily="49" charset="-122"/>
                <a:sym typeface="+mn-ea"/>
              </a:rPr>
              <a:t>王安石</a:t>
            </a:r>
            <a:endParaRPr lang="en-US" altLang="zh-CN" sz="3200" b="1" dirty="0">
              <a:latin typeface="楷体_GB2312" panose="02010609030101010101" pitchFamily="49" charset="-122"/>
              <a:ea typeface="楷体_GB2312" panose="02010609030101010101" pitchFamily="49" charset="-122"/>
              <a:sym typeface="+mn-ea"/>
            </a:endParaRPr>
          </a:p>
          <a:p>
            <a:pPr algn="ctr">
              <a:lnSpc>
                <a:spcPct val="130000"/>
              </a:lnSpc>
              <a:buFontTx/>
              <a:buNone/>
              <a:defRPr/>
            </a:pPr>
            <a:r>
              <a:rPr lang="zh-CN" altLang="en-US" sz="4267" b="1" dirty="0">
                <a:latin typeface="楷体_GB2312" panose="02010609030101010101" pitchFamily="49" charset="-122"/>
                <a:ea typeface="楷体_GB2312" panose="02010609030101010101" pitchFamily="49" charset="-122"/>
                <a:sym typeface="+mn-ea"/>
              </a:rPr>
              <a:t>墙角数枝梅，</a:t>
            </a:r>
            <a:endParaRPr lang="en-US" altLang="zh-CN" sz="4267" b="1" dirty="0">
              <a:latin typeface="楷体_GB2312" panose="02010609030101010101" pitchFamily="49" charset="-122"/>
              <a:ea typeface="楷体_GB2312" panose="02010609030101010101" pitchFamily="49" charset="-122"/>
              <a:sym typeface="+mn-ea"/>
            </a:endParaRPr>
          </a:p>
          <a:p>
            <a:pPr algn="ctr">
              <a:lnSpc>
                <a:spcPct val="130000"/>
              </a:lnSpc>
              <a:buFontTx/>
              <a:buNone/>
              <a:defRPr/>
            </a:pPr>
            <a:r>
              <a:rPr lang="zh-CN" altLang="en-US" sz="4267" b="1" dirty="0">
                <a:latin typeface="楷体_GB2312" panose="02010609030101010101" pitchFamily="49" charset="-122"/>
                <a:ea typeface="楷体_GB2312" panose="02010609030101010101" pitchFamily="49" charset="-122"/>
                <a:sym typeface="+mn-ea"/>
              </a:rPr>
              <a:t>凌寒独自开。</a:t>
            </a:r>
            <a:endParaRPr lang="en-US" altLang="zh-CN" sz="4267" b="1" dirty="0">
              <a:latin typeface="楷体_GB2312" panose="02010609030101010101" pitchFamily="49" charset="-122"/>
              <a:ea typeface="楷体_GB2312" panose="02010609030101010101" pitchFamily="49" charset="-122"/>
              <a:sym typeface="+mn-ea"/>
            </a:endParaRPr>
          </a:p>
          <a:p>
            <a:pPr algn="ctr">
              <a:lnSpc>
                <a:spcPct val="130000"/>
              </a:lnSpc>
              <a:buFontTx/>
              <a:buNone/>
              <a:defRPr/>
            </a:pPr>
            <a:r>
              <a:rPr lang="zh-CN" altLang="en-US" sz="4267" b="1" dirty="0">
                <a:latin typeface="楷体_GB2312" panose="02010609030101010101" pitchFamily="49" charset="-122"/>
                <a:ea typeface="楷体_GB2312" panose="02010609030101010101" pitchFamily="49" charset="-122"/>
                <a:sym typeface="+mn-ea"/>
              </a:rPr>
              <a:t>遥知不是雪，</a:t>
            </a:r>
            <a:endParaRPr lang="en-US" altLang="zh-CN" sz="4267" b="1" dirty="0">
              <a:latin typeface="楷体_GB2312" panose="02010609030101010101" pitchFamily="49" charset="-122"/>
              <a:ea typeface="楷体_GB2312" panose="02010609030101010101" pitchFamily="49" charset="-122"/>
              <a:sym typeface="+mn-ea"/>
            </a:endParaRPr>
          </a:p>
          <a:p>
            <a:pPr algn="ctr">
              <a:lnSpc>
                <a:spcPct val="130000"/>
              </a:lnSpc>
              <a:buFontTx/>
              <a:buNone/>
              <a:defRPr/>
            </a:pPr>
            <a:r>
              <a:rPr lang="zh-CN" altLang="en-US" sz="4267" b="1" dirty="0">
                <a:latin typeface="楷体_GB2312" panose="02010609030101010101" pitchFamily="49" charset="-122"/>
                <a:ea typeface="楷体_GB2312" panose="02010609030101010101" pitchFamily="49" charset="-122"/>
                <a:sym typeface="+mn-ea"/>
              </a:rPr>
              <a:t>为有暗香来。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9316" y="1637578"/>
            <a:ext cx="5170805" cy="34282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96213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  <p:sp>
        <p:nvSpPr>
          <p:cNvPr id="5" name="矩形 4"/>
          <p:cNvSpPr/>
          <p:nvPr/>
        </p:nvSpPr>
        <p:spPr>
          <a:xfrm>
            <a:off x="4552329" y="3790244"/>
            <a:ext cx="4288353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8000" dirty="0" smtClean="0">
                <a:latin typeface="楷体_GB2312" panose="02010609030101010101" pitchFamily="49" charset="-122"/>
                <a:ea typeface="楷体_GB2312" panose="02010609030101010101" pitchFamily="49" charset="-122"/>
              </a:rPr>
              <a:t>第四课时</a:t>
            </a:r>
            <a:endParaRPr lang="zh-CN" altLang="en-US" sz="8000" dirty="0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0164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741"/>
          <a:stretch/>
        </p:blipFill>
        <p:spPr>
          <a:xfrm>
            <a:off x="6854304" y="883724"/>
            <a:ext cx="5143500" cy="468118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/>
          <a:srcRect t="29652" b="8259"/>
          <a:stretch/>
        </p:blipFill>
        <p:spPr>
          <a:xfrm>
            <a:off x="846398" y="1306804"/>
            <a:ext cx="5143500" cy="42581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3"/>
          <p:cNvSpPr/>
          <p:nvPr/>
        </p:nvSpPr>
        <p:spPr>
          <a:xfrm>
            <a:off x="8479565" y="5735346"/>
            <a:ext cx="12105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4000" dirty="0" smtClean="0">
                <a:effectLst/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狮子</a:t>
            </a:r>
            <a:endParaRPr lang="zh-CN" altLang="en-US" dirty="0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825897" y="5735346"/>
            <a:ext cx="121058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4000" dirty="0">
                <a:solidFill>
                  <a:prstClr val="black"/>
                </a:solidFill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企鹅</a:t>
            </a:r>
            <a:endParaRPr lang="zh-CN" altLang="en-US" dirty="0"/>
          </a:p>
        </p:txBody>
      </p:sp>
      <p:grpSp>
        <p:nvGrpSpPr>
          <p:cNvPr id="7" name="组合 2"/>
          <p:cNvGrpSpPr>
            <a:grpSpLocks/>
          </p:cNvGrpSpPr>
          <p:nvPr/>
        </p:nvGrpSpPr>
        <p:grpSpPr bwMode="auto">
          <a:xfrm>
            <a:off x="753534" y="317501"/>
            <a:ext cx="3282951" cy="899584"/>
            <a:chOff x="565593" y="237889"/>
            <a:chExt cx="2461142" cy="674924"/>
          </a:xfrm>
        </p:grpSpPr>
        <p:sp>
          <p:nvSpPr>
            <p:cNvPr id="8" name="矩形 1"/>
            <p:cNvSpPr>
              <a:spLocks noChangeArrowheads="1"/>
            </p:cNvSpPr>
            <p:nvPr/>
          </p:nvSpPr>
          <p:spPr bwMode="auto">
            <a:xfrm>
              <a:off x="565593" y="328038"/>
              <a:ext cx="1997591" cy="561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4267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我爱阅读</a:t>
              </a:r>
              <a:endParaRPr lang="en-US" altLang="zh-CN" sz="4267" b="1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pic>
          <p:nvPicPr>
            <p:cNvPr id="9" name="图片 1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0067" y="237889"/>
              <a:ext cx="726668" cy="674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39519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69" name="组合 2"/>
          <p:cNvGrpSpPr>
            <a:grpSpLocks/>
          </p:cNvGrpSpPr>
          <p:nvPr/>
        </p:nvGrpSpPr>
        <p:grpSpPr bwMode="auto">
          <a:xfrm>
            <a:off x="753534" y="317501"/>
            <a:ext cx="3282951" cy="899584"/>
            <a:chOff x="565593" y="237889"/>
            <a:chExt cx="2461142" cy="674924"/>
          </a:xfrm>
        </p:grpSpPr>
        <p:sp>
          <p:nvSpPr>
            <p:cNvPr id="32770" name="矩形 1"/>
            <p:cNvSpPr>
              <a:spLocks noChangeArrowheads="1"/>
            </p:cNvSpPr>
            <p:nvPr/>
          </p:nvSpPr>
          <p:spPr bwMode="auto">
            <a:xfrm>
              <a:off x="565593" y="328038"/>
              <a:ext cx="1997591" cy="561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/>
              <a:r>
                <a:rPr lang="zh-CN" altLang="en-US" sz="4267" b="1" dirty="0">
                  <a:latin typeface="黑体" panose="02010609060101010101" pitchFamily="49" charset="-122"/>
                  <a:ea typeface="黑体" panose="02010609060101010101" pitchFamily="49" charset="-122"/>
                </a:rPr>
                <a:t>我爱阅读</a:t>
              </a:r>
              <a:endParaRPr lang="en-US" altLang="zh-CN" sz="4267" b="1" dirty="0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pic>
          <p:nvPicPr>
            <p:cNvPr id="32771" name="图片 1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0067" y="237889"/>
              <a:ext cx="726668" cy="674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2772" name="矩形 6"/>
          <p:cNvSpPr>
            <a:spLocks noChangeArrowheads="1"/>
          </p:cNvSpPr>
          <p:nvPr/>
        </p:nvSpPr>
        <p:spPr bwMode="auto">
          <a:xfrm>
            <a:off x="4036485" y="1217085"/>
            <a:ext cx="7332133" cy="1027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zh-CN" altLang="en-US" sz="4800" b="1" dirty="0">
                <a:solidFill>
                  <a:srgbClr val="FF00FF"/>
                </a:solidFill>
                <a:latin typeface="宋体" panose="02010600030101010101" pitchFamily="2" charset="-122"/>
              </a:rPr>
              <a:t>企鹅寄</a:t>
            </a:r>
            <a:r>
              <a:rPr lang="zh-CN" altLang="en-US" sz="4800" b="1" dirty="0" smtClean="0">
                <a:solidFill>
                  <a:srgbClr val="FF00FF"/>
                </a:solidFill>
                <a:latin typeface="宋体" panose="02010600030101010101" pitchFamily="2" charset="-122"/>
              </a:rPr>
              <a:t>冰</a:t>
            </a:r>
            <a:endParaRPr lang="en-US" altLang="zh-CN" sz="4800" b="1" dirty="0">
              <a:solidFill>
                <a:srgbClr val="FF00FF"/>
              </a:solidFill>
              <a:latin typeface="宋体" panose="02010600030101010101" pitchFamily="2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405719" y="2851485"/>
            <a:ext cx="61141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zh-CN" altLang="en-US" sz="3200" kern="100" dirty="0" smtClean="0">
                <a:effectLst/>
                <a:latin typeface="Calibri" panose="020F0502020204030204" pitchFamily="34" charset="0"/>
                <a:ea typeface="方正楷体简体"/>
                <a:cs typeface="Times New Roman" panose="02020603050405020304" pitchFamily="18" charset="0"/>
              </a:rPr>
              <a:t>思考：</a:t>
            </a:r>
            <a:r>
              <a:rPr lang="zh-CN" altLang="zh-CN" sz="3200" kern="100" dirty="0" smtClean="0">
                <a:effectLst/>
                <a:latin typeface="Calibri" panose="020F0502020204030204" pitchFamily="34" charset="0"/>
                <a:ea typeface="方正楷体简体"/>
                <a:cs typeface="Times New Roman" panose="02020603050405020304" pitchFamily="18" charset="0"/>
              </a:rPr>
              <a:t>谁给谁寄冰，结果怎么样？</a:t>
            </a:r>
            <a:endParaRPr lang="zh-CN" altLang="zh-CN" sz="2400" kern="1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1787857" y="4121624"/>
            <a:ext cx="9580761" cy="196527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zh-CN" sz="3200" dirty="0"/>
              <a:t>南极的企鹅给非洲的狮子大王寄冰，结果狮子大王没有收到冰，却收到了一袋水。狮子大王把水寄回给了企鹅，企鹅却收到了一袋冰。</a:t>
            </a:r>
          </a:p>
        </p:txBody>
      </p:sp>
    </p:spTree>
    <p:extLst>
      <p:ext uri="{BB962C8B-B14F-4D97-AF65-F5344CB8AC3E}">
        <p14:creationId xmlns:p14="http://schemas.microsoft.com/office/powerpoint/2010/main" val="1986507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471" y="939578"/>
            <a:ext cx="8629243" cy="5536283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336276" y="5882185"/>
            <a:ext cx="1009934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南极</a:t>
            </a:r>
            <a:endParaRPr lang="zh-CN" altLang="en-US" sz="2400" dirty="0">
              <a:solidFill>
                <a:srgbClr val="FF0000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138987" y="3246054"/>
            <a:ext cx="1009934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2400" dirty="0" smtClean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非洲</a:t>
            </a:r>
            <a:endParaRPr lang="zh-CN" altLang="en-US" sz="2400" dirty="0">
              <a:solidFill>
                <a:srgbClr val="FF0000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39764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36813" y="559265"/>
            <a:ext cx="11104728" cy="563231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altLang="zh-CN" sz="3600" kern="100" dirty="0" smtClean="0">
                <a:effectLst/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    </a:t>
            </a:r>
            <a:r>
              <a:rPr lang="zh-CN" altLang="zh-CN" sz="3600" kern="100" dirty="0" smtClean="0">
                <a:effectLst/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我会变。太阳一晒，我就变成汽。升到天空，我又变成无数极小极小的点儿，连成一片，在空中飘浮。我在空中越升越高，体温越来越低，变成无数小水滴。小水滴聚在一起落下来，人们叫我“雨”。到了冬天，我变成小花朵飘下来，人们又叫我</a:t>
            </a:r>
            <a:r>
              <a:rPr lang="en-US" altLang="zh-CN" sz="3600" kern="100" dirty="0" smtClean="0">
                <a:effectLst/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“</a:t>
            </a:r>
            <a:r>
              <a:rPr lang="zh-CN" altLang="zh-CN" sz="3600" kern="100" dirty="0" smtClean="0">
                <a:effectLst/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雪</a:t>
            </a:r>
            <a:r>
              <a:rPr lang="en-US" altLang="zh-CN" sz="3600" kern="100" dirty="0" smtClean="0">
                <a:effectLst/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”</a:t>
            </a:r>
            <a:r>
              <a:rPr lang="zh-CN" altLang="zh-CN" sz="3600" kern="100" dirty="0" smtClean="0">
                <a:effectLst/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。小朋友们，你们知道我为什么会变成水了吗？</a:t>
            </a:r>
            <a:endParaRPr lang="en-US" altLang="zh-CN" sz="3600" kern="100" dirty="0" smtClean="0">
              <a:effectLst/>
              <a:latin typeface="楷体_GB2312" panose="02010609030101010101" pitchFamily="49" charset="-122"/>
              <a:ea typeface="楷体_GB2312" panose="02010609030101010101" pitchFamily="49" charset="-122"/>
              <a:cs typeface="Times New Roman" panose="02020603050405020304" pitchFamily="18" charset="0"/>
            </a:endParaRPr>
          </a:p>
          <a:p>
            <a:pPr algn="r">
              <a:spcAft>
                <a:spcPts val="0"/>
              </a:spcAft>
            </a:pPr>
            <a:r>
              <a:rPr lang="en-US" altLang="zh-CN" sz="3600" kern="100" dirty="0" smtClean="0"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——《</a:t>
            </a:r>
            <a:r>
              <a:rPr lang="zh-CN" altLang="en-US" sz="3600" kern="100" dirty="0" smtClean="0"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我是什么</a:t>
            </a:r>
            <a:r>
              <a:rPr lang="en-US" altLang="zh-CN" sz="3600" kern="100" dirty="0" smtClean="0"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》</a:t>
            </a:r>
            <a:endParaRPr lang="zh-CN" altLang="zh-CN" sz="2800" kern="100" dirty="0">
              <a:latin typeface="楷体_GB2312" panose="02010609030101010101" pitchFamily="49" charset="-122"/>
              <a:ea typeface="楷体_GB2312" panose="0201060903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781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/>
          <a:srcRect l="38972" t="13931" r="2560" b="56219"/>
          <a:stretch/>
        </p:blipFill>
        <p:spPr>
          <a:xfrm>
            <a:off x="1515168" y="509134"/>
            <a:ext cx="8512125" cy="6070688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060159" y="247524"/>
            <a:ext cx="9512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00B050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看</a:t>
            </a:r>
            <a:r>
              <a:rPr lang="zh-CN" altLang="en-US" sz="2800" dirty="0" smtClean="0">
                <a:solidFill>
                  <a:srgbClr val="00B050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图猜一猜，他们会去干什么？你是从哪里看出来的呢？</a:t>
            </a:r>
            <a:endParaRPr lang="zh-CN" altLang="en-US" sz="2800" dirty="0">
              <a:solidFill>
                <a:srgbClr val="00B050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266925" y="4267916"/>
            <a:ext cx="10086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 smtClean="0">
                <a:solidFill>
                  <a:srgbClr val="0000FF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手</a:t>
            </a:r>
            <a:r>
              <a:rPr lang="zh-CN" altLang="en-US" sz="3200" b="1" dirty="0" smtClean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套</a:t>
            </a:r>
            <a:endParaRPr lang="zh-CN" altLang="en-US" dirty="0">
              <a:solidFill>
                <a:srgbClr val="FF0000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8166695" y="1389700"/>
            <a:ext cx="14221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_GB2312" panose="02010609030101010101" pitchFamily="49" charset="-122"/>
                <a:ea typeface="楷体_GB2312" panose="02010609030101010101" pitchFamily="49" charset="-122"/>
              </a:rPr>
              <a:t> </a:t>
            </a:r>
            <a:r>
              <a:rPr kumimoji="0" lang="zh-CN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_GB2312" panose="02010609030101010101" pitchFamily="49" charset="-122"/>
                <a:ea typeface="楷体_GB2312" panose="02010609030101010101" pitchFamily="49" charset="-122"/>
              </a:rPr>
              <a:t>帽</a:t>
            </a:r>
            <a:r>
              <a:rPr kumimoji="0" lang="zh-CN" alt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楷体_GB2312" panose="02010609030101010101" pitchFamily="49" charset="-122"/>
                <a:ea typeface="楷体_GB2312" panose="02010609030101010101" pitchFamily="49" charset="-122"/>
              </a:rPr>
              <a:t>子 </a:t>
            </a:r>
            <a:endParaRPr kumimoji="0" lang="zh-CN" alt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417988" y="5830599"/>
            <a:ext cx="10086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0000FF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地</a:t>
            </a:r>
            <a:r>
              <a:rPr lang="zh-CN" altLang="en-US" sz="3200" b="1" dirty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图</a:t>
            </a:r>
            <a:endParaRPr lang="zh-CN" altLang="en-US" dirty="0"/>
          </a:p>
        </p:txBody>
      </p:sp>
      <p:sp>
        <p:nvSpPr>
          <p:cNvPr id="14" name="矩形 13"/>
          <p:cNvSpPr/>
          <p:nvPr/>
        </p:nvSpPr>
        <p:spPr>
          <a:xfrm>
            <a:off x="8580270" y="3252090"/>
            <a:ext cx="10086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0000FF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水</a:t>
            </a:r>
            <a:r>
              <a:rPr lang="zh-CN" altLang="en-US" sz="3200" b="1" dirty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壶</a:t>
            </a:r>
            <a:endParaRPr lang="zh-CN" altLang="en-US" dirty="0"/>
          </a:p>
        </p:txBody>
      </p:sp>
      <p:sp>
        <p:nvSpPr>
          <p:cNvPr id="15" name="矩形 14"/>
          <p:cNvSpPr/>
          <p:nvPr/>
        </p:nvSpPr>
        <p:spPr>
          <a:xfrm>
            <a:off x="8166695" y="4971157"/>
            <a:ext cx="14205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登</a:t>
            </a:r>
            <a:r>
              <a:rPr lang="zh-CN" altLang="en-US" sz="3200" b="1" dirty="0">
                <a:solidFill>
                  <a:srgbClr val="0000FF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山</a:t>
            </a:r>
            <a:r>
              <a:rPr lang="zh-CN" altLang="en-US" sz="3200" b="1" dirty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鞋</a:t>
            </a:r>
            <a:endParaRPr lang="zh-CN" altLang="en-US" dirty="0"/>
          </a:p>
        </p:txBody>
      </p:sp>
      <p:sp>
        <p:nvSpPr>
          <p:cNvPr id="16" name="矩形 15"/>
          <p:cNvSpPr/>
          <p:nvPr/>
        </p:nvSpPr>
        <p:spPr>
          <a:xfrm>
            <a:off x="8580270" y="4004743"/>
            <a:ext cx="142058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0000FF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运动</a:t>
            </a:r>
            <a:r>
              <a:rPr lang="zh-CN" altLang="en-US" sz="3200" b="1" dirty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裤</a:t>
            </a:r>
            <a:endParaRPr lang="zh-CN" altLang="en-US" dirty="0"/>
          </a:p>
        </p:txBody>
      </p:sp>
      <p:sp>
        <p:nvSpPr>
          <p:cNvPr id="17" name="矩形 16"/>
          <p:cNvSpPr/>
          <p:nvPr/>
        </p:nvSpPr>
        <p:spPr>
          <a:xfrm>
            <a:off x="5746391" y="6131746"/>
            <a:ext cx="142058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dirty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指</a:t>
            </a:r>
            <a:r>
              <a:rPr lang="zh-CN" altLang="en-US" sz="3200" b="1" dirty="0">
                <a:solidFill>
                  <a:srgbClr val="0000FF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南</a:t>
            </a:r>
            <a:r>
              <a:rPr lang="zh-CN" altLang="en-US" sz="3200" b="1" dirty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针</a:t>
            </a:r>
          </a:p>
        </p:txBody>
      </p:sp>
      <p:sp>
        <p:nvSpPr>
          <p:cNvPr id="19" name="矩形 18"/>
          <p:cNvSpPr/>
          <p:nvPr/>
        </p:nvSpPr>
        <p:spPr>
          <a:xfrm>
            <a:off x="8596375" y="2315172"/>
            <a:ext cx="10086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3200" b="1" dirty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帐</a:t>
            </a:r>
            <a:r>
              <a:rPr lang="zh-CN" altLang="en-US" sz="3200" b="1" dirty="0">
                <a:solidFill>
                  <a:srgbClr val="0000FF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篷</a:t>
            </a:r>
            <a:endParaRPr lang="zh-CN" altLang="en-US" sz="3200" b="1" dirty="0">
              <a:solidFill>
                <a:srgbClr val="FF0000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20" name="矩形 1"/>
          <p:cNvSpPr>
            <a:spLocks noChangeArrowheads="1"/>
          </p:cNvSpPr>
          <p:nvPr/>
        </p:nvSpPr>
        <p:spPr bwMode="auto">
          <a:xfrm>
            <a:off x="385045" y="1168463"/>
            <a:ext cx="707814" cy="3375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4267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识字加油站</a:t>
            </a:r>
            <a:endParaRPr lang="en-US" altLang="zh-CN" sz="4267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2532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3" grpId="0"/>
      <p:bldP spid="14" grpId="0"/>
      <p:bldP spid="15" grpId="0"/>
      <p:bldP spid="16" grpId="0"/>
      <p:bldP spid="17" grpId="0"/>
      <p:bldP spid="1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844551" y="2351618"/>
            <a:ext cx="10464800" cy="2062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zh-CN" sz="4267" b="1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4267" b="1">
                <a:latin typeface="楷体" panose="02010609060101010101" pitchFamily="49" charset="-122"/>
                <a:ea typeface="楷体" panose="02010609060101010101" pitchFamily="49" charset="-122"/>
              </a:rPr>
              <a:t>文章告诉了我们一个道理：随着温度的变化，冰可以变成水，水也可以变成冰。</a:t>
            </a:r>
            <a:endParaRPr lang="zh-CN" altLang="zh-CN" sz="4267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3794" name="Text Box 3"/>
          <p:cNvSpPr txBox="1">
            <a:spLocks noChangeArrowheads="1"/>
          </p:cNvSpPr>
          <p:nvPr/>
        </p:nvSpPr>
        <p:spPr bwMode="auto">
          <a:xfrm>
            <a:off x="2084917" y="1333501"/>
            <a:ext cx="9457267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zh-CN" altLang="zh-CN" sz="4267" b="1">
                <a:solidFill>
                  <a:srgbClr val="FF0000"/>
                </a:solidFill>
                <a:latin typeface="宋体" panose="02010600030101010101" pitchFamily="2" charset="-122"/>
              </a:rPr>
              <a:t>想一想</a:t>
            </a:r>
            <a:r>
              <a:rPr lang="zh-CN" altLang="en-US" sz="4267" b="1">
                <a:solidFill>
                  <a:srgbClr val="FF0000"/>
                </a:solidFill>
                <a:latin typeface="宋体" panose="02010600030101010101" pitchFamily="2" charset="-122"/>
              </a:rPr>
              <a:t>，这篇文章告诉我们什么道理？</a:t>
            </a:r>
            <a:endParaRPr lang="zh-CN" altLang="zh-CN" sz="4267" b="1">
              <a:solidFill>
                <a:srgbClr val="FF0000"/>
              </a:solidFill>
              <a:latin typeface="宋体" panose="02010600030101010101" pitchFamily="2" charset="-122"/>
            </a:endParaRPr>
          </a:p>
        </p:txBody>
      </p:sp>
      <p:pic>
        <p:nvPicPr>
          <p:cNvPr id="33795" name="Picture 6" descr="http://img.lanrentuku.com/img/allimg/1208/46-120Q3130142-5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551" y="726017"/>
            <a:ext cx="1384300" cy="13864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4118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3" name="图片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343" y="858860"/>
            <a:ext cx="3980219" cy="5358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061" y="389860"/>
            <a:ext cx="4228816" cy="28086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文本框 2"/>
          <p:cNvSpPr txBox="1"/>
          <p:nvPr/>
        </p:nvSpPr>
        <p:spPr>
          <a:xfrm>
            <a:off x="2341585" y="3660800"/>
            <a:ext cx="23337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 smtClean="0">
                <a:latin typeface="楷体_GB2312" panose="02010609030101010101" pitchFamily="49" charset="-122"/>
                <a:ea typeface="楷体_GB2312" panose="02010609030101010101" pitchFamily="49" charset="-122"/>
              </a:rPr>
              <a:t>冰波</a:t>
            </a:r>
            <a:endParaRPr lang="zh-CN" altLang="en-US" sz="4000" dirty="0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24281" y="4977600"/>
            <a:ext cx="5955476" cy="1200329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zh-CN" altLang="zh-CN" sz="3600" dirty="0" smtClean="0">
                <a:effectLst/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全班自由阅读：</a:t>
            </a:r>
            <a:endParaRPr lang="en-US" altLang="zh-CN" sz="3600" dirty="0" smtClean="0">
              <a:effectLst/>
              <a:latin typeface="楷体_GB2312" panose="02010609030101010101" pitchFamily="49" charset="-122"/>
              <a:ea typeface="楷体_GB2312" panose="02010609030101010101" pitchFamily="49" charset="-122"/>
              <a:cs typeface="Times New Roman" panose="02020603050405020304" pitchFamily="18" charset="0"/>
            </a:endParaRPr>
          </a:p>
          <a:p>
            <a:r>
              <a:rPr lang="en-US" altLang="zh-CN" sz="3600" dirty="0"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smtClean="0"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  </a:t>
            </a:r>
            <a:r>
              <a:rPr lang="zh-CN" altLang="zh-CN" sz="3600" dirty="0" smtClean="0">
                <a:effectLst/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《狮子的很多很多辫子》</a:t>
            </a:r>
            <a:endParaRPr lang="zh-CN" altLang="en-US" sz="3600" dirty="0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31925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7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https://timgsa.baidu.com/timg?image&amp;quality=80&amp;size=b9999_10000&amp;sec=1522676779&amp;di=336e93c5ac1421ab5146a9c26bf1eace&amp;imgtype=jpg&amp;er=1&amp;src=http%3A%2F%2Fwww.avgcondo.com%2Fwp-content%2Fuploads%2F2015%2F20150114225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0776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3735802" y="3053266"/>
            <a:ext cx="2236511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8000" dirty="0" smtClean="0">
                <a:latin typeface="楷体_GB2312" panose="02010609030101010101" pitchFamily="49" charset="-122"/>
                <a:ea typeface="楷体_GB2312" panose="02010609030101010101" pitchFamily="49" charset="-122"/>
              </a:rPr>
              <a:t>再见</a:t>
            </a:r>
            <a:endParaRPr lang="zh-CN" altLang="en-US" sz="8000" dirty="0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63054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0"/>
          <p:cNvSpPr txBox="1">
            <a:spLocks noChangeArrowheads="1"/>
          </p:cNvSpPr>
          <p:nvPr/>
        </p:nvSpPr>
        <p:spPr bwMode="auto">
          <a:xfrm>
            <a:off x="754063" y="1681162"/>
            <a:ext cx="10547350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5400" b="1" dirty="0">
                <a:solidFill>
                  <a:srgbClr val="0000FF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手</a:t>
            </a:r>
            <a:r>
              <a:rPr lang="zh-CN" altLang="en-US" sz="5400" b="1" dirty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套</a:t>
            </a:r>
            <a:r>
              <a:rPr lang="zh-CN" altLang="en-US" sz="5400" b="1" dirty="0">
                <a:solidFill>
                  <a:srgbClr val="0000FF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   </a:t>
            </a:r>
            <a:r>
              <a:rPr lang="zh-CN" altLang="en-US" sz="5400" b="1" dirty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帽</a:t>
            </a:r>
            <a:r>
              <a:rPr lang="zh-CN" altLang="en-US" sz="5400" b="1" dirty="0">
                <a:solidFill>
                  <a:srgbClr val="0000FF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子   </a:t>
            </a:r>
            <a:r>
              <a:rPr lang="zh-CN" altLang="en-US" sz="5400" b="1" dirty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登</a:t>
            </a:r>
            <a:r>
              <a:rPr lang="zh-CN" altLang="en-US" sz="5400" b="1" dirty="0">
                <a:solidFill>
                  <a:srgbClr val="0000FF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山</a:t>
            </a:r>
            <a:r>
              <a:rPr lang="zh-CN" altLang="en-US" sz="5400" b="1" dirty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鞋 </a:t>
            </a:r>
            <a:r>
              <a:rPr lang="zh-CN" altLang="en-US" sz="5400" b="1" dirty="0">
                <a:solidFill>
                  <a:srgbClr val="0000FF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  运动</a:t>
            </a:r>
            <a:r>
              <a:rPr lang="zh-CN" altLang="en-US" sz="5400" b="1" dirty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裤</a:t>
            </a:r>
            <a:endParaRPr lang="en-US" altLang="zh-CN" sz="5400" b="1" dirty="0">
              <a:solidFill>
                <a:srgbClr val="FF0000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  <a:p>
            <a:pPr eaLnBrk="1" hangingPunct="1">
              <a:lnSpc>
                <a:spcPct val="150000"/>
              </a:lnSpc>
            </a:pPr>
            <a:endParaRPr lang="en-US" altLang="zh-CN" sz="4000" b="1" dirty="0" smtClean="0">
              <a:solidFill>
                <a:srgbClr val="FF0000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  <a:p>
            <a:pPr eaLnBrk="1" hangingPunct="1">
              <a:lnSpc>
                <a:spcPct val="150000"/>
              </a:lnSpc>
            </a:pPr>
            <a:r>
              <a:rPr lang="zh-CN" altLang="en-US" sz="5400" b="1" dirty="0" smtClean="0">
                <a:solidFill>
                  <a:srgbClr val="0000FF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地</a:t>
            </a:r>
            <a:r>
              <a:rPr lang="zh-CN" altLang="en-US" sz="5400" b="1" dirty="0" smtClean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图</a:t>
            </a:r>
            <a:r>
              <a:rPr lang="zh-CN" altLang="en-US" sz="5400" b="1" dirty="0" smtClean="0">
                <a:solidFill>
                  <a:srgbClr val="0000FF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   </a:t>
            </a:r>
            <a:r>
              <a:rPr lang="zh-CN" altLang="en-US" sz="5400" b="1" dirty="0">
                <a:solidFill>
                  <a:srgbClr val="0000FF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水</a:t>
            </a:r>
            <a:r>
              <a:rPr lang="zh-CN" altLang="en-US" sz="5400" b="1" dirty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壶</a:t>
            </a:r>
            <a:r>
              <a:rPr lang="zh-CN" altLang="en-US" sz="5400" b="1" dirty="0">
                <a:solidFill>
                  <a:srgbClr val="0000FF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   </a:t>
            </a:r>
            <a:r>
              <a:rPr lang="zh-CN" altLang="en-US" sz="5400" b="1" dirty="0" smtClean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帐 篷</a:t>
            </a:r>
            <a:r>
              <a:rPr lang="zh-CN" altLang="en-US" sz="5400" b="1" dirty="0" smtClean="0">
                <a:solidFill>
                  <a:srgbClr val="0000FF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     </a:t>
            </a:r>
            <a:r>
              <a:rPr lang="zh-CN" altLang="en-US" sz="5400" b="1" dirty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指</a:t>
            </a:r>
            <a:r>
              <a:rPr lang="zh-CN" altLang="en-US" sz="5400" b="1" dirty="0">
                <a:solidFill>
                  <a:srgbClr val="0000FF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南</a:t>
            </a:r>
            <a:r>
              <a:rPr lang="zh-CN" altLang="en-US" sz="5400" b="1" dirty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针</a:t>
            </a:r>
          </a:p>
        </p:txBody>
      </p:sp>
      <p:sp>
        <p:nvSpPr>
          <p:cNvPr id="5" name="矩形 4"/>
          <p:cNvSpPr/>
          <p:nvPr/>
        </p:nvSpPr>
        <p:spPr>
          <a:xfrm>
            <a:off x="1420813" y="1296193"/>
            <a:ext cx="1036637" cy="7699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400" b="1" dirty="0" err="1">
                <a:solidFill>
                  <a:srgbClr val="FF0000"/>
                </a:solidFill>
                <a:latin typeface="宋体"/>
                <a:sym typeface="+mn-ea"/>
              </a:rPr>
              <a:t>tào</a:t>
            </a:r>
            <a:endParaRPr lang="en-US" altLang="zh-CN" sz="4400" b="1" dirty="0">
              <a:solidFill>
                <a:srgbClr val="FF0000"/>
              </a:solidFill>
              <a:latin typeface="宋体"/>
              <a:sym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124200" y="1296193"/>
            <a:ext cx="1035050" cy="7699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400" b="1" dirty="0" err="1">
                <a:solidFill>
                  <a:srgbClr val="FF0000"/>
                </a:solidFill>
                <a:latin typeface="宋体"/>
                <a:sym typeface="+mn-ea"/>
              </a:rPr>
              <a:t>mào</a:t>
            </a:r>
            <a:endParaRPr lang="zh-CN" altLang="en-US" sz="4400" b="1" dirty="0">
              <a:solidFill>
                <a:srgbClr val="FF0000"/>
              </a:solidFill>
              <a:latin typeface="宋体"/>
              <a:sym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470525" y="1296193"/>
            <a:ext cx="1319212" cy="7699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ts val="1200"/>
              </a:spcBef>
              <a:spcAft>
                <a:spcPct val="0"/>
              </a:spcAft>
              <a:defRPr/>
            </a:pPr>
            <a:r>
              <a:rPr lang="en-US" altLang="zh-CN" sz="4400" b="1" dirty="0" err="1">
                <a:solidFill>
                  <a:srgbClr val="FF0000"/>
                </a:solidFill>
                <a:latin typeface="宋体"/>
                <a:sym typeface="+mn-ea"/>
              </a:rPr>
              <a:t>dēnɡ</a:t>
            </a:r>
            <a:endParaRPr lang="zh-CN" altLang="en-US" sz="4400" b="1" dirty="0">
              <a:solidFill>
                <a:srgbClr val="FF0000"/>
              </a:solidFill>
              <a:latin typeface="宋体"/>
              <a:sym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905625" y="1296192"/>
            <a:ext cx="1036637" cy="7699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400" b="1" dirty="0" err="1">
                <a:solidFill>
                  <a:srgbClr val="FF0000"/>
                </a:solidFill>
                <a:latin typeface="宋体"/>
                <a:sym typeface="+mn-ea"/>
              </a:rPr>
              <a:t>xié</a:t>
            </a:r>
            <a:endParaRPr lang="zh-CN" altLang="en-US" sz="4400" b="1" dirty="0">
              <a:solidFill>
                <a:srgbClr val="FF0000"/>
              </a:solidFill>
              <a:latin typeface="宋体"/>
              <a:sym typeface="+mn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0156032" y="1296191"/>
            <a:ext cx="752475" cy="7699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en-US" altLang="zh-CN" sz="4400" b="1" dirty="0" err="1">
                <a:solidFill>
                  <a:srgbClr val="FF0000"/>
                </a:solidFill>
                <a:latin typeface="+mn-ea"/>
                <a:ea typeface="+mn-ea"/>
                <a:sym typeface="+mn-ea"/>
              </a:rPr>
              <a:t>kù</a:t>
            </a:r>
            <a:endParaRPr lang="zh-CN" altLang="en-US" sz="4400" b="1" dirty="0">
              <a:solidFill>
                <a:srgbClr val="FF0000"/>
              </a:solidFill>
              <a:latin typeface="+mn-ea"/>
              <a:ea typeface="+mn-ea"/>
              <a:sym typeface="+mn-ea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438275" y="3481655"/>
            <a:ext cx="752475" cy="7699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Tx/>
              <a:buNone/>
              <a:defRPr/>
            </a:pPr>
            <a:r>
              <a:rPr lang="en-US" altLang="zh-CN" sz="4400" b="1" dirty="0" err="1">
                <a:solidFill>
                  <a:srgbClr val="FF0000"/>
                </a:solidFill>
                <a:latin typeface="+mn-ea"/>
                <a:ea typeface="+mn-ea"/>
                <a:sym typeface="+mn-ea"/>
              </a:rPr>
              <a:t>tú</a:t>
            </a:r>
            <a:endParaRPr lang="zh-CN" altLang="en-US" sz="4400" b="1" dirty="0">
              <a:solidFill>
                <a:srgbClr val="FF0000"/>
              </a:solidFill>
              <a:latin typeface="+mn-ea"/>
              <a:ea typeface="+mn-ea"/>
              <a:sym typeface="+mn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935412" y="3481654"/>
            <a:ext cx="752475" cy="7699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400" b="1" dirty="0" err="1">
                <a:solidFill>
                  <a:srgbClr val="FF0000"/>
                </a:solidFill>
                <a:latin typeface="宋体"/>
                <a:sym typeface="+mn-ea"/>
              </a:rPr>
              <a:t>hú</a:t>
            </a:r>
            <a:endParaRPr lang="zh-CN" altLang="en-US" sz="4400" b="1" dirty="0">
              <a:solidFill>
                <a:srgbClr val="FF0000"/>
              </a:solidFill>
              <a:latin typeface="宋体"/>
              <a:sym typeface="+mn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5029198" y="3481653"/>
            <a:ext cx="1601788" cy="7699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400" b="1" dirty="0" err="1">
                <a:solidFill>
                  <a:srgbClr val="FF0000"/>
                </a:solidFill>
                <a:latin typeface="宋体"/>
                <a:sym typeface="+mn-ea"/>
              </a:rPr>
              <a:t>zhànɡ</a:t>
            </a:r>
            <a:endParaRPr lang="zh-CN" altLang="en-US" sz="4400" b="1" dirty="0">
              <a:solidFill>
                <a:srgbClr val="FF0000"/>
              </a:solidFill>
              <a:latin typeface="宋体"/>
              <a:sym typeface="+mn-ea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6550023" y="3481654"/>
            <a:ext cx="1319213" cy="7699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400" b="1" dirty="0" err="1">
                <a:solidFill>
                  <a:srgbClr val="FF0000"/>
                </a:solidFill>
                <a:latin typeface="宋体"/>
                <a:sym typeface="+mn-ea"/>
              </a:rPr>
              <a:t>pénɡ</a:t>
            </a:r>
            <a:endParaRPr lang="zh-CN" altLang="en-US" sz="4400" b="1" dirty="0">
              <a:solidFill>
                <a:srgbClr val="FF0000"/>
              </a:solidFill>
              <a:latin typeface="宋体"/>
              <a:sym typeface="+mn-ea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9036047" y="3481653"/>
            <a:ext cx="1036637" cy="7699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400" b="1" dirty="0" err="1">
                <a:solidFill>
                  <a:srgbClr val="FF0000"/>
                </a:solidFill>
                <a:latin typeface="宋体"/>
                <a:sym typeface="+mn-ea"/>
              </a:rPr>
              <a:t>zhǐ</a:t>
            </a:r>
            <a:endParaRPr lang="zh-CN" altLang="en-US" sz="4400" b="1" dirty="0">
              <a:solidFill>
                <a:srgbClr val="FF0000"/>
              </a:solidFill>
              <a:latin typeface="宋体"/>
              <a:sym typeface="+mn-ea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0194926" y="3481653"/>
            <a:ext cx="1319212" cy="7683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400" b="1" dirty="0" err="1">
                <a:solidFill>
                  <a:srgbClr val="FF0000"/>
                </a:solidFill>
                <a:latin typeface="宋体"/>
                <a:sym typeface="+mn-ea"/>
              </a:rPr>
              <a:t>zhēn</a:t>
            </a:r>
            <a:endParaRPr lang="zh-CN" altLang="en-US" sz="4400" b="1" dirty="0">
              <a:solidFill>
                <a:srgbClr val="FF0000"/>
              </a:solidFill>
              <a:latin typeface="宋体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09394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2000" b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0"/>
          <p:cNvSpPr txBox="1">
            <a:spLocks noChangeArrowheads="1"/>
          </p:cNvSpPr>
          <p:nvPr/>
        </p:nvSpPr>
        <p:spPr bwMode="auto">
          <a:xfrm>
            <a:off x="1497013" y="1738311"/>
            <a:ext cx="10547350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zh-CN" altLang="en-US" sz="5400" b="1" dirty="0">
                <a:solidFill>
                  <a:srgbClr val="0000FF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手</a:t>
            </a:r>
            <a:r>
              <a:rPr lang="zh-CN" altLang="en-US" sz="5400" b="1" dirty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套</a:t>
            </a:r>
            <a:r>
              <a:rPr lang="zh-CN" altLang="en-US" sz="5400" b="1" dirty="0">
                <a:solidFill>
                  <a:srgbClr val="0000FF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   </a:t>
            </a:r>
            <a:r>
              <a:rPr lang="zh-CN" altLang="en-US" sz="5400" b="1" dirty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帽</a:t>
            </a:r>
            <a:r>
              <a:rPr lang="zh-CN" altLang="en-US" sz="5400" b="1" dirty="0">
                <a:solidFill>
                  <a:srgbClr val="0000FF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子   </a:t>
            </a:r>
            <a:r>
              <a:rPr lang="zh-CN" altLang="en-US" sz="5400" b="1" dirty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登</a:t>
            </a:r>
            <a:r>
              <a:rPr lang="zh-CN" altLang="en-US" sz="5400" b="1" dirty="0">
                <a:solidFill>
                  <a:srgbClr val="0000FF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山</a:t>
            </a:r>
            <a:r>
              <a:rPr lang="zh-CN" altLang="en-US" sz="5400" b="1" dirty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鞋 </a:t>
            </a:r>
            <a:r>
              <a:rPr lang="zh-CN" altLang="en-US" sz="5400" b="1" dirty="0">
                <a:solidFill>
                  <a:srgbClr val="0000FF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  运动</a:t>
            </a:r>
            <a:r>
              <a:rPr lang="zh-CN" altLang="en-US" sz="5400" b="1" dirty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裤</a:t>
            </a:r>
            <a:endParaRPr lang="en-US" altLang="zh-CN" sz="5400" b="1" dirty="0">
              <a:solidFill>
                <a:srgbClr val="FF0000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  <a:p>
            <a:pPr eaLnBrk="1" hangingPunct="1">
              <a:lnSpc>
                <a:spcPct val="150000"/>
              </a:lnSpc>
            </a:pPr>
            <a:endParaRPr lang="en-US" altLang="zh-CN" sz="4000" b="1" dirty="0" smtClean="0">
              <a:solidFill>
                <a:srgbClr val="FF0000"/>
              </a:solidFill>
              <a:latin typeface="楷体_GB2312" panose="02010609030101010101" pitchFamily="49" charset="-122"/>
              <a:ea typeface="楷体_GB2312" panose="02010609030101010101" pitchFamily="49" charset="-122"/>
            </a:endParaRPr>
          </a:p>
          <a:p>
            <a:pPr eaLnBrk="1" hangingPunct="1">
              <a:lnSpc>
                <a:spcPct val="150000"/>
              </a:lnSpc>
            </a:pPr>
            <a:r>
              <a:rPr lang="zh-CN" altLang="en-US" sz="5400" b="1" dirty="0" smtClean="0">
                <a:solidFill>
                  <a:srgbClr val="0000FF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地</a:t>
            </a:r>
            <a:r>
              <a:rPr lang="zh-CN" altLang="en-US" sz="5400" b="1" dirty="0" smtClean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图</a:t>
            </a:r>
            <a:r>
              <a:rPr lang="zh-CN" altLang="en-US" sz="5400" b="1" dirty="0" smtClean="0">
                <a:solidFill>
                  <a:srgbClr val="0000FF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   </a:t>
            </a:r>
            <a:r>
              <a:rPr lang="zh-CN" altLang="en-US" sz="5400" b="1" dirty="0">
                <a:solidFill>
                  <a:srgbClr val="0000FF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水</a:t>
            </a:r>
            <a:r>
              <a:rPr lang="zh-CN" altLang="en-US" sz="5400" b="1" dirty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壶</a:t>
            </a:r>
            <a:r>
              <a:rPr lang="zh-CN" altLang="en-US" sz="5400" b="1" dirty="0">
                <a:solidFill>
                  <a:srgbClr val="0000FF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   </a:t>
            </a:r>
            <a:r>
              <a:rPr lang="zh-CN" altLang="en-US" sz="5400" b="1" dirty="0" smtClean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帐 篷</a:t>
            </a:r>
            <a:r>
              <a:rPr lang="zh-CN" altLang="en-US" sz="5400" b="1" dirty="0" smtClean="0">
                <a:solidFill>
                  <a:srgbClr val="0000FF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     </a:t>
            </a:r>
            <a:r>
              <a:rPr lang="zh-CN" altLang="en-US" sz="5400" b="1" dirty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指</a:t>
            </a:r>
            <a:r>
              <a:rPr lang="zh-CN" altLang="en-US" sz="5400" b="1" dirty="0">
                <a:solidFill>
                  <a:srgbClr val="0000FF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南</a:t>
            </a:r>
            <a:r>
              <a:rPr lang="zh-CN" altLang="en-US" sz="5400" b="1" dirty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</a:rPr>
              <a:t>针</a:t>
            </a:r>
          </a:p>
        </p:txBody>
      </p:sp>
      <p:sp>
        <p:nvSpPr>
          <p:cNvPr id="2" name="椭圆 1"/>
          <p:cNvSpPr/>
          <p:nvPr/>
        </p:nvSpPr>
        <p:spPr>
          <a:xfrm>
            <a:off x="128588" y="1352548"/>
            <a:ext cx="1714500" cy="771525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 smtClean="0">
                <a:latin typeface="楷体_GB2312" panose="02010609030101010101" pitchFamily="49" charset="-122"/>
                <a:ea typeface="楷体_GB2312" panose="02010609030101010101" pitchFamily="49" charset="-122"/>
              </a:rPr>
              <a:t>着装</a:t>
            </a:r>
            <a:endParaRPr lang="zh-CN" altLang="en-US" sz="3200" dirty="0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207169" y="3345922"/>
            <a:ext cx="1557337" cy="771525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 smtClean="0">
                <a:latin typeface="楷体_GB2312" panose="02010609030101010101" pitchFamily="49" charset="-122"/>
                <a:ea typeface="楷体_GB2312" panose="02010609030101010101" pitchFamily="49" charset="-122"/>
              </a:rPr>
              <a:t>工具</a:t>
            </a:r>
            <a:endParaRPr lang="zh-CN" altLang="en-US" sz="3200" dirty="0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100513" y="314325"/>
            <a:ext cx="44148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dirty="0" smtClean="0"/>
              <a:t>野外观察大自然</a:t>
            </a:r>
            <a:endParaRPr lang="zh-CN" altLang="en-US" sz="4000" dirty="0"/>
          </a:p>
        </p:txBody>
      </p:sp>
    </p:spTree>
    <p:extLst>
      <p:ext uri="{BB962C8B-B14F-4D97-AF65-F5344CB8AC3E}">
        <p14:creationId xmlns:p14="http://schemas.microsoft.com/office/powerpoint/2010/main" val="133646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2000" b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1773936" y="2006334"/>
            <a:ext cx="8193024" cy="1518855"/>
            <a:chOff x="1945704" y="2522317"/>
            <a:chExt cx="8193024" cy="1518855"/>
          </a:xfrm>
        </p:grpSpPr>
        <p:sp>
          <p:nvSpPr>
            <p:cNvPr id="7" name="圆角矩形 6"/>
            <p:cNvSpPr/>
            <p:nvPr/>
          </p:nvSpPr>
          <p:spPr>
            <a:xfrm>
              <a:off x="1945704" y="2522317"/>
              <a:ext cx="8193024" cy="1518855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/>
            <p:cNvSpPr/>
            <p:nvPr/>
          </p:nvSpPr>
          <p:spPr>
            <a:xfrm>
              <a:off x="2451672" y="2522317"/>
              <a:ext cx="7687056" cy="13388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zh-CN" altLang="en-US" sz="5400" b="1" dirty="0">
                  <a:solidFill>
                    <a:srgbClr val="FF0000"/>
                  </a:solidFill>
                  <a:latin typeface="楷体_GB2312" panose="02010609030101010101" pitchFamily="49" charset="-122"/>
                  <a:ea typeface="楷体_GB2312" panose="02010609030101010101" pitchFamily="49" charset="-122"/>
                </a:rPr>
                <a:t>帽</a:t>
              </a:r>
              <a:r>
                <a:rPr lang="zh-CN" altLang="en-US" sz="5400" b="1" dirty="0">
                  <a:solidFill>
                    <a:srgbClr val="0000FF"/>
                  </a:solidFill>
                  <a:latin typeface="楷体_GB2312" panose="02010609030101010101" pitchFamily="49" charset="-122"/>
                  <a:ea typeface="楷体_GB2312" panose="02010609030101010101" pitchFamily="49" charset="-122"/>
                </a:rPr>
                <a:t>   </a:t>
              </a:r>
              <a:r>
                <a:rPr lang="zh-CN" altLang="en-US" sz="5400" b="1" dirty="0">
                  <a:solidFill>
                    <a:srgbClr val="FF0000"/>
                  </a:solidFill>
                  <a:latin typeface="楷体_GB2312" panose="02010609030101010101" pitchFamily="49" charset="-122"/>
                  <a:ea typeface="楷体_GB2312" panose="02010609030101010101" pitchFamily="49" charset="-122"/>
                </a:rPr>
                <a:t>裤   </a:t>
              </a:r>
              <a:r>
                <a:rPr lang="zh-CN" altLang="en-US" sz="5400" b="1" dirty="0" smtClean="0">
                  <a:solidFill>
                    <a:srgbClr val="FF0000"/>
                  </a:solidFill>
                  <a:latin typeface="楷体_GB2312" panose="02010609030101010101" pitchFamily="49" charset="-122"/>
                  <a:ea typeface="楷体_GB2312" panose="02010609030101010101" pitchFamily="49" charset="-122"/>
                </a:rPr>
                <a:t>帐  </a:t>
              </a:r>
              <a:r>
                <a:rPr lang="zh-CN" altLang="en-US" sz="5400" b="1" dirty="0">
                  <a:solidFill>
                    <a:srgbClr val="FF0000"/>
                  </a:solidFill>
                  <a:latin typeface="楷体_GB2312" panose="02010609030101010101" pitchFamily="49" charset="-122"/>
                  <a:ea typeface="楷体_GB2312" panose="02010609030101010101" pitchFamily="49" charset="-122"/>
                </a:rPr>
                <a:t>篷  指</a:t>
              </a:r>
              <a:endParaRPr lang="en-US" altLang="zh-CN" sz="5400" b="1" dirty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</a:endParaRPr>
            </a:p>
          </p:txBody>
        </p:sp>
      </p:grpSp>
      <p:sp>
        <p:nvSpPr>
          <p:cNvPr id="12" name="爆炸形 2 11"/>
          <p:cNvSpPr/>
          <p:nvPr/>
        </p:nvSpPr>
        <p:spPr>
          <a:xfrm>
            <a:off x="7004304" y="3822192"/>
            <a:ext cx="4620768" cy="2139696"/>
          </a:xfrm>
          <a:prstGeom prst="irregularSeal2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sz="4400" dirty="0" smtClean="0">
                <a:latin typeface="楷体_GB2312" panose="02010609030101010101" pitchFamily="49" charset="-122"/>
                <a:ea typeface="楷体_GB2312" panose="02010609030101010101" pitchFamily="49" charset="-122"/>
              </a:rPr>
              <a:t>形声字</a:t>
            </a:r>
            <a:endParaRPr lang="zh-CN" altLang="en-US" sz="2400" dirty="0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88415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2000" b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1711251" y="1932595"/>
            <a:ext cx="8284464" cy="1648440"/>
            <a:chOff x="1711251" y="1932595"/>
            <a:chExt cx="8284464" cy="1648440"/>
          </a:xfrm>
        </p:grpSpPr>
        <p:sp>
          <p:nvSpPr>
            <p:cNvPr id="9" name="圆角矩形 8"/>
            <p:cNvSpPr/>
            <p:nvPr/>
          </p:nvSpPr>
          <p:spPr>
            <a:xfrm>
              <a:off x="1711251" y="1971691"/>
              <a:ext cx="8284464" cy="1609344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TextBox 10"/>
            <p:cNvSpPr txBox="1">
              <a:spLocks noChangeArrowheads="1"/>
            </p:cNvSpPr>
            <p:nvPr/>
          </p:nvSpPr>
          <p:spPr bwMode="auto">
            <a:xfrm>
              <a:off x="2115503" y="1932595"/>
              <a:ext cx="7793291" cy="13388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lnSpc>
                  <a:spcPct val="150000"/>
                </a:lnSpc>
              </a:pPr>
              <a:r>
                <a:rPr lang="zh-CN" altLang="en-US" sz="5400" b="1" dirty="0" smtClean="0">
                  <a:solidFill>
                    <a:srgbClr val="FF0000"/>
                  </a:solidFill>
                  <a:latin typeface="楷体_GB2312" panose="02010609030101010101" pitchFamily="49" charset="-122"/>
                  <a:ea typeface="楷体_GB2312" panose="02010609030101010101" pitchFamily="49" charset="-122"/>
                </a:rPr>
                <a:t>鞋  登  图</a:t>
              </a:r>
              <a:r>
                <a:rPr lang="zh-CN" altLang="en-US" sz="5400" b="1" dirty="0" smtClean="0">
                  <a:solidFill>
                    <a:srgbClr val="0000FF"/>
                  </a:solidFill>
                  <a:latin typeface="楷体_GB2312" panose="02010609030101010101" pitchFamily="49" charset="-122"/>
                  <a:ea typeface="楷体_GB2312" panose="02010609030101010101" pitchFamily="49" charset="-122"/>
                </a:rPr>
                <a:t>  </a:t>
              </a:r>
              <a:r>
                <a:rPr lang="zh-CN" altLang="en-US" sz="5400" b="1" dirty="0" smtClean="0">
                  <a:solidFill>
                    <a:srgbClr val="FF0000"/>
                  </a:solidFill>
                  <a:latin typeface="楷体_GB2312" panose="02010609030101010101" pitchFamily="49" charset="-122"/>
                  <a:ea typeface="楷体_GB2312" panose="02010609030101010101" pitchFamily="49" charset="-122"/>
                </a:rPr>
                <a:t>壶 </a:t>
              </a:r>
              <a:r>
                <a:rPr lang="zh-CN" altLang="en-US" sz="5400" b="1" dirty="0" smtClean="0">
                  <a:solidFill>
                    <a:srgbClr val="0000FF"/>
                  </a:solidFill>
                  <a:latin typeface="楷体_GB2312" panose="02010609030101010101" pitchFamily="49" charset="-122"/>
                  <a:ea typeface="楷体_GB2312" panose="02010609030101010101" pitchFamily="49" charset="-122"/>
                </a:rPr>
                <a:t> </a:t>
              </a:r>
              <a:r>
                <a:rPr lang="zh-CN" altLang="en-US" sz="5400" b="1" dirty="0" smtClean="0">
                  <a:solidFill>
                    <a:srgbClr val="FF0000"/>
                  </a:solidFill>
                  <a:latin typeface="楷体_GB2312" panose="02010609030101010101" pitchFamily="49" charset="-122"/>
                  <a:ea typeface="楷体_GB2312" panose="02010609030101010101" pitchFamily="49" charset="-122"/>
                </a:rPr>
                <a:t>针</a:t>
              </a:r>
              <a:endParaRPr lang="zh-CN" altLang="en-US" sz="5400" b="1" dirty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</a:endParaRPr>
            </a:p>
          </p:txBody>
        </p:sp>
      </p:grpSp>
      <p:pic>
        <p:nvPicPr>
          <p:cNvPr id="11" name="图片 10" descr="http://www.vividict.com/UserFiles/Image/==CD--jiaotong==/--CD1--zhi(zu)--/029deng/%5b1%5djia(1).gi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8716" y="3994638"/>
            <a:ext cx="798269" cy="1022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图片 53" descr="http://www.vividict.com/UserFiles/Image/==CD--jiaotong==/--CD1--zhi(zu)--/029deng/%5b1%5djia(1)jian(3).gif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254" y="4184772"/>
            <a:ext cx="920262" cy="627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图片 54" descr="http://www.vividict.com/UserFiles/Image/0001denghao%20hongse.gif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985" y="4180376"/>
            <a:ext cx="619492" cy="651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图片 55" descr="http://www.vividict.com/UserFiles/Image/0002jiaghao%20hongse.gif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4293" y="3994638"/>
            <a:ext cx="483577" cy="841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图片 56" descr="http://www.vividict.com/UserFiles/Image/==CD--jiaotong==/--CD1--zhi(zu)--/029deng/%5b1%5djia(1)jian(2).gif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647" y="4180376"/>
            <a:ext cx="456836" cy="627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图片 57" descr="http://www.vividict.com/UserFiles/Image/0002jiaghao%20hongse.gif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038" y="4087507"/>
            <a:ext cx="437786" cy="656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图片 58" descr="http://www.vividict.com/UserFiles/Image/==CD--jiaotong==/--CD1--zhi(zu)--/029deng/%5b1%5djia(1)jian(1).gif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651" y="4111320"/>
            <a:ext cx="657592" cy="632313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矩形 25"/>
          <p:cNvSpPr/>
          <p:nvPr/>
        </p:nvSpPr>
        <p:spPr>
          <a:xfrm>
            <a:off x="3245647" y="4946018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dirty="0" smtClean="0">
                <a:effectLst/>
                <a:ea typeface="方正楷体简体"/>
                <a:cs typeface="Times New Roman" panose="02020603050405020304" pitchFamily="18" charset="0"/>
              </a:rPr>
              <a:t>（双脚）</a:t>
            </a:r>
            <a:endParaRPr lang="zh-CN" altLang="en-US" sz="2800" dirty="0"/>
          </a:p>
        </p:txBody>
      </p:sp>
      <p:sp>
        <p:nvSpPr>
          <p:cNvPr id="27" name="矩形 26"/>
          <p:cNvSpPr/>
          <p:nvPr/>
        </p:nvSpPr>
        <p:spPr>
          <a:xfrm>
            <a:off x="4455514" y="4941622"/>
            <a:ext cx="23391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dirty="0" smtClean="0">
                <a:effectLst/>
                <a:ea typeface="方正楷体简体"/>
                <a:cs typeface="Times New Roman" panose="02020603050405020304" pitchFamily="18" charset="0"/>
              </a:rPr>
              <a:t>（豆，盛器）</a:t>
            </a:r>
            <a:endParaRPr lang="zh-CN" altLang="en-US" sz="4000" dirty="0"/>
          </a:p>
        </p:txBody>
      </p:sp>
      <p:sp>
        <p:nvSpPr>
          <p:cNvPr id="28" name="矩形 27"/>
          <p:cNvSpPr/>
          <p:nvPr/>
        </p:nvSpPr>
        <p:spPr>
          <a:xfrm>
            <a:off x="6383526" y="4924259"/>
            <a:ext cx="16209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2800" dirty="0" smtClean="0">
                <a:effectLst/>
                <a:ea typeface="方正楷体简体"/>
                <a:cs typeface="Times New Roman" panose="02020603050405020304" pitchFamily="18" charset="0"/>
              </a:rPr>
              <a:t>（两手）</a:t>
            </a:r>
            <a:endParaRPr lang="zh-CN" altLang="en-US" sz="4000" dirty="0"/>
          </a:p>
        </p:txBody>
      </p:sp>
      <p:sp>
        <p:nvSpPr>
          <p:cNvPr id="29" name="矩形 28"/>
          <p:cNvSpPr/>
          <p:nvPr/>
        </p:nvSpPr>
        <p:spPr>
          <a:xfrm>
            <a:off x="2138373" y="5017477"/>
            <a:ext cx="69762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4000" dirty="0" smtClean="0">
                <a:effectLst/>
                <a:ea typeface="方正楷体简体"/>
                <a:cs typeface="Times New Roman" panose="02020603050405020304" pitchFamily="18" charset="0"/>
              </a:rPr>
              <a:t>登</a:t>
            </a:r>
            <a:endParaRPr lang="zh-CN" altLang="en-US" dirty="0"/>
          </a:p>
        </p:txBody>
      </p:sp>
      <p:sp>
        <p:nvSpPr>
          <p:cNvPr id="30" name="圆角矩形标注 29"/>
          <p:cNvSpPr/>
          <p:nvPr/>
        </p:nvSpPr>
        <p:spPr>
          <a:xfrm>
            <a:off x="5892457" y="659457"/>
            <a:ext cx="2385141" cy="1131608"/>
          </a:xfrm>
          <a:prstGeom prst="wedgeRoundRectCallout">
            <a:avLst>
              <a:gd name="adj1" fmla="val -17246"/>
              <a:gd name="adj2" fmla="val 73333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zh-CN" sz="2800" dirty="0" smtClean="0">
                <a:solidFill>
                  <a:srgbClr val="00B0F0"/>
                </a:solidFill>
                <a:effectLst/>
                <a:ea typeface="方正楷体简体"/>
                <a:cs typeface="Times New Roman" panose="02020603050405020304" pitchFamily="18" charset="0"/>
              </a:rPr>
              <a:t>酒壶</a:t>
            </a:r>
            <a:endParaRPr lang="en-US" altLang="zh-CN" sz="2800" dirty="0" smtClean="0">
              <a:solidFill>
                <a:srgbClr val="00B0F0"/>
              </a:solidFill>
              <a:effectLst/>
              <a:ea typeface="方正楷体简体"/>
              <a:cs typeface="Times New Roman" panose="02020603050405020304" pitchFamily="18" charset="0"/>
            </a:endParaRPr>
          </a:p>
          <a:p>
            <a:pPr algn="ctr"/>
            <a:r>
              <a:rPr lang="zh-CN" altLang="zh-CN" sz="2800" dirty="0" smtClean="0">
                <a:solidFill>
                  <a:srgbClr val="00B0F0"/>
                </a:solidFill>
                <a:effectLst/>
                <a:ea typeface="方正楷体简体"/>
                <a:cs typeface="Times New Roman" panose="02020603050405020304" pitchFamily="18" charset="0"/>
              </a:rPr>
              <a:t>油壶</a:t>
            </a:r>
            <a:r>
              <a:rPr lang="en-US" altLang="zh-CN" sz="2800" dirty="0" smtClean="0">
                <a:solidFill>
                  <a:srgbClr val="00B0F0"/>
                </a:solidFill>
                <a:effectLst/>
                <a:ea typeface="方正楷体简体"/>
                <a:cs typeface="Times New Roman" panose="02020603050405020304" pitchFamily="18" charset="0"/>
              </a:rPr>
              <a:t>    </a:t>
            </a:r>
            <a:r>
              <a:rPr lang="zh-CN" altLang="zh-CN" sz="2800" dirty="0" smtClean="0">
                <a:solidFill>
                  <a:srgbClr val="00B0F0"/>
                </a:solidFill>
                <a:effectLst/>
                <a:ea typeface="方正楷体简体"/>
                <a:cs typeface="Times New Roman" panose="02020603050405020304" pitchFamily="18" charset="0"/>
              </a:rPr>
              <a:t>茶壶</a:t>
            </a:r>
            <a:endParaRPr lang="zh-CN" altLang="en-US" sz="2800" dirty="0" smtClean="0">
              <a:solidFill>
                <a:srgbClr val="00B0F0"/>
              </a:solidFill>
            </a:endParaRPr>
          </a:p>
          <a:p>
            <a:pPr algn="ctr"/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92211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2000" b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215486" y="2119995"/>
            <a:ext cx="827964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CN" altLang="en-US" sz="4400" b="1" kern="100" dirty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鞋套</a:t>
            </a:r>
            <a:r>
              <a:rPr lang="en-US" altLang="zh-CN" sz="4400" b="1" kern="100" dirty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  </a:t>
            </a:r>
            <a:r>
              <a:rPr lang="zh-CN" altLang="en-US" sz="4400" b="1" kern="100" dirty="0">
                <a:solidFill>
                  <a:prstClr val="black"/>
                </a:solidFill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草</a:t>
            </a:r>
            <a:r>
              <a:rPr lang="zh-CN" altLang="en-US" sz="4400" b="1" kern="100" dirty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帽</a:t>
            </a:r>
            <a:r>
              <a:rPr lang="zh-CN" altLang="en-US" sz="4400" b="1" kern="100" dirty="0">
                <a:solidFill>
                  <a:prstClr val="black"/>
                </a:solidFill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 </a:t>
            </a:r>
            <a:r>
              <a:rPr lang="zh-CN" altLang="en-US" sz="4400" b="1" kern="100" dirty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登</a:t>
            </a:r>
            <a:r>
              <a:rPr lang="zh-CN" altLang="en-US" sz="4400" b="1" kern="100" dirty="0">
                <a:solidFill>
                  <a:prstClr val="black"/>
                </a:solidFill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门  凉</a:t>
            </a:r>
            <a:r>
              <a:rPr lang="zh-CN" altLang="en-US" sz="4400" b="1" kern="100" dirty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鞋</a:t>
            </a:r>
            <a:r>
              <a:rPr lang="zh-CN" altLang="en-US" sz="4400" b="1" kern="100" dirty="0">
                <a:solidFill>
                  <a:prstClr val="black"/>
                </a:solidFill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  短</a:t>
            </a:r>
            <a:r>
              <a:rPr lang="zh-CN" altLang="en-US" sz="4400" b="1" kern="100" dirty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裤</a:t>
            </a:r>
          </a:p>
          <a:p>
            <a:pPr lvl="0"/>
            <a:endParaRPr lang="en-US" altLang="zh-CN" sz="4400" b="1" kern="100" dirty="0" smtClean="0">
              <a:solidFill>
                <a:srgbClr val="FF0000"/>
              </a:solidFill>
              <a:latin typeface="楷体_GB2312" panose="02010609030101010101" pitchFamily="49" charset="-122"/>
              <a:ea typeface="楷体_GB2312" panose="02010609030101010101" pitchFamily="49" charset="-122"/>
              <a:cs typeface="Times New Roman" panose="02020603050405020304" pitchFamily="18" charset="0"/>
            </a:endParaRPr>
          </a:p>
          <a:p>
            <a:pPr lvl="0"/>
            <a:r>
              <a:rPr lang="zh-CN" altLang="en-US" sz="4400" b="1" kern="100" dirty="0" smtClean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图</a:t>
            </a:r>
            <a:r>
              <a:rPr lang="zh-CN" altLang="en-US" sz="4400" b="1" kern="100" dirty="0" smtClean="0">
                <a:solidFill>
                  <a:prstClr val="black"/>
                </a:solidFill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画</a:t>
            </a:r>
            <a:r>
              <a:rPr lang="en-US" altLang="zh-CN" sz="4400" b="1" kern="100" dirty="0" smtClean="0">
                <a:solidFill>
                  <a:prstClr val="black"/>
                </a:solidFill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  </a:t>
            </a:r>
            <a:r>
              <a:rPr lang="zh-CN" altLang="en-US" sz="4400" b="1" kern="100" dirty="0">
                <a:solidFill>
                  <a:prstClr val="black"/>
                </a:solidFill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茶</a:t>
            </a:r>
            <a:r>
              <a:rPr lang="zh-CN" altLang="en-US" sz="4400" b="1" kern="100" dirty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壶</a:t>
            </a:r>
            <a:r>
              <a:rPr lang="zh-CN" altLang="en-US" sz="4400" b="1" kern="100" dirty="0">
                <a:solidFill>
                  <a:prstClr val="black"/>
                </a:solidFill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 时</a:t>
            </a:r>
            <a:r>
              <a:rPr lang="zh-CN" altLang="en-US" sz="4400" b="1" kern="100" dirty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针</a:t>
            </a:r>
            <a:r>
              <a:rPr lang="zh-CN" altLang="en-US" sz="4400" b="1" kern="100" dirty="0">
                <a:solidFill>
                  <a:prstClr val="black"/>
                </a:solidFill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  </a:t>
            </a:r>
            <a:r>
              <a:rPr lang="zh-CN" altLang="en-US" sz="4400" b="1" kern="100" dirty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针</a:t>
            </a:r>
            <a:r>
              <a:rPr lang="zh-CN" altLang="en-US" sz="4400" b="1" kern="100" dirty="0">
                <a:solidFill>
                  <a:prstClr val="black"/>
                </a:solidFill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线</a:t>
            </a:r>
            <a:r>
              <a:rPr lang="en-US" altLang="zh-CN" sz="4400" b="1" kern="100" dirty="0">
                <a:solidFill>
                  <a:prstClr val="black"/>
                </a:solidFill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  </a:t>
            </a:r>
            <a:r>
              <a:rPr lang="zh-CN" altLang="en-US" sz="4400" b="1" kern="100" dirty="0">
                <a:solidFill>
                  <a:prstClr val="black"/>
                </a:solidFill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手</a:t>
            </a:r>
            <a:r>
              <a:rPr lang="zh-CN" altLang="en-US" sz="4400" b="1" kern="100" dirty="0">
                <a:solidFill>
                  <a:srgbClr val="FF0000"/>
                </a:solidFill>
                <a:latin typeface="楷体_GB2312" panose="02010609030101010101" pitchFamily="49" charset="-122"/>
                <a:ea typeface="楷体_GB2312" panose="02010609030101010101" pitchFamily="49" charset="-122"/>
                <a:cs typeface="Times New Roman" panose="02020603050405020304" pitchFamily="18" charset="0"/>
              </a:rPr>
              <a:t>指</a:t>
            </a:r>
          </a:p>
        </p:txBody>
      </p:sp>
    </p:spTree>
    <p:extLst>
      <p:ext uri="{BB962C8B-B14F-4D97-AF65-F5344CB8AC3E}">
        <p14:creationId xmlns:p14="http://schemas.microsoft.com/office/powerpoint/2010/main" val="2296357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2000" b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4"/>
          <p:cNvSpPr>
            <a:spLocks noChangeArrowheads="1"/>
          </p:cNvSpPr>
          <p:nvPr/>
        </p:nvSpPr>
        <p:spPr bwMode="auto">
          <a:xfrm>
            <a:off x="1356672" y="948945"/>
            <a:ext cx="9425059" cy="1532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zh-CN" altLang="en-US" sz="36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去野外观察大自然，你还会准备什么</a:t>
            </a:r>
            <a:r>
              <a:rPr lang="zh-CN" altLang="en-US" sz="3600" b="1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？你能用上这个句型和</a:t>
            </a:r>
            <a:r>
              <a:rPr lang="zh-CN" altLang="en-US" sz="36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同学</a:t>
            </a:r>
            <a:r>
              <a:rPr lang="zh-CN" altLang="en-US" sz="3600" b="1" dirty="0" smtClean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说一说吗？</a:t>
            </a:r>
            <a:endParaRPr lang="zh-CN" altLang="en-US" sz="3600" b="1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圆角矩形 2"/>
          <p:cNvSpPr/>
          <p:nvPr/>
        </p:nvSpPr>
        <p:spPr>
          <a:xfrm>
            <a:off x="1473958" y="2906972"/>
            <a:ext cx="9567081" cy="137842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zh-CN" sz="3600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如果我去野外观察大自然，我要带上</a:t>
            </a:r>
            <a:r>
              <a:rPr lang="en-US" altLang="zh-CN" sz="3600" dirty="0">
                <a:latin typeface="+mj-ea"/>
                <a:ea typeface="+mj-ea"/>
              </a:rPr>
              <a:t>_______</a:t>
            </a:r>
            <a:r>
              <a:rPr lang="zh-CN" altLang="zh-CN" sz="3600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，</a:t>
            </a:r>
            <a:r>
              <a:rPr lang="en-US" altLang="zh-CN" sz="3600" dirty="0">
                <a:latin typeface="+mj-ea"/>
                <a:ea typeface="+mj-ea"/>
              </a:rPr>
              <a:t>_________</a:t>
            </a:r>
            <a:r>
              <a:rPr lang="zh-CN" altLang="zh-CN" sz="3600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，还有</a:t>
            </a:r>
            <a:r>
              <a:rPr lang="en-US" altLang="zh-CN" sz="3600" dirty="0">
                <a:latin typeface="+mn-ea"/>
              </a:rPr>
              <a:t>________</a:t>
            </a:r>
            <a:r>
              <a:rPr lang="zh-CN" altLang="zh-CN" sz="3600" dirty="0">
                <a:latin typeface="楷体_GB2312" panose="02010609030101010101" pitchFamily="49" charset="-122"/>
                <a:ea typeface="楷体_GB2312" panose="02010609030101010101" pitchFamily="49" charset="-122"/>
              </a:rPr>
              <a:t>。</a:t>
            </a:r>
            <a:endParaRPr lang="zh-CN" altLang="en-US" sz="3600" dirty="0">
              <a:latin typeface="楷体_GB2312" panose="02010609030101010101" pitchFamily="49" charset="-122"/>
              <a:ea typeface="楷体_GB2312" panose="0201060903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78277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776</Words>
  <Application>Microsoft Office PowerPoint</Application>
  <PresentationFormat>宽屏</PresentationFormat>
  <Paragraphs>132</Paragraphs>
  <Slides>32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43" baseType="lpstr">
      <vt:lpstr>方正楷体简体</vt:lpstr>
      <vt:lpstr>黑体</vt:lpstr>
      <vt:lpstr>楷体</vt:lpstr>
      <vt:lpstr>楷体_GB2312</vt:lpstr>
      <vt:lpstr>宋体</vt:lpstr>
      <vt:lpstr>Arial</vt:lpstr>
      <vt:lpstr>Calibri</vt:lpstr>
      <vt:lpstr>Calibri Light</vt:lpstr>
      <vt:lpstr>Times New Roman</vt:lpstr>
      <vt:lpstr>Wingdings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</dc:creator>
  <cp:lastModifiedBy>admin</cp:lastModifiedBy>
  <cp:revision>22</cp:revision>
  <dcterms:created xsi:type="dcterms:W3CDTF">2018-03-26T13:00:17Z</dcterms:created>
  <dcterms:modified xsi:type="dcterms:W3CDTF">2018-03-31T03:49:36Z</dcterms:modified>
</cp:coreProperties>
</file>