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9" r:id="rId4"/>
    <p:sldId id="278" r:id="rId5"/>
    <p:sldId id="277" r:id="rId6"/>
    <p:sldId id="276" r:id="rId7"/>
    <p:sldId id="258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80" r:id="rId16"/>
    <p:sldId id="268" r:id="rId17"/>
    <p:sldId id="259" r:id="rId18"/>
    <p:sldId id="281" r:id="rId19"/>
    <p:sldId id="267" r:id="rId20"/>
    <p:sldId id="282" r:id="rId21"/>
    <p:sldId id="266" r:id="rId22"/>
    <p:sldId id="286" r:id="rId23"/>
    <p:sldId id="285" r:id="rId24"/>
    <p:sldId id="301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72940" y="2240280"/>
            <a:ext cx="43675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zh-CN" sz="7200">
                <a:latin typeface="楷体" panose="02010609060101010101" charset="-122"/>
                <a:ea typeface="楷体" panose="02010609060101010101" charset="-122"/>
              </a:rPr>
              <a:t>场景歌</a:t>
            </a:r>
          </a:p>
          <a:p>
            <a:r>
              <a:rPr lang="zh-CN" altLang="zh-CN" sz="2800">
                <a:latin typeface="楷体" panose="02010609060101010101" charset="-122"/>
                <a:ea typeface="楷体" panose="02010609060101010101" charset="-122"/>
              </a:rPr>
              <a:t>     （第一课时）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-21590"/>
            <a:ext cx="12148185" cy="68910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30875" y="5018405"/>
            <a:ext cx="2402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隶书" panose="02010509060101010101" charset="-122"/>
                <a:ea typeface="隶书" panose="02010509060101010101" charset="-122"/>
              </a:rPr>
              <a:t>第一课时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955" y="-27940"/>
            <a:ext cx="12233275" cy="691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" y="2018665"/>
            <a:ext cx="5328285" cy="3724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580" y="2019300"/>
            <a:ext cx="5274310" cy="37242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92580" y="779145"/>
            <a:ext cx="941514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600" b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</a:t>
            </a:r>
            <a:r>
              <a:rPr lang="zh-CN" altLang="en-US" sz="3600" b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行</a:t>
            </a:r>
            <a:r>
              <a:rPr lang="zh-CN" altLang="en-US" sz="3600" b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垂柳               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座</a:t>
            </a:r>
            <a:r>
              <a:rPr lang="zh-CN" altLang="en-US" sz="3600" b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花园</a:t>
            </a:r>
            <a:endParaRPr lang="zh-CN" altLang="en-US" sz="5400" b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-26670"/>
            <a:ext cx="12232640" cy="691070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48920" y="270510"/>
            <a:ext cx="7994650" cy="2352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904875" y="637540"/>
            <a:ext cx="64249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5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一道小溪，一孔石桥。</a:t>
            </a:r>
          </a:p>
          <a:p>
            <a:pPr indent="0"/>
            <a:r>
              <a:rPr lang="zh-CN" altLang="en-US" sz="5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一丛翠竹，一群飞鸟。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pic>
        <p:nvPicPr>
          <p:cNvPr id="16" name="图片 9" descr="IMG_256"/>
          <p:cNvPicPr>
            <a:picLocks noChangeAspect="1"/>
          </p:cNvPicPr>
          <p:nvPr/>
        </p:nvPicPr>
        <p:blipFill>
          <a:blip r:embed="rId3"/>
          <a:srcRect t="11388" b="5176"/>
          <a:stretch>
            <a:fillRect/>
          </a:stretch>
        </p:blipFill>
        <p:spPr>
          <a:xfrm>
            <a:off x="2196465" y="1782445"/>
            <a:ext cx="8596630" cy="4157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631690" y="636588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道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小溪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grpSp>
        <p:nvGrpSpPr>
          <p:cNvPr id="21" name="组合 21"/>
          <p:cNvGrpSpPr/>
          <p:nvPr/>
        </p:nvGrpSpPr>
        <p:grpSpPr>
          <a:xfrm>
            <a:off x="934720" y="1506855"/>
            <a:ext cx="9813925" cy="4811395"/>
            <a:chOff x="5675" y="86828"/>
            <a:chExt cx="6962" cy="2319"/>
          </a:xfrm>
        </p:grpSpPr>
        <p:pic>
          <p:nvPicPr>
            <p:cNvPr id="20" name="图片 15" descr="5"/>
            <p:cNvPicPr>
              <a:picLocks noChangeAspect="1"/>
            </p:cNvPicPr>
            <p:nvPr/>
          </p:nvPicPr>
          <p:blipFill>
            <a:blip r:embed="rId3"/>
            <a:srcRect b="8978"/>
            <a:stretch>
              <a:fillRect/>
            </a:stretch>
          </p:blipFill>
          <p:spPr>
            <a:xfrm>
              <a:off x="5675" y="86828"/>
              <a:ext cx="2958" cy="22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16" descr="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7" y="86847"/>
              <a:ext cx="3401" cy="23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" name="文本框 99"/>
          <p:cNvSpPr txBox="1"/>
          <p:nvPr/>
        </p:nvSpPr>
        <p:spPr>
          <a:xfrm>
            <a:off x="1816100" y="387985"/>
            <a:ext cx="855916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道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小溪               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孔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石桥</a:t>
            </a: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grpSp>
        <p:nvGrpSpPr>
          <p:cNvPr id="9" name="组合 12"/>
          <p:cNvGrpSpPr/>
          <p:nvPr/>
        </p:nvGrpSpPr>
        <p:grpSpPr>
          <a:xfrm>
            <a:off x="739140" y="1824355"/>
            <a:ext cx="4483735" cy="4387215"/>
            <a:chOff x="9340" y="96752"/>
            <a:chExt cx="4176" cy="2043"/>
          </a:xfrm>
        </p:grpSpPr>
        <p:pic>
          <p:nvPicPr>
            <p:cNvPr id="7" name="图片 13" descr="1"/>
            <p:cNvPicPr>
              <a:picLocks noChangeAspect="1"/>
            </p:cNvPicPr>
            <p:nvPr/>
          </p:nvPicPr>
          <p:blipFill>
            <a:blip r:embed="rId3"/>
            <a:srcRect l="100000" r="-17039"/>
            <a:stretch>
              <a:fillRect/>
            </a:stretch>
          </p:blipFill>
          <p:spPr>
            <a:xfrm>
              <a:off x="9340" y="96752"/>
              <a:ext cx="602" cy="20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图片 10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4" y="96806"/>
              <a:ext cx="3182" cy="198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" name="文本框 99"/>
          <p:cNvSpPr txBox="1"/>
          <p:nvPr/>
        </p:nvSpPr>
        <p:spPr>
          <a:xfrm>
            <a:off x="2130425" y="737235"/>
            <a:ext cx="300609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丛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翠竹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04150" y="1024255"/>
            <a:ext cx="1445260" cy="14554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115300" y="1244600"/>
            <a:ext cx="1595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翠</a:t>
            </a:r>
          </a:p>
        </p:txBody>
      </p:sp>
      <p:pic>
        <p:nvPicPr>
          <p:cNvPr id="4" name="图片 1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75" y="2667635"/>
            <a:ext cx="3041015" cy="3130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955" y="-26670"/>
            <a:ext cx="12233275" cy="69107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75920" y="1163955"/>
            <a:ext cx="631571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一只海鸥，一片沙滩。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一艘军舰，一条帆船。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一亩鱼塘，一块稻田。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一行垂柳，一座花园。</a:t>
            </a:r>
          </a:p>
          <a:p>
            <a:pPr indent="0"/>
            <a:endParaRPr lang="zh-CN" altLang="en-US" sz="4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9005" y="1363980"/>
            <a:ext cx="877760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一道小溪，一孔石桥。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一丛翠竹，一群飞鸟。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一面队旗，一把铜号。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一队“红领巾”，一片欢笑。</a:t>
            </a:r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431155" y="995680"/>
            <a:ext cx="0" cy="5013960"/>
          </a:xfrm>
          <a:prstGeom prst="line">
            <a:avLst/>
          </a:prstGeom>
          <a:ln w="38100">
            <a:solidFill>
              <a:srgbClr val="00B0F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870710" y="1045210"/>
            <a:ext cx="87280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园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桥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队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铜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领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孔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号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巾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</a:rPr>
              <a:t>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滩    艘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军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舰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</a:t>
            </a: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翠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群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帆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旗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+mn-ea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1714500" y="735330"/>
            <a:ext cx="1028065" cy="1229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3070225" y="735330"/>
            <a:ext cx="908050" cy="1228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4434205" y="735965"/>
            <a:ext cx="1028065" cy="1229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7143115" y="735965"/>
            <a:ext cx="1028065" cy="1229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1714500" y="2414905"/>
            <a:ext cx="1028065" cy="122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4434205" y="2414905"/>
            <a:ext cx="1028065" cy="1229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7232650" y="2414905"/>
            <a:ext cx="1028065" cy="1229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1714500" y="4162425"/>
            <a:ext cx="1028065" cy="12293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4434205" y="4083050"/>
            <a:ext cx="1028065" cy="1229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r="46033" b="14525"/>
          <a:stretch>
            <a:fillRect/>
          </a:stretch>
        </p:blipFill>
        <p:spPr>
          <a:xfrm>
            <a:off x="7322185" y="4162425"/>
            <a:ext cx="1028065" cy="1229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5958205" y="736600"/>
            <a:ext cx="908050" cy="1228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8600440" y="842645"/>
            <a:ext cx="908050" cy="12287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3070225" y="2414905"/>
            <a:ext cx="908050" cy="12287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3134360" y="4163060"/>
            <a:ext cx="908050" cy="12287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5958205" y="2414905"/>
            <a:ext cx="908050" cy="12287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5958205" y="4163060"/>
            <a:ext cx="908050" cy="12287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52333" b="14570"/>
          <a:stretch>
            <a:fillRect/>
          </a:stretch>
        </p:blipFill>
        <p:spPr>
          <a:xfrm>
            <a:off x="8600440" y="2414905"/>
            <a:ext cx="908050" cy="122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grpSp>
        <p:nvGrpSpPr>
          <p:cNvPr id="37891" name="组合 2"/>
          <p:cNvGrpSpPr/>
          <p:nvPr/>
        </p:nvGrpSpPr>
        <p:grpSpPr>
          <a:xfrm>
            <a:off x="1696720" y="1963039"/>
            <a:ext cx="9018270" cy="2365756"/>
            <a:chOff x="973138" y="1841500"/>
            <a:chExt cx="6637337" cy="1418159"/>
          </a:xfrm>
        </p:grpSpPr>
        <p:pic>
          <p:nvPicPr>
            <p:cNvPr id="37892" name="图片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3138" y="1841503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图片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77907" y="1841502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4" name="图片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87445" y="1841500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5" name="图片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2676" y="1841501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6" name="图片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92214" y="1841500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1" name="矩形 11"/>
            <p:cNvSpPr>
              <a:spLocks noChangeArrowheads="1"/>
            </p:cNvSpPr>
            <p:nvPr/>
          </p:nvSpPr>
          <p:spPr bwMode="auto">
            <a:xfrm>
              <a:off x="1078675" y="2130328"/>
              <a:ext cx="1199022" cy="977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0" b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桥</a:t>
              </a:r>
              <a:endParaRPr kumimoji="0" lang="zh-CN" altLang="en-US" sz="10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endParaRPr>
            </a:p>
          </p:txBody>
        </p:sp>
        <p:sp>
          <p:nvSpPr>
            <p:cNvPr id="28682" name="矩形 11"/>
            <p:cNvSpPr>
              <a:spLocks noChangeArrowheads="1"/>
            </p:cNvSpPr>
            <p:nvPr/>
          </p:nvSpPr>
          <p:spPr bwMode="auto">
            <a:xfrm>
              <a:off x="2391391" y="2061746"/>
              <a:ext cx="1199022" cy="977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队</a:t>
              </a:r>
            </a:p>
          </p:txBody>
        </p:sp>
        <p:sp>
          <p:nvSpPr>
            <p:cNvPr id="28683" name="矩形 11"/>
            <p:cNvSpPr>
              <a:spLocks noChangeArrowheads="1"/>
            </p:cNvSpPr>
            <p:nvPr/>
          </p:nvSpPr>
          <p:spPr bwMode="auto">
            <a:xfrm>
              <a:off x="3724535" y="2081923"/>
              <a:ext cx="1199022" cy="977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铜</a:t>
              </a:r>
            </a:p>
          </p:txBody>
        </p:sp>
        <p:sp>
          <p:nvSpPr>
            <p:cNvPr id="28684" name="矩形 11"/>
            <p:cNvSpPr>
              <a:spLocks noChangeArrowheads="1"/>
            </p:cNvSpPr>
            <p:nvPr/>
          </p:nvSpPr>
          <p:spPr bwMode="auto">
            <a:xfrm>
              <a:off x="5001455" y="2061950"/>
              <a:ext cx="1199022" cy="977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领</a:t>
              </a:r>
            </a:p>
          </p:txBody>
        </p:sp>
        <p:sp>
          <p:nvSpPr>
            <p:cNvPr id="2" name="矩形 11"/>
            <p:cNvSpPr>
              <a:spLocks noChangeArrowheads="1"/>
            </p:cNvSpPr>
            <p:nvPr/>
          </p:nvSpPr>
          <p:spPr bwMode="auto">
            <a:xfrm>
              <a:off x="6344898" y="2039283"/>
              <a:ext cx="1199022" cy="977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旗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72940" y="2240280"/>
            <a:ext cx="43675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zh-CN" sz="7200">
                <a:latin typeface="楷体" panose="02010609060101010101" charset="-122"/>
                <a:ea typeface="楷体" panose="02010609060101010101" charset="-122"/>
              </a:rPr>
              <a:t>场景歌</a:t>
            </a:r>
          </a:p>
          <a:p>
            <a:r>
              <a:rPr lang="zh-CN" altLang="zh-CN" sz="2800">
                <a:latin typeface="楷体" panose="02010609060101010101" charset="-122"/>
                <a:ea typeface="楷体" panose="02010609060101010101" charset="-122"/>
              </a:rPr>
              <a:t>     （第一课时）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-21590"/>
            <a:ext cx="12148185" cy="68910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30875" y="5018405"/>
            <a:ext cx="2402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隶书" panose="02010509060101010101" charset="-122"/>
                <a:ea typeface="隶书" panose="02010509060101010101" charset="-122"/>
              </a:rPr>
              <a:t>第二课时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90" y="4288790"/>
            <a:ext cx="4400550" cy="2359025"/>
          </a:xfrm>
          <a:prstGeom prst="round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58925" y="167005"/>
            <a:ext cx="6315710" cy="2738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一只海鸥，一片沙滩。</a:t>
            </a:r>
          </a:p>
          <a:p>
            <a:pPr indent="0"/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一艘军舰，一条帆船。</a:t>
            </a:r>
          </a:p>
          <a:p>
            <a:pPr indent="0"/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endParaRPr lang="zh-CN" altLang="en-US" sz="28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endParaRPr lang="zh-CN" altLang="en-US" sz="4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06260" y="346075"/>
            <a:ext cx="87776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一道小溪，一孔石桥。</a:t>
            </a: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一丛翠竹，一群飞鸟。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103427" name="图片 103426" descr="图片1副本"/>
          <p:cNvPicPr>
            <a:picLocks noChangeAspect="1"/>
          </p:cNvPicPr>
          <p:nvPr/>
        </p:nvPicPr>
        <p:blipFill>
          <a:blip r:embed="rId4">
            <a:lum bright="17999"/>
          </a:blip>
          <a:stretch>
            <a:fillRect/>
          </a:stretch>
        </p:blipFill>
        <p:spPr>
          <a:xfrm>
            <a:off x="6676390" y="1375410"/>
            <a:ext cx="440055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23553" descr="未命名"/>
          <p:cNvPicPr>
            <a:picLocks noChangeAspect="1"/>
          </p:cNvPicPr>
          <p:nvPr/>
        </p:nvPicPr>
        <p:blipFill>
          <a:blip r:embed="rId5">
            <a:lum bright="7999"/>
          </a:blip>
          <a:srcRect l="-3155" t="3491"/>
          <a:stretch>
            <a:fillRect/>
          </a:stretch>
        </p:blipFill>
        <p:spPr>
          <a:xfrm>
            <a:off x="1034415" y="4288790"/>
            <a:ext cx="4660265" cy="235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898" name="图片 80897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15" y="1375410"/>
            <a:ext cx="4482465" cy="1775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573530" y="3132455"/>
            <a:ext cx="6315710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一亩鱼塘，一块稻田。</a:t>
            </a: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一行垂柳，一座花园。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32930" y="3278505"/>
            <a:ext cx="87776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一面队旗，一把铜号。</a:t>
            </a: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一队“红领巾”，一片欢笑。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74495" y="737870"/>
            <a:ext cx="692975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一面队旗   一把铜号。</a:t>
            </a:r>
          </a:p>
          <a:p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一队</a:t>
            </a:r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红领巾</a:t>
            </a:r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，一片欢笑。</a:t>
            </a:r>
          </a:p>
        </p:txBody>
      </p:sp>
      <p:grpSp>
        <p:nvGrpSpPr>
          <p:cNvPr id="104460" name="组合 104459"/>
          <p:cNvGrpSpPr>
            <a:grpSpLocks noChangeAspect="1"/>
          </p:cNvGrpSpPr>
          <p:nvPr/>
        </p:nvGrpSpPr>
        <p:grpSpPr>
          <a:xfrm>
            <a:off x="6205538" y="3107690"/>
            <a:ext cx="5508625" cy="3573463"/>
            <a:chOff x="0" y="0"/>
            <a:chExt cx="3470" cy="2251"/>
          </a:xfrm>
        </p:grpSpPr>
        <p:pic>
          <p:nvPicPr>
            <p:cNvPr id="104461" name="图片 104460" descr="第三小学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70" cy="2251"/>
            </a:xfrm>
            <a:prstGeom prst="roundRect">
              <a:avLst/>
            </a:prstGeom>
            <a:noFill/>
            <a:ln w="9525">
              <a:noFill/>
            </a:ln>
          </p:spPr>
        </p:pic>
        <p:pic>
          <p:nvPicPr>
            <p:cNvPr id="104462" name="图片 104461" descr="第三小学01"/>
            <p:cNvPicPr>
              <a:picLocks noChangeAspect="1"/>
            </p:cNvPicPr>
            <p:nvPr/>
          </p:nvPicPr>
          <p:blipFill>
            <a:blip r:embed="rId3"/>
            <a:srcRect l="62738" t="67747" r="25475" b="20169"/>
            <a:stretch>
              <a:fillRect/>
            </a:stretch>
          </p:blipFill>
          <p:spPr>
            <a:xfrm rot="19975023">
              <a:off x="2132" y="1207"/>
              <a:ext cx="409" cy="2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955" y="-26670"/>
            <a:ext cx="12233275" cy="69107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75920" y="1163955"/>
            <a:ext cx="631571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一只海鸥，一片沙滩。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一艘军舰，一条帆船。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一亩鱼塘，一块稻田。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一行垂柳，一座花园。</a:t>
            </a:r>
          </a:p>
          <a:p>
            <a:pPr indent="0"/>
            <a:endParaRPr lang="zh-CN" altLang="en-US" sz="4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9005" y="1363980"/>
            <a:ext cx="877760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一道小溪，一孔石桥。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一丛翠竹，一群飞鸟。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一面队旗，一把铜号。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一队“红领巾”，一片欢笑。</a:t>
            </a:r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431155" y="995680"/>
            <a:ext cx="0" cy="5013960"/>
          </a:xfrm>
          <a:prstGeom prst="line">
            <a:avLst/>
          </a:prstGeom>
          <a:ln w="38100">
            <a:solidFill>
              <a:srgbClr val="00B0F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877570" y="2421890"/>
            <a:ext cx="548005" cy="629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877570" y="1325245"/>
            <a:ext cx="2828925" cy="667385"/>
            <a:chOff x="1382" y="2087"/>
            <a:chExt cx="4455" cy="1051"/>
          </a:xfrm>
        </p:grpSpPr>
        <p:sp>
          <p:nvSpPr>
            <p:cNvPr id="6" name="椭圆 5"/>
            <p:cNvSpPr/>
            <p:nvPr/>
          </p:nvSpPr>
          <p:spPr>
            <a:xfrm>
              <a:off x="4975" y="2087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382" y="2148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椭圆 9"/>
          <p:cNvSpPr/>
          <p:nvPr/>
        </p:nvSpPr>
        <p:spPr>
          <a:xfrm>
            <a:off x="3159125" y="2421890"/>
            <a:ext cx="548005" cy="629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877570" y="3515995"/>
            <a:ext cx="2828925" cy="667385"/>
            <a:chOff x="1382" y="2087"/>
            <a:chExt cx="4455" cy="1051"/>
          </a:xfrm>
        </p:grpSpPr>
        <p:sp>
          <p:nvSpPr>
            <p:cNvPr id="13" name="椭圆 12"/>
            <p:cNvSpPr/>
            <p:nvPr/>
          </p:nvSpPr>
          <p:spPr>
            <a:xfrm>
              <a:off x="4975" y="2087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382" y="2148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77570" y="4632325"/>
            <a:ext cx="2828925" cy="667385"/>
            <a:chOff x="1382" y="2087"/>
            <a:chExt cx="4455" cy="1051"/>
          </a:xfrm>
        </p:grpSpPr>
        <p:sp>
          <p:nvSpPr>
            <p:cNvPr id="16" name="椭圆 15"/>
            <p:cNvSpPr/>
            <p:nvPr/>
          </p:nvSpPr>
          <p:spPr>
            <a:xfrm>
              <a:off x="4975" y="2087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382" y="2148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27800" y="1335405"/>
            <a:ext cx="2828925" cy="667385"/>
            <a:chOff x="1382" y="2087"/>
            <a:chExt cx="4455" cy="1051"/>
          </a:xfrm>
        </p:grpSpPr>
        <p:sp>
          <p:nvSpPr>
            <p:cNvPr id="19" name="椭圆 18"/>
            <p:cNvSpPr/>
            <p:nvPr/>
          </p:nvSpPr>
          <p:spPr>
            <a:xfrm>
              <a:off x="4975" y="2087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382" y="2148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27800" y="2421890"/>
            <a:ext cx="2828925" cy="667385"/>
            <a:chOff x="1382" y="2087"/>
            <a:chExt cx="4455" cy="1051"/>
          </a:xfrm>
        </p:grpSpPr>
        <p:sp>
          <p:nvSpPr>
            <p:cNvPr id="22" name="椭圆 21"/>
            <p:cNvSpPr/>
            <p:nvPr/>
          </p:nvSpPr>
          <p:spPr>
            <a:xfrm>
              <a:off x="4975" y="2087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82" y="2148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44945" y="3540760"/>
            <a:ext cx="2828925" cy="667385"/>
            <a:chOff x="1382" y="2087"/>
            <a:chExt cx="4455" cy="1051"/>
          </a:xfrm>
        </p:grpSpPr>
        <p:sp>
          <p:nvSpPr>
            <p:cNvPr id="25" name="椭圆 24"/>
            <p:cNvSpPr/>
            <p:nvPr/>
          </p:nvSpPr>
          <p:spPr>
            <a:xfrm>
              <a:off x="4975" y="2087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382" y="2148"/>
              <a:ext cx="863" cy="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10184765" y="4632325"/>
            <a:ext cx="548005" cy="629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6527800" y="4704080"/>
            <a:ext cx="548005" cy="629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955" y="-26670"/>
            <a:ext cx="12233275" cy="6910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7370" y="317500"/>
            <a:ext cx="2332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找朋友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5405" y="2449830"/>
            <a:ext cx="631571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一（  ）海鸥，一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沙滩。</a:t>
            </a:r>
          </a:p>
          <a:p>
            <a:pPr indent="0"/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军舰，一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帆船。</a:t>
            </a:r>
          </a:p>
          <a:p>
            <a:pPr indent="0"/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鱼塘，一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稻田。</a:t>
            </a:r>
          </a:p>
          <a:p>
            <a:pPr indent="0"/>
            <a:endParaRPr lang="zh-CN" altLang="en-US" sz="28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垂柳，一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花园。</a:t>
            </a:r>
          </a:p>
          <a:p>
            <a:pPr indent="0"/>
            <a:endParaRPr lang="zh-CN" altLang="en-US" sz="4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61025" y="2579370"/>
            <a:ext cx="877760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小溪，一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石桥。</a:t>
            </a:r>
          </a:p>
          <a:p>
            <a:pPr indent="0"/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翠竹，一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（  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飞鸟。</a:t>
            </a:r>
          </a:p>
          <a:p>
            <a:pPr indent="0"/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一（  ）队旗，一（  ）铜号。</a:t>
            </a:r>
          </a:p>
          <a:p>
            <a:pPr indent="0"/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一（  ）“红领巾”，一（  ）欢笑。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332095" y="2630805"/>
            <a:ext cx="11430" cy="3230245"/>
          </a:xfrm>
          <a:prstGeom prst="line">
            <a:avLst/>
          </a:prstGeom>
          <a:ln w="38100">
            <a:solidFill>
              <a:srgbClr val="00B0F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57270" y="392430"/>
            <a:ext cx="631571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只 片 艘 条 </a:t>
            </a:r>
            <a:r>
              <a:rPr lang="zh-CN" altLang="en-US" sz="36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亩 块 行 座</a:t>
            </a:r>
          </a:p>
          <a:p>
            <a:pPr indent="0"/>
            <a:r>
              <a:rPr lang="zh-CN" altLang="en-US" sz="36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道 孔 丛 群 </a:t>
            </a:r>
            <a:r>
              <a:rPr lang="zh-CN" altLang="en-US" sz="36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面 把 队 片</a:t>
            </a:r>
            <a:endParaRPr lang="zh-CN" altLang="en-US" sz="3600" b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endParaRPr lang="zh-CN" altLang="en-US" sz="4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955" y="-26670"/>
            <a:ext cx="12233275" cy="6910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7370" y="317500"/>
            <a:ext cx="34785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我是小诗人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47370" y="1899920"/>
            <a:ext cx="656526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1.</a:t>
            </a:r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四人小组共同完成一首儿歌。</a:t>
            </a:r>
          </a:p>
          <a:p>
            <a:pPr indent="0"/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2.</a:t>
            </a:r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仿照课文，量词运用准确。</a:t>
            </a:r>
          </a:p>
          <a:p>
            <a:pPr indent="0"/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3.</a:t>
            </a:r>
            <a:r>
              <a:rPr lang="zh-CN" altLang="en-US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给儿歌取一个有趣的名字。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4924"/>
          <a:stretch>
            <a:fillRect/>
          </a:stretch>
        </p:blipFill>
        <p:spPr>
          <a:xfrm rot="10620000" flipV="1">
            <a:off x="5953125" y="257175"/>
            <a:ext cx="2618740" cy="207010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b="4329"/>
          <a:stretch>
            <a:fillRect/>
          </a:stretch>
        </p:blipFill>
        <p:spPr>
          <a:xfrm>
            <a:off x="9055735" y="1847215"/>
            <a:ext cx="2553335" cy="2298065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b="10673"/>
          <a:stretch>
            <a:fillRect/>
          </a:stretch>
        </p:blipFill>
        <p:spPr>
          <a:xfrm rot="480000">
            <a:off x="5495290" y="3592195"/>
            <a:ext cx="3054350" cy="277622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145935" y="-226695"/>
            <a:ext cx="12233275" cy="6910705"/>
          </a:xfrm>
          <a:prstGeom prst="rect">
            <a:avLst/>
          </a:prstGeom>
        </p:spPr>
      </p:pic>
      <p:grpSp>
        <p:nvGrpSpPr>
          <p:cNvPr id="37891" name="组合 2"/>
          <p:cNvGrpSpPr/>
          <p:nvPr/>
        </p:nvGrpSpPr>
        <p:grpSpPr>
          <a:xfrm>
            <a:off x="1457325" y="2021813"/>
            <a:ext cx="9547860" cy="4662197"/>
            <a:chOff x="973138" y="1841500"/>
            <a:chExt cx="6637337" cy="3183296"/>
          </a:xfrm>
        </p:grpSpPr>
        <p:pic>
          <p:nvPicPr>
            <p:cNvPr id="37892" name="图片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3138" y="1841503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图片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77907" y="1841502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4" name="图片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87445" y="1841500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5" name="图片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2676" y="1841501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6" name="图片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92214" y="1841500"/>
              <a:ext cx="1418261" cy="14181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1" name="矩形 11"/>
            <p:cNvSpPr>
              <a:spLocks noChangeArrowheads="1"/>
            </p:cNvSpPr>
            <p:nvPr/>
          </p:nvSpPr>
          <p:spPr bwMode="auto">
            <a:xfrm>
              <a:off x="1126216" y="2059029"/>
              <a:ext cx="1211406" cy="1112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园</a:t>
              </a:r>
            </a:p>
          </p:txBody>
        </p:sp>
        <p:sp>
          <p:nvSpPr>
            <p:cNvPr id="28682" name="矩形 11"/>
            <p:cNvSpPr>
              <a:spLocks noChangeArrowheads="1"/>
            </p:cNvSpPr>
            <p:nvPr/>
          </p:nvSpPr>
          <p:spPr bwMode="auto">
            <a:xfrm>
              <a:off x="2414315" y="2020151"/>
              <a:ext cx="1211407" cy="1113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0" b="0" dirty="0">
                  <a:solidFill>
                    <a:schemeClr val="tx1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处</a:t>
              </a:r>
              <a:endParaRPr kumimoji="0" lang="zh-CN" altLang="en-US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28683" name="矩形 11"/>
            <p:cNvSpPr>
              <a:spLocks noChangeArrowheads="1"/>
            </p:cNvSpPr>
            <p:nvPr/>
          </p:nvSpPr>
          <p:spPr bwMode="auto">
            <a:xfrm>
              <a:off x="3778543" y="2020149"/>
              <a:ext cx="1199022" cy="1112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0" b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号</a:t>
              </a:r>
              <a:endParaRPr kumimoji="0" lang="zh-CN" alt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28684" name="矩形 11"/>
            <p:cNvSpPr>
              <a:spLocks noChangeArrowheads="1"/>
            </p:cNvSpPr>
            <p:nvPr/>
          </p:nvSpPr>
          <p:spPr bwMode="auto">
            <a:xfrm>
              <a:off x="5074444" y="1981107"/>
              <a:ext cx="1211407" cy="1112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群</a:t>
              </a:r>
            </a:p>
          </p:txBody>
        </p:sp>
        <p:sp>
          <p:nvSpPr>
            <p:cNvPr id="28685" name="矩形 11"/>
            <p:cNvSpPr>
              <a:spLocks noChangeArrowheads="1"/>
            </p:cNvSpPr>
            <p:nvPr/>
          </p:nvSpPr>
          <p:spPr bwMode="auto">
            <a:xfrm>
              <a:off x="6391923" y="2033159"/>
              <a:ext cx="1199022" cy="1112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0" b="0" noProof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巾</a:t>
              </a:r>
              <a:endParaRPr kumimoji="0" lang="zh-CN" altLang="en-US" sz="10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endParaRPr>
            </a:p>
          </p:txBody>
        </p:sp>
        <p:sp>
          <p:nvSpPr>
            <p:cNvPr id="28693" name="矩形 11"/>
            <p:cNvSpPr>
              <a:spLocks noChangeArrowheads="1"/>
            </p:cNvSpPr>
            <p:nvPr/>
          </p:nvSpPr>
          <p:spPr bwMode="auto">
            <a:xfrm>
              <a:off x="3702375" y="3702625"/>
              <a:ext cx="309917" cy="1322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28695" name="矩形 11"/>
            <p:cNvSpPr>
              <a:spLocks noChangeArrowheads="1"/>
            </p:cNvSpPr>
            <p:nvPr/>
          </p:nvSpPr>
          <p:spPr bwMode="auto">
            <a:xfrm>
              <a:off x="6312535" y="3696274"/>
              <a:ext cx="309917" cy="1322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963B22"/>
                </a:buClr>
                <a:buSzPct val="85000"/>
                <a:buBlip>
                  <a:blip r:embed="rId4"/>
                </a:buBlip>
                <a:defRPr sz="2000" b="1">
                  <a:solidFill>
                    <a:srgbClr val="1C7A8D"/>
                  </a:solidFill>
                  <a:latin typeface="幼圆" panose="02010509060101010101" charset="-122"/>
                  <a:ea typeface="幼圆" panose="02010509060101010101" charset="-122"/>
                </a:defRPr>
              </a:lvl1pPr>
              <a:lvl2pPr marL="742950" indent="-285750" algn="just">
                <a:lnSpc>
                  <a:spcPct val="110000"/>
                </a:lnSpc>
                <a:spcAft>
                  <a:spcPts val="600"/>
                </a:spcAft>
                <a:buClr>
                  <a:srgbClr val="97DAC9"/>
                </a:buClr>
                <a:buFont typeface="华文新魏" panose="02010800040101010101" charset="-122"/>
                <a:buChar char=" "/>
                <a:defRPr sz="1600">
                  <a:solidFill>
                    <a:srgbClr val="7D7D7D"/>
                  </a:solidFill>
                  <a:latin typeface="幼圆" panose="02010509060101010101" charset="-122"/>
                  <a:ea typeface="幼圆" panose="0201050906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graphicFrame>
        <p:nvGraphicFramePr>
          <p:cNvPr id="6" name="对象 5"/>
          <p:cNvGraphicFramePr/>
          <p:nvPr/>
        </p:nvGraphicFramePr>
        <p:xfrm>
          <a:off x="-78105" y="-26670"/>
          <a:ext cx="12255500" cy="690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11438890" imgH="6896100" progId="Paint.Picture">
                  <p:embed/>
                </p:oleObj>
              </mc:Choice>
              <mc:Fallback>
                <p:oleObj r:id="rId4" imgW="11438890" imgH="68961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8105" y="-26670"/>
                        <a:ext cx="12255500" cy="690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948430" y="3253740"/>
            <a:ext cx="76612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设计与制作：赵薇  </a:t>
            </a:r>
          </a:p>
          <a:p>
            <a:pPr fontAlgn="auto">
              <a:lnSpc>
                <a:spcPct val="150000"/>
              </a:lnSpc>
            </a:pPr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单位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南京市琅琊路小学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68325" y="283210"/>
            <a:ext cx="9720580" cy="2598420"/>
            <a:chOff x="895" y="446"/>
            <a:chExt cx="15308" cy="4092"/>
          </a:xfrm>
        </p:grpSpPr>
        <p:pic>
          <p:nvPicPr>
            <p:cNvPr id="6147" name="内容占位符 3" descr="zc2.jpg"/>
            <p:cNvPicPr>
              <a:picLocks noChangeAspect="1"/>
            </p:cNvPicPr>
            <p:nvPr/>
          </p:nvPicPr>
          <p:blipFill>
            <a:blip r:embed="rId3"/>
            <a:srcRect l="4957" t="6732" r="2033" b="7701"/>
            <a:stretch>
              <a:fillRect/>
            </a:stretch>
          </p:blipFill>
          <p:spPr>
            <a:xfrm>
              <a:off x="895" y="446"/>
              <a:ext cx="5877" cy="40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11115" y="1554"/>
              <a:ext cx="508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>
                  <a:latin typeface="楷体" panose="02010609060101010101" charset="-122"/>
                  <a:ea typeface="楷体" panose="02010609060101010101" charset="-122"/>
                </a:rPr>
                <a:t>一</a:t>
              </a:r>
              <a:r>
                <a:rPr lang="zh-CN" altLang="en-US" sz="6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面</a:t>
              </a:r>
              <a:r>
                <a:rPr lang="zh-CN" altLang="en-US" sz="4400">
                  <a:latin typeface="楷体" panose="02010609060101010101" charset="-122"/>
                  <a:ea typeface="楷体" panose="02010609060101010101" charset="-122"/>
                </a:rPr>
                <a:t>队旗   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5245" t="13266" r="40475" b="14421"/>
          <a:stretch>
            <a:fillRect/>
          </a:stretch>
        </p:blipFill>
        <p:spPr>
          <a:xfrm>
            <a:off x="6501765" y="3011170"/>
            <a:ext cx="3877310" cy="3298825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41500" y="4152900"/>
            <a:ext cx="3231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铜号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45" y="2262505"/>
            <a:ext cx="6068695" cy="315785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3410" y="897255"/>
            <a:ext cx="82156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队</a:t>
            </a:r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红领巾</a:t>
            </a:r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，一</a:t>
            </a:r>
            <a:r>
              <a:rPr lang="zh-CN" altLang="en-US"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片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欢笑。</a:t>
            </a:r>
          </a:p>
        </p:txBody>
      </p:sp>
      <p:pic>
        <p:nvPicPr>
          <p:cNvPr id="10" name="图片 5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310" y="2489835"/>
            <a:ext cx="3800475" cy="2359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955" y="-26670"/>
            <a:ext cx="12233275" cy="69107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75920" y="1163955"/>
            <a:ext cx="631571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一只海鸥，一片沙滩。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一艘军舰，一条帆船。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一亩鱼塘，一块稻田。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一行垂柳，一座花园。</a:t>
            </a:r>
          </a:p>
          <a:p>
            <a:pPr indent="0"/>
            <a:endParaRPr lang="zh-CN" altLang="en-US" sz="4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9005" y="1363980"/>
            <a:ext cx="877760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一道小溪，一孔石桥。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一丛翠竹，一群飞鸟。</a:t>
            </a:r>
          </a:p>
          <a:p>
            <a:pPr indent="0"/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一面队旗，一把铜号。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一队“红领巾”，一片欢笑。</a:t>
            </a:r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431155" y="995680"/>
            <a:ext cx="0" cy="5013960"/>
          </a:xfrm>
          <a:prstGeom prst="line">
            <a:avLst/>
          </a:prstGeom>
          <a:ln w="38100">
            <a:solidFill>
              <a:srgbClr val="00B0F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4370" y="2152333"/>
            <a:ext cx="5080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一只海鸥，一片沙滩。</a:t>
            </a:r>
          </a:p>
          <a:p>
            <a:pPr indent="0"/>
            <a:endParaRPr lang="zh-CN" altLang="en-US" sz="36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一艘军舰，一条帆船。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6795"/>
          <a:stretch>
            <a:fillRect/>
          </a:stretch>
        </p:blipFill>
        <p:spPr>
          <a:xfrm>
            <a:off x="5494020" y="733425"/>
            <a:ext cx="6115050" cy="522160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pic>
        <p:nvPicPr>
          <p:cNvPr id="87043" name="图片 87042" descr="3eab9a383bd7d80297ddd82a"/>
          <p:cNvPicPr>
            <a:picLocks noChangeAspect="1"/>
          </p:cNvPicPr>
          <p:nvPr/>
        </p:nvPicPr>
        <p:blipFill>
          <a:blip r:embed="rId3"/>
          <a:srcRect l="5588" t="8290" b="5551"/>
          <a:stretch>
            <a:fillRect/>
          </a:stretch>
        </p:blipFill>
        <p:spPr>
          <a:xfrm>
            <a:off x="967105" y="2244725"/>
            <a:ext cx="4934585" cy="4095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4" name="图片 87043" descr="2531170_085950588959_2"/>
          <p:cNvPicPr>
            <a:picLocks noChangeAspect="1"/>
          </p:cNvPicPr>
          <p:nvPr/>
        </p:nvPicPr>
        <p:blipFill>
          <a:blip r:embed="rId4"/>
          <a:srcRect l="10139" r="52946" b="21313"/>
          <a:stretch>
            <a:fillRect/>
          </a:stretch>
        </p:blipFill>
        <p:spPr>
          <a:xfrm>
            <a:off x="7408545" y="2244090"/>
            <a:ext cx="3201035" cy="409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836420" y="597535"/>
            <a:ext cx="852043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艘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军舰               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条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帆船 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pic>
        <p:nvPicPr>
          <p:cNvPr id="94212" name="图片 94211" descr="7700394_162323713182_2"/>
          <p:cNvPicPr>
            <a:picLocks noChangeAspect="1"/>
          </p:cNvPicPr>
          <p:nvPr/>
        </p:nvPicPr>
        <p:blipFill>
          <a:blip r:embed="rId3"/>
          <a:srcRect b="5266"/>
          <a:stretch>
            <a:fillRect/>
          </a:stretch>
        </p:blipFill>
        <p:spPr>
          <a:xfrm>
            <a:off x="-20320" y="-26035"/>
            <a:ext cx="12233275" cy="6910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1704340" y="220345"/>
            <a:ext cx="7994650" cy="2352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280285" y="520065"/>
            <a:ext cx="70535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5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一亩鱼塘，一块稻田。</a:t>
            </a:r>
          </a:p>
          <a:p>
            <a:pPr indent="0"/>
            <a:r>
              <a:rPr lang="zh-CN" altLang="en-US" sz="5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一行垂柳，一座花园。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020" b="8062"/>
          <a:stretch>
            <a:fillRect/>
          </a:stretch>
        </p:blipFill>
        <p:spPr>
          <a:xfrm>
            <a:off x="-20320" y="-26670"/>
            <a:ext cx="12233275" cy="69107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73530" y="580390"/>
            <a:ext cx="95154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方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鱼塘                   一</a:t>
            </a:r>
            <a:r>
              <a:rPr lang="zh-CN" altLang="en-US" sz="60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块</a:t>
            </a:r>
            <a:r>
              <a:rPr lang="zh-CN" altLang="en-US" sz="36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稻田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4" name="图片 3" descr="IMG_256"/>
          <p:cNvPicPr>
            <a:picLocks noChangeAspect="1"/>
          </p:cNvPicPr>
          <p:nvPr/>
        </p:nvPicPr>
        <p:blipFill>
          <a:blip r:embed="rId3"/>
          <a:srcRect b="7326"/>
          <a:stretch>
            <a:fillRect/>
          </a:stretch>
        </p:blipFill>
        <p:spPr>
          <a:xfrm>
            <a:off x="6652260" y="2018665"/>
            <a:ext cx="4958715" cy="382651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5" name="图片 14" descr="3"/>
          <p:cNvPicPr>
            <a:picLocks noChangeAspect="1"/>
          </p:cNvPicPr>
          <p:nvPr/>
        </p:nvPicPr>
        <p:blipFill>
          <a:blip r:embed="rId4"/>
          <a:srcRect t="19562"/>
          <a:stretch>
            <a:fillRect/>
          </a:stretch>
        </p:blipFill>
        <p:spPr>
          <a:xfrm>
            <a:off x="901065" y="2018665"/>
            <a:ext cx="4958715" cy="378714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542</Words>
  <Application>Microsoft Office PowerPoint</Application>
  <PresentationFormat>宽屏</PresentationFormat>
  <Paragraphs>127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楷体</vt:lpstr>
      <vt:lpstr>隶书</vt:lpstr>
      <vt:lpstr>宋体</vt:lpstr>
      <vt:lpstr>Arial</vt:lpstr>
      <vt:lpstr>Calibri</vt:lpstr>
      <vt:lpstr>Calibri Light</vt:lpstr>
      <vt:lpstr>Office 主题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tw</cp:lastModifiedBy>
  <cp:revision>34</cp:revision>
  <dcterms:created xsi:type="dcterms:W3CDTF">2018-03-25T00:56:00Z</dcterms:created>
  <dcterms:modified xsi:type="dcterms:W3CDTF">2020-09-15T11:48:26Z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2052-10.1.0.7223</vt:lpwstr>
  </property>
</Properties>
</file>