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8" r:id="rId2"/>
    <p:sldId id="256" r:id="rId3"/>
    <p:sldId id="257" r:id="rId4"/>
    <p:sldId id="284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2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  <p:sldId id="273" r:id="rId22"/>
    <p:sldId id="276" r:id="rId23"/>
    <p:sldId id="275" r:id="rId24"/>
    <p:sldId id="277" r:id="rId25"/>
    <p:sldId id="282" r:id="rId26"/>
    <p:sldId id="283" r:id="rId27"/>
    <p:sldId id="281" r:id="rId28"/>
    <p:sldId id="278" r:id="rId29"/>
    <p:sldId id="279" r:id="rId30"/>
    <p:sldId id="280" r:id="rId31"/>
    <p:sldId id="286" r:id="rId3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4D5"/>
    <a:srgbClr val="8EA636"/>
    <a:srgbClr val="738405"/>
    <a:srgbClr val="787C85"/>
    <a:srgbClr val="D02523"/>
    <a:srgbClr val="5379C0"/>
    <a:srgbClr val="C33028"/>
    <a:srgbClr val="AEB1A6"/>
    <a:srgbClr val="384020"/>
    <a:srgbClr val="5C3D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2018/3/31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Administrator.USER-20170720GW\AppData\Roaming\Tencent\Users\838973295\QQ\WinTemp\RichOle\16WSX%T`JU0](ZFTP_]UO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71670" y="3416300"/>
            <a:ext cx="9959340" cy="1325880"/>
          </a:xfrm>
        </p:spPr>
        <p:txBody>
          <a:bodyPr/>
          <a:lstStyle/>
          <a:p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</a:rPr>
              <a:t>第一课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时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2970530" y="2666365"/>
            <a:ext cx="2337435" cy="147828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3900" dirty="0">
                <a:latin typeface="楷体" panose="02010609060101010101" charset="-122"/>
                <a:ea typeface="楷体" panose="02010609060101010101" charset="-122"/>
              </a:rPr>
              <a:t>树</a:t>
            </a: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5845810" y="2314575"/>
            <a:ext cx="2801620" cy="143764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8000"/>
              <a:t>之歌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122680" y="3105150"/>
            <a:ext cx="10984230" cy="124206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endParaRPr lang="zh-CN" altLang="en-US" sz="80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8800">
                <a:latin typeface="楷体" panose="02010609060101010101" charset="-122"/>
                <a:ea typeface="楷体" panose="02010609060101010101" charset="-122"/>
              </a:rPr>
              <a:t>杨树高，榕树壮，</a:t>
            </a:r>
          </a:p>
          <a:p>
            <a:r>
              <a:rPr lang="zh-CN" altLang="en-US" sz="8800">
                <a:latin typeface="楷体" panose="02010609060101010101" charset="-122"/>
                <a:ea typeface="楷体" panose="02010609060101010101" charset="-122"/>
              </a:rPr>
              <a:t>梧桐树叶像手掌。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2495" y="1640205"/>
            <a:ext cx="1747520" cy="1325880"/>
          </a:xfrm>
        </p:spPr>
        <p:txBody>
          <a:bodyPr/>
          <a:lstStyle/>
          <a:p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枫树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35000"/>
            <a:ext cx="6703695" cy="4474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7B6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86395" y="842010"/>
            <a:ext cx="3602990" cy="2302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3865" y="754380"/>
            <a:ext cx="3414395" cy="230251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270" y="754380"/>
            <a:ext cx="3448685" cy="23025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82270" y="3488690"/>
            <a:ext cx="11365865" cy="186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1500" b="0" dirty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枫树秋天叶儿</a:t>
            </a:r>
            <a:r>
              <a:rPr lang="zh-CN" altLang="en-US" sz="11500" b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8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32645" y="452755"/>
            <a:ext cx="1905635" cy="968375"/>
          </a:xfr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/>
          <a:p>
            <a:r>
              <a:rPr lang="zh-CN" altLang="en-US" sz="6600">
                <a:latin typeface="楷体" panose="02010609060101010101" charset="-122"/>
                <a:ea typeface="楷体" panose="02010609060101010101" charset="-122"/>
              </a:rPr>
              <a:t>松柏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685" y="452755"/>
            <a:ext cx="6920230" cy="447484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7966710" y="2049780"/>
            <a:ext cx="3671570" cy="1744345"/>
          </a:xfrm>
          <a:prstGeom prst="rect">
            <a:avLst/>
          </a:prstGeom>
          <a:solidFill>
            <a:schemeClr val="bg1">
              <a:alpha val="54000"/>
            </a:schemeClr>
          </a:solidFill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6600">
                <a:latin typeface="楷体" panose="02010609060101010101" charset="-122"/>
                <a:ea typeface="楷体" panose="02010609060101010101" charset="-122"/>
              </a:rPr>
              <a:t>披绿</a:t>
            </a:r>
            <a:r>
              <a:rPr lang="zh-CN" altLang="en-US" sz="1150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装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5370830" y="5169535"/>
            <a:ext cx="6267450" cy="1325880"/>
          </a:xfrm>
          <a:prstGeom prst="rect">
            <a:avLst/>
          </a:prstGeom>
          <a:solidFill>
            <a:srgbClr val="AEB1A6"/>
          </a:solidFill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6600">
                <a:latin typeface="楷体" panose="02010609060101010101" charset="-122"/>
                <a:ea typeface="楷体" panose="02010609060101010101" charset="-122"/>
              </a:rPr>
              <a:t>松柏四季披绿装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circle/>
      </p:transition>
    </mc:Choice>
    <mc:Fallback>
      <p:transition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3028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250" y="417830"/>
            <a:ext cx="10515600" cy="1325563"/>
          </a:xfrm>
        </p:spPr>
        <p:txBody>
          <a:bodyPr/>
          <a:lstStyle/>
          <a:p>
            <a:r>
              <a:rPr lang="zh-CN" altLang="en-US" sz="6000" dirty="0">
                <a:latin typeface="楷体" panose="02010609060101010101" charset="-122"/>
                <a:ea typeface="楷体" panose="02010609060101010101" charset="-122"/>
              </a:rPr>
              <a:t>木</a:t>
            </a:r>
            <a:r>
              <a:rPr lang="zh-CN" altLang="en-US" sz="6000" dirty="0">
                <a:solidFill>
                  <a:srgbClr val="D02523"/>
                </a:solidFill>
                <a:latin typeface="楷体" panose="02010609060101010101" charset="-122"/>
                <a:ea typeface="楷体" panose="02010609060101010101" charset="-122"/>
              </a:rPr>
              <a:t>棉</a:t>
            </a:r>
            <a:r>
              <a:rPr lang="zh-CN" altLang="en-US" sz="6000" dirty="0">
                <a:latin typeface="楷体" panose="02010609060101010101" charset="-122"/>
                <a:ea typeface="楷体" panose="02010609060101010101" charset="-122"/>
              </a:rPr>
              <a:t>喜</a:t>
            </a:r>
            <a:r>
              <a:rPr lang="zh-CN" altLang="en-US" sz="6000" dirty="0" smtClean="0">
                <a:latin typeface="楷体" panose="02010609060101010101" charset="-122"/>
                <a:ea typeface="楷体" panose="02010609060101010101" charset="-122"/>
              </a:rPr>
              <a:t>暖在南方</a:t>
            </a:r>
            <a:endParaRPr lang="zh-CN" altLang="en-US" sz="6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180" y="2197100"/>
            <a:ext cx="3903345" cy="2463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9835" y="535305"/>
            <a:ext cx="5688965" cy="3999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79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50" y="4384040"/>
            <a:ext cx="3429635" cy="844550"/>
          </a:xfrm>
        </p:spPr>
        <p:txBody>
          <a:bodyPr>
            <a:noAutofit/>
          </a:bodyPr>
          <a:lstStyle/>
          <a:p>
            <a:r>
              <a:rPr lang="zh-CN" altLang="en-US" sz="9600">
                <a:latin typeface="楷体" panose="02010609060101010101" charset="-122"/>
                <a:ea typeface="楷体" panose="02010609060101010101" charset="-122"/>
              </a:rPr>
              <a:t>北疆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0" y="-135890"/>
            <a:ext cx="5688965" cy="7025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7560" y="66040"/>
            <a:ext cx="5530215" cy="3535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973185" y="3881120"/>
            <a:ext cx="1202055" cy="204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514965" y="3880485"/>
            <a:ext cx="1504950" cy="204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77285" y="154940"/>
            <a:ext cx="6366510" cy="1255395"/>
          </a:xfrm>
        </p:spPr>
        <p:txBody>
          <a:bodyPr>
            <a:noAutofit/>
          </a:bodyPr>
          <a:lstStyle/>
          <a:p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桦树</a:t>
            </a:r>
            <a:r>
              <a:rPr lang="zh-CN" altLang="en-US" sz="6000">
                <a:solidFill>
                  <a:srgbClr val="D02523"/>
                </a:solidFill>
                <a:latin typeface="楷体" panose="02010609060101010101" charset="-122"/>
                <a:ea typeface="楷体" panose="02010609060101010101" charset="-122"/>
              </a:rPr>
              <a:t>守</a:t>
            </a:r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北疆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1755" y="1410335"/>
            <a:ext cx="5528945" cy="463867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1021715" y="154940"/>
            <a:ext cx="3289300" cy="1255395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945" y="1410335"/>
            <a:ext cx="3428365" cy="4638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1015" y="2168525"/>
            <a:ext cx="1860550" cy="186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C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0205" y="1731645"/>
            <a:ext cx="6139180" cy="2445385"/>
          </a:xfr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木棉喜暖在南方，    </a:t>
            </a:r>
          </a:p>
          <a:p>
            <a:pPr marL="0" indent="0">
              <a:buNone/>
            </a:pPr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桦树耐寒守北疆。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5455" y="212090"/>
            <a:ext cx="3903345" cy="246316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5455" y="2945130"/>
            <a:ext cx="3954780" cy="3356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0490" y="211709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6600">
                <a:latin typeface="楷体" panose="02010609060101010101" charset="-122"/>
                <a:ea typeface="楷体" panose="02010609060101010101" charset="-122"/>
              </a:rPr>
              <a:t>银杏  水杉   金桂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37205" y="445135"/>
            <a:ext cx="9780270" cy="1325880"/>
          </a:xfrm>
        </p:spPr>
        <p:txBody>
          <a:bodyPr>
            <a:noAutofit/>
          </a:bodyPr>
          <a:lstStyle/>
          <a:p>
            <a:r>
              <a:rPr lang="zh-CN" altLang="en-US" sz="8800">
                <a:latin typeface="楷体" panose="02010609060101010101" charset="-122"/>
                <a:ea typeface="楷体" panose="02010609060101010101" charset="-122"/>
              </a:rPr>
              <a:t>银杏  水杉      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385" y="1771015"/>
            <a:ext cx="4782185" cy="3670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670" y="1593850"/>
            <a:ext cx="5057140" cy="36703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289425" y="3366770"/>
            <a:ext cx="3613785" cy="1325880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8800">
                <a:latin typeface="楷体" panose="02010609060101010101" charset="-122"/>
                <a:ea typeface="楷体" panose="02010609060101010101" charset="-122"/>
              </a:rPr>
              <a:t>活化石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64895" y="1674495"/>
            <a:ext cx="10647045" cy="2856865"/>
          </a:xfrm>
          <a:solidFill>
            <a:schemeClr val="bg1">
              <a:alpha val="54000"/>
            </a:schemeClr>
          </a:solidFill>
        </p:spPr>
        <p:txBody>
          <a:bodyPr>
            <a:norm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像伞不是伞，整天土里站。</a:t>
            </a:r>
            <a:br>
              <a:rPr lang="zh-CN" altLang="en-US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冬天光着头，春夏长绿发，</a:t>
            </a:r>
            <a:br>
              <a:rPr lang="zh-CN" altLang="en-US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只有一条腿，小鸟喜欢它。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715" y="211455"/>
            <a:ext cx="2569845" cy="916940"/>
          </a:xfr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/>
          <a:p>
            <a:r>
              <a:rPr lang="zh-CN" altLang="en-US" sz="4400"/>
              <a:t>猜一猜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636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3090" y="2404745"/>
            <a:ext cx="6618605" cy="1325880"/>
          </a:xfrm>
        </p:spPr>
        <p:txBody>
          <a:bodyPr/>
          <a:lstStyle/>
          <a:p>
            <a:r>
              <a:rPr lang="en-US" altLang="zh-CN" sz="54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花开时节满院香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780" y="684530"/>
            <a:ext cx="6965315" cy="447484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7907020" y="1063625"/>
            <a:ext cx="2061210" cy="1092200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金桂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5465" y="294005"/>
            <a:ext cx="1298575" cy="1062990"/>
          </a:xfrm>
        </p:spPr>
        <p:txBody>
          <a:bodyPr/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游戏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850" y="1523365"/>
            <a:ext cx="1938020" cy="1538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265" y="3369945"/>
            <a:ext cx="2341880" cy="1645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630" y="294005"/>
            <a:ext cx="3343275" cy="14782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0915" y="2592070"/>
            <a:ext cx="6572885" cy="2924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7305" y="2592070"/>
            <a:ext cx="2442845" cy="473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4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303520" y="1812290"/>
            <a:ext cx="2899410" cy="2899410"/>
            <a:chOff x="3006" y="2626"/>
            <a:chExt cx="6704" cy="6704"/>
          </a:xfrm>
        </p:grpSpPr>
        <p:sp>
          <p:nvSpPr>
            <p:cNvPr id="4" name="矩形 3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>
              <a:stCxn id="4" idx="1"/>
              <a:endCxn id="4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stCxn id="4" idx="0"/>
              <a:endCxn id="4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2122805" y="1684020"/>
            <a:ext cx="145669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>
                <a:latin typeface="楷体" panose="02010609060101010101" charset="-122"/>
                <a:ea typeface="楷体" panose="02010609060101010101" charset="-122"/>
              </a:rPr>
              <a:t>壮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035810" y="1794510"/>
            <a:ext cx="2899410" cy="2899410"/>
            <a:chOff x="3006" y="2626"/>
            <a:chExt cx="6704" cy="6704"/>
          </a:xfrm>
        </p:grpSpPr>
        <p:sp>
          <p:nvSpPr>
            <p:cNvPr id="11" name="矩形 10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>
              <a:stCxn id="11" idx="1"/>
              <a:endCxn id="11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11" idx="0"/>
              <a:endCxn id="11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5575935" y="1726565"/>
            <a:ext cx="1456690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>
                <a:latin typeface="楷体" panose="02010609060101010101" charset="-122"/>
                <a:ea typeface="楷体" panose="02010609060101010101" charset="-122"/>
              </a:rPr>
              <a:t>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4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71670" y="3416300"/>
            <a:ext cx="9959340" cy="1325880"/>
          </a:xfrm>
        </p:spPr>
        <p:txBody>
          <a:bodyPr/>
          <a:lstStyle/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第二课时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2970530" y="2666365"/>
            <a:ext cx="2337435" cy="147828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3900" dirty="0">
                <a:latin typeface="楷体" panose="02010609060101010101" charset="-122"/>
                <a:ea typeface="楷体" panose="02010609060101010101" charset="-122"/>
              </a:rPr>
              <a:t>树</a:t>
            </a: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5845810" y="2314575"/>
            <a:ext cx="2801620" cy="143764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8000"/>
              <a:t>之歌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90" y="5080"/>
            <a:ext cx="5203190" cy="7190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60575" y="4445"/>
            <a:ext cx="10450830" cy="5039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   杨树       榕树          梧桐树</a:t>
            </a:r>
          </a:p>
          <a:p>
            <a:pPr>
              <a:lnSpc>
                <a:spcPct val="120000"/>
              </a:lnSpc>
            </a:pP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   枫树       松柏          木棉</a:t>
            </a:r>
          </a:p>
          <a:p>
            <a:pPr>
              <a:lnSpc>
                <a:spcPct val="120000"/>
              </a:lnSpc>
            </a:pP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   桦树       银杏          水杉</a:t>
            </a:r>
          </a:p>
          <a:p>
            <a:pPr>
              <a:lnSpc>
                <a:spcPct val="120000"/>
              </a:lnSpc>
            </a:pP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   金桂</a:t>
            </a:r>
          </a:p>
          <a:p>
            <a:pPr>
              <a:lnSpc>
                <a:spcPct val="120000"/>
              </a:lnSpc>
            </a:pP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4140" y="4445"/>
            <a:ext cx="5203190" cy="7190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9115" y="4445"/>
            <a:ext cx="10450830" cy="4374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 u="sng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高，</a:t>
            </a:r>
            <a:r>
              <a:rPr lang="zh-CN" altLang="en-US" sz="44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壮，</a:t>
            </a:r>
            <a:r>
              <a:rPr lang="zh-CN" altLang="en-US" sz="44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树叶像手掌。</a:t>
            </a:r>
          </a:p>
          <a:p>
            <a:pPr>
              <a:lnSpc>
                <a:spcPct val="120000"/>
              </a:lnSpc>
            </a:pP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秋天叶儿红，</a:t>
            </a: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四季披绿装。  </a:t>
            </a:r>
          </a:p>
          <a:p>
            <a:pPr>
              <a:lnSpc>
                <a:spcPct val="120000"/>
              </a:lnSpc>
            </a:pP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喜暖在南方，</a:t>
            </a: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耐寒守北疆。</a:t>
            </a:r>
          </a:p>
          <a:p>
            <a:pPr>
              <a:lnSpc>
                <a:spcPct val="120000"/>
              </a:lnSpc>
            </a:pP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活化石，</a:t>
            </a:r>
            <a:r>
              <a:rPr lang="zh-CN" altLang="en-US" sz="4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开花满院香。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4415" y="4348480"/>
            <a:ext cx="352425" cy="284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4140" y="4445"/>
            <a:ext cx="5203190" cy="7190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9115" y="4445"/>
            <a:ext cx="10450830" cy="4374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杨树高，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sym typeface="+mn-ea"/>
              </a:rPr>
              <a:t>榕树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壮，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sym typeface="+mn-ea"/>
              </a:rPr>
              <a:t>梧桐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树叶像手掌。</a:t>
            </a:r>
          </a:p>
          <a:p>
            <a:pPr>
              <a:lnSpc>
                <a:spcPct val="120000"/>
              </a:lnSpc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枫树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秋天叶儿红，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松柏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四季披绿装。  </a:t>
            </a:r>
          </a:p>
          <a:p>
            <a:pPr>
              <a:lnSpc>
                <a:spcPct val="120000"/>
              </a:lnSpc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木棉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喜暖在南方，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桦树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耐寒守北疆。</a:t>
            </a:r>
          </a:p>
          <a:p>
            <a:pPr>
              <a:lnSpc>
                <a:spcPct val="120000"/>
              </a:lnSpc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银杏水杉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活化石，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sym typeface="+mn-ea"/>
              </a:rPr>
              <a:t>金桂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开花满院香。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4415" y="4348480"/>
            <a:ext cx="352425" cy="284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0665" y="-179070"/>
            <a:ext cx="2237105" cy="447484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5130" y="28575"/>
            <a:ext cx="3616325" cy="219202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230" y="28575"/>
            <a:ext cx="3341370" cy="2192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51290" y="100965"/>
            <a:ext cx="3414395" cy="2119630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9065" y="2353310"/>
            <a:ext cx="3529330" cy="2282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5130" y="2280920"/>
            <a:ext cx="3616325" cy="2313940"/>
          </a:xfrm>
          <a:prstGeom prst="rect">
            <a:avLst/>
          </a:prstGeom>
        </p:spPr>
      </p:pic>
      <p:pic>
        <p:nvPicPr>
          <p:cNvPr id="10" name="内容占位符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3230" y="2353310"/>
            <a:ext cx="3341370" cy="2281555"/>
          </a:xfrm>
          <a:prstGeom prst="rect">
            <a:avLst/>
          </a:prstGeom>
        </p:spPr>
      </p:pic>
      <p:pic>
        <p:nvPicPr>
          <p:cNvPr id="11" name="内容占位符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0810" y="4697095"/>
            <a:ext cx="3037205" cy="1959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35170" y="4697730"/>
            <a:ext cx="3121660" cy="1958975"/>
          </a:xfrm>
          <a:prstGeom prst="rect">
            <a:avLst/>
          </a:prstGeom>
        </p:spPr>
      </p:pic>
      <p:pic>
        <p:nvPicPr>
          <p:cNvPr id="13" name="内容占位符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17915" y="4697730"/>
            <a:ext cx="3350895" cy="195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4D5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720" y="438150"/>
            <a:ext cx="4091940" cy="25387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7485" y="438150"/>
            <a:ext cx="4196715" cy="26904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" y="3423285"/>
            <a:ext cx="4256405" cy="2721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7485" y="3423285"/>
            <a:ext cx="4197350" cy="2721610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4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7452995" cy="3288665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charset="-122"/>
                <a:ea typeface="楷体" panose="02010609060101010101" charset="-122"/>
              </a:rPr>
              <a:t>十年树木，百年树人。</a:t>
            </a: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charset="-122"/>
                <a:ea typeface="楷体" panose="02010609060101010101" charset="-122"/>
              </a:rPr>
              <a:t>树高百尺，叶落归根。</a:t>
            </a: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charset="-122"/>
                <a:ea typeface="楷体" panose="02010609060101010101" charset="-122"/>
              </a:rPr>
              <a:t>树无根不长，人无志不立。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2765" y="3221355"/>
            <a:ext cx="2337435" cy="1478280"/>
          </a:xfrm>
        </p:spPr>
        <p:txBody>
          <a:bodyPr>
            <a:noAutofit/>
          </a:bodyPr>
          <a:lstStyle/>
          <a:p>
            <a:r>
              <a:rPr lang="zh-CN" altLang="en-US" sz="23900">
                <a:latin typeface="楷体" panose="02010609060101010101" charset="-122"/>
                <a:ea typeface="楷体" panose="02010609060101010101" charset="-122"/>
              </a:rPr>
              <a:t>树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948045" y="2869565"/>
            <a:ext cx="2801620" cy="1437640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8000"/>
              <a:t>之歌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10940" y="340360"/>
            <a:ext cx="2216150" cy="2216150"/>
            <a:chOff x="3006" y="2626"/>
            <a:chExt cx="6704" cy="6704"/>
          </a:xfrm>
        </p:grpSpPr>
        <p:sp>
          <p:nvSpPr>
            <p:cNvPr id="4" name="矩形 3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>
              <a:stCxn id="4" idx="1"/>
              <a:endCxn id="4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stCxn id="4" idx="0"/>
              <a:endCxn id="4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988695" y="501650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杨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05180" y="346710"/>
            <a:ext cx="2216150" cy="2216150"/>
            <a:chOff x="3006" y="2626"/>
            <a:chExt cx="6704" cy="6704"/>
          </a:xfrm>
        </p:grpSpPr>
        <p:sp>
          <p:nvSpPr>
            <p:cNvPr id="11" name="矩形 10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>
              <a:stCxn id="11" idx="1"/>
              <a:endCxn id="11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11" idx="0"/>
              <a:endCxn id="11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3935095" y="447675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桐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504045" y="340360"/>
            <a:ext cx="2216150" cy="2216150"/>
            <a:chOff x="3006" y="2626"/>
            <a:chExt cx="6704" cy="6704"/>
          </a:xfrm>
        </p:grpSpPr>
        <p:sp>
          <p:nvSpPr>
            <p:cNvPr id="15" name="矩形 14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>
              <a:stCxn id="15" idx="1"/>
              <a:endCxn id="15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stCxn id="15" idx="0"/>
              <a:endCxn id="15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6781800" y="501650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松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6598285" y="346710"/>
            <a:ext cx="2216150" cy="2216150"/>
            <a:chOff x="3006" y="2626"/>
            <a:chExt cx="6704" cy="6704"/>
          </a:xfrm>
        </p:grpSpPr>
        <p:sp>
          <p:nvSpPr>
            <p:cNvPr id="20" name="矩形 19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20" idx="1"/>
              <a:endCxn id="20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20" idx="0"/>
              <a:endCxn id="20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9728200" y="447675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棉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3717290" y="2976880"/>
            <a:ext cx="2216150" cy="2216150"/>
            <a:chOff x="3006" y="2626"/>
            <a:chExt cx="6704" cy="6704"/>
          </a:xfrm>
        </p:grpSpPr>
        <p:sp>
          <p:nvSpPr>
            <p:cNvPr id="25" name="矩形 24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>
              <a:stCxn id="25" idx="1"/>
              <a:endCxn id="25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stCxn id="25" idx="0"/>
              <a:endCxn id="25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995045" y="3138170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枫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811530" y="2983230"/>
            <a:ext cx="2216150" cy="2216150"/>
            <a:chOff x="3006" y="2626"/>
            <a:chExt cx="6704" cy="6704"/>
          </a:xfrm>
        </p:grpSpPr>
        <p:sp>
          <p:nvSpPr>
            <p:cNvPr id="30" name="矩形 29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>
              <a:stCxn id="30" idx="1"/>
              <a:endCxn id="30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30" idx="0"/>
              <a:endCxn id="30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3941445" y="3084195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柏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510395" y="2976880"/>
            <a:ext cx="2216150" cy="2216150"/>
            <a:chOff x="3006" y="2626"/>
            <a:chExt cx="6704" cy="6704"/>
          </a:xfrm>
        </p:grpSpPr>
        <p:sp>
          <p:nvSpPr>
            <p:cNvPr id="35" name="矩形 34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/>
            <p:cNvCxnSpPr>
              <a:stCxn id="35" idx="1"/>
              <a:endCxn id="35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35" idx="0"/>
              <a:endCxn id="35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/>
          <p:cNvSpPr txBox="1"/>
          <p:nvPr/>
        </p:nvSpPr>
        <p:spPr>
          <a:xfrm>
            <a:off x="6788150" y="3138170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604635" y="2983230"/>
            <a:ext cx="2216150" cy="2216150"/>
            <a:chOff x="3006" y="2626"/>
            <a:chExt cx="6704" cy="6704"/>
          </a:xfrm>
        </p:grpSpPr>
        <p:sp>
          <p:nvSpPr>
            <p:cNvPr id="40" name="矩形 39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>
              <a:stCxn id="40" idx="1"/>
              <a:endCxn id="40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stCxn id="40" idx="0"/>
              <a:endCxn id="40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2"/>
          <p:cNvSpPr txBox="1"/>
          <p:nvPr/>
        </p:nvSpPr>
        <p:spPr>
          <a:xfrm>
            <a:off x="9734550" y="3084195"/>
            <a:ext cx="11131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latin typeface="楷体" panose="02010609060101010101" charset="-122"/>
                <a:ea typeface="楷体" panose="02010609060101010101" charset="-122"/>
              </a:rPr>
              <a:t>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Administrator.USER-20170720GW\AppData\Roaming\Tencent\Users\838973295\QQ\WinTemp\RichOle\16WSX%T`JU0](ZFTP_]UO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内容占位符 2"/>
          <p:cNvSpPr txBox="1">
            <a:spLocks/>
          </p:cNvSpPr>
          <p:nvPr/>
        </p:nvSpPr>
        <p:spPr>
          <a:xfrm>
            <a:off x="1905000" y="3607435"/>
            <a:ext cx="8519160" cy="2351405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63500"/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设计与制作</a:t>
            </a:r>
            <a:r>
              <a:rPr lang="zh-CN" alt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章  婧</a:t>
            </a:r>
            <a:endParaRPr lang="en-US" altLang="zh-CN" sz="4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单 位：</a:t>
            </a:r>
            <a:r>
              <a:rPr lang="zh-CN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南京市凤凰花园城小学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50" y="614045"/>
            <a:ext cx="3895090" cy="2608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585" y="3878580"/>
            <a:ext cx="3894455" cy="2377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8680" y="614045"/>
            <a:ext cx="5897880" cy="2607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9955" y="3404870"/>
            <a:ext cx="6572885" cy="2924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93355" y="3404870"/>
            <a:ext cx="2442845" cy="473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029" r="2551" b="4703"/>
          <a:stretch>
            <a:fillRect/>
          </a:stretch>
        </p:blipFill>
        <p:spPr>
          <a:xfrm>
            <a:off x="3265170" y="0"/>
            <a:ext cx="517779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82975" y="2795270"/>
            <a:ext cx="3515995" cy="1325880"/>
          </a:xfrm>
        </p:spPr>
        <p:txBody>
          <a:bodyPr>
            <a:noAutofit/>
          </a:bodyPr>
          <a:lstStyle/>
          <a:p>
            <a:r>
              <a:rPr lang="zh-CN" altLang="en-US" sz="8800">
                <a:latin typeface="楷体" panose="02010609060101010101" charset="-122"/>
                <a:ea typeface="楷体" panose="02010609060101010101" charset="-122"/>
              </a:rPr>
              <a:t>杨树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" y="378460"/>
            <a:ext cx="3049905" cy="6101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13070" y="1494790"/>
            <a:ext cx="2720340" cy="31534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99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825" y="334010"/>
            <a:ext cx="1915160" cy="1325880"/>
          </a:xfrm>
        </p:spPr>
        <p:txBody>
          <a:bodyPr>
            <a:noAutofit/>
          </a:bodyPr>
          <a:lstStyle/>
          <a:p>
            <a:r>
              <a:rPr lang="zh-CN" altLang="en-US" sz="6600">
                <a:latin typeface="楷体" panose="02010609060101010101" charset="-122"/>
                <a:ea typeface="楷体" panose="02010609060101010101" charset="-122"/>
              </a:rPr>
              <a:t>榕树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605" y="2049780"/>
            <a:ext cx="9013190" cy="4777740"/>
          </a:xfrm>
          <a:prstGeom prst="rect">
            <a:avLst/>
          </a:prstGeom>
        </p:spPr>
      </p:pic>
      <p:pic>
        <p:nvPicPr>
          <p:cNvPr id="5" name="图片 1" descr="http://p3.pstatp.com/large/7fb000685e454b92f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20910" y="74930"/>
            <a:ext cx="2148840" cy="286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6570980" y="22860"/>
            <a:ext cx="89725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>
                <a:latin typeface="楷体" panose="02010609060101010101" charset="-122"/>
                <a:ea typeface="楷体" panose="02010609060101010101" charset="-122"/>
              </a:rPr>
              <a:t>壮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454775" y="74930"/>
            <a:ext cx="1785620" cy="1785620"/>
            <a:chOff x="3006" y="2626"/>
            <a:chExt cx="6704" cy="6704"/>
          </a:xfrm>
        </p:grpSpPr>
        <p:sp>
          <p:nvSpPr>
            <p:cNvPr id="11" name="矩形 10"/>
            <p:cNvSpPr/>
            <p:nvPr/>
          </p:nvSpPr>
          <p:spPr>
            <a:xfrm>
              <a:off x="3006" y="2626"/>
              <a:ext cx="6704" cy="670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>
              <a:stCxn id="11" idx="1"/>
              <a:endCxn id="11" idx="3"/>
            </p:cNvCxnSpPr>
            <p:nvPr/>
          </p:nvCxnSpPr>
          <p:spPr>
            <a:xfrm>
              <a:off x="3006" y="5978"/>
              <a:ext cx="6704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11" idx="0"/>
              <a:endCxn id="11" idx="2"/>
            </p:cNvCxnSpPr>
            <p:nvPr/>
          </p:nvCxnSpPr>
          <p:spPr>
            <a:xfrm>
              <a:off x="6358" y="2626"/>
              <a:ext cx="0" cy="670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01340" y="1130935"/>
            <a:ext cx="5718175" cy="1325880"/>
          </a:xfrm>
        </p:spPr>
        <p:txBody>
          <a:bodyPr>
            <a:noAutofit/>
          </a:bodyPr>
          <a:lstStyle/>
          <a:p>
            <a:r>
              <a:rPr lang="zh-CN" altLang="en-US" sz="7200">
                <a:latin typeface="楷体" panose="02010609060101010101" charset="-122"/>
                <a:ea typeface="楷体" panose="02010609060101010101" charset="-122"/>
              </a:rPr>
              <a:t>杨树高</a:t>
            </a:r>
            <a:br>
              <a:rPr lang="zh-CN" altLang="en-US" sz="7200">
                <a:latin typeface="楷体" panose="02010609060101010101" charset="-122"/>
                <a:ea typeface="楷体" panose="02010609060101010101" charset="-122"/>
              </a:rPr>
            </a:br>
            <a:r>
              <a:rPr lang="zh-CN" altLang="en-US" sz="7200">
                <a:latin typeface="楷体" panose="02010609060101010101" charset="-122"/>
                <a:ea typeface="楷体" panose="02010609060101010101" charset="-122"/>
              </a:rPr>
              <a:t>榕树壮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0" y="-60960"/>
            <a:ext cx="3189605" cy="697992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7100" y="2727960"/>
            <a:ext cx="7458710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7803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44420" y="5302250"/>
            <a:ext cx="7628890" cy="1066800"/>
          </a:xfrm>
        </p:spPr>
        <p:txBody>
          <a:bodyPr>
            <a:noAutofit/>
          </a:bodyPr>
          <a:lstStyle/>
          <a:p>
            <a:r>
              <a:rPr lang="zh-CN" altLang="en-US" sz="8000">
                <a:latin typeface="楷体" panose="02010609060101010101" charset="-122"/>
                <a:ea typeface="楷体" panose="02010609060101010101" charset="-122"/>
              </a:rPr>
              <a:t>梧桐树叶像手掌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4420" y="557530"/>
            <a:ext cx="7374255" cy="4474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340</Words>
  <Application>Microsoft Office PowerPoint</Application>
  <PresentationFormat>自定义</PresentationFormat>
  <Paragraphs>65</Paragraphs>
  <Slides>31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</vt:lpstr>
      <vt:lpstr>第一课时</vt:lpstr>
      <vt:lpstr>像伞不是伞，整天土里站。 冬天光着头，春夏长绿发， 只有一条腿，小鸟喜欢它。</vt:lpstr>
      <vt:lpstr>树</vt:lpstr>
      <vt:lpstr>幻灯片 4</vt:lpstr>
      <vt:lpstr>幻灯片 5</vt:lpstr>
      <vt:lpstr>杨树</vt:lpstr>
      <vt:lpstr>榕树</vt:lpstr>
      <vt:lpstr>杨树高 榕树壮</vt:lpstr>
      <vt:lpstr>梧桐树叶像手掌</vt:lpstr>
      <vt:lpstr>幻灯片 10</vt:lpstr>
      <vt:lpstr>枫树</vt:lpstr>
      <vt:lpstr>幻灯片 12</vt:lpstr>
      <vt:lpstr>松柏</vt:lpstr>
      <vt:lpstr>木棉喜暖在南方</vt:lpstr>
      <vt:lpstr>北疆</vt:lpstr>
      <vt:lpstr>桦树守北疆</vt:lpstr>
      <vt:lpstr>幻灯片 17</vt:lpstr>
      <vt:lpstr>银杏  水杉   金桂</vt:lpstr>
      <vt:lpstr>银杏  水杉      </vt:lpstr>
      <vt:lpstr> 花开时节满院香</vt:lpstr>
      <vt:lpstr>游戏</vt:lpstr>
      <vt:lpstr>幻灯片 22</vt:lpstr>
      <vt:lpstr>第二课时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Administrator</cp:lastModifiedBy>
  <cp:revision>127</cp:revision>
  <dcterms:created xsi:type="dcterms:W3CDTF">2017-08-03T09:01:00Z</dcterms:created>
  <dcterms:modified xsi:type="dcterms:W3CDTF">2018-03-31T06:47:25Z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