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95" r:id="rId4"/>
    <p:sldId id="296" r:id="rId5"/>
    <p:sldId id="297" r:id="rId6"/>
    <p:sldId id="298" r:id="rId7"/>
    <p:sldId id="305" r:id="rId8"/>
    <p:sldId id="306" r:id="rId9"/>
    <p:sldId id="307" r:id="rId10"/>
    <p:sldId id="299" r:id="rId11"/>
    <p:sldId id="308" r:id="rId12"/>
    <p:sldId id="309" r:id="rId13"/>
    <p:sldId id="311" r:id="rId14"/>
    <p:sldId id="312" r:id="rId15"/>
    <p:sldId id="300" r:id="rId16"/>
    <p:sldId id="313" r:id="rId17"/>
    <p:sldId id="314" r:id="rId18"/>
    <p:sldId id="301" r:id="rId19"/>
    <p:sldId id="315" r:id="rId20"/>
    <p:sldId id="302" r:id="rId21"/>
    <p:sldId id="316" r:id="rId22"/>
    <p:sldId id="317" r:id="rId23"/>
    <p:sldId id="318" r:id="rId24"/>
    <p:sldId id="319" r:id="rId25"/>
    <p:sldId id="303" r:id="rId26"/>
    <p:sldId id="304" r:id="rId27"/>
    <p:sldId id="320" r:id="rId28"/>
    <p:sldId id="321" r:id="rId29"/>
    <p:sldId id="260" r:id="rId30"/>
    <p:sldId id="322" r:id="rId31"/>
    <p:sldId id="323" r:id="rId32"/>
    <p:sldId id="324" r:id="rId33"/>
    <p:sldId id="325" r:id="rId34"/>
    <p:sldId id="367" r:id="rId35"/>
    <p:sldId id="327" r:id="rId36"/>
    <p:sldId id="271" r:id="rId37"/>
    <p:sldId id="368" r:id="rId38"/>
    <p:sldId id="369" r:id="rId39"/>
    <p:sldId id="370" r:id="rId40"/>
    <p:sldId id="29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928"/>
    <a:srgbClr val="1E6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BE2B-455B-4363-A4A8-C77CF951CC69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69C1-23DA-49F3-B68C-0B840B58D2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69C1-23DA-49F3-B68C-0B840B58D27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F7E9D-B1DA-4B5F-B6C8-CACF37A5578A}" type="datetimeFigureOut">
              <a:rPr lang="zh-CN" altLang="en-US" smtClean="0"/>
              <a:t>2019/9/25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BC181-C1B8-4DB9-996E-ECE46FBBA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11.jpe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5"/>
            <a:ext cx="12192000" cy="6851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9"/>
            <a:ext cx="12192000" cy="6851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3722914"/>
            <a:ext cx="3135086" cy="31350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6" y="3106057"/>
            <a:ext cx="3113315" cy="3113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4786639"/>
            <a:ext cx="2068286" cy="2068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0"/>
            <a:ext cx="3468914" cy="34689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" y="883285"/>
            <a:ext cx="8595360" cy="283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24" y="376590"/>
            <a:ext cx="2500086" cy="25000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82" y="969478"/>
            <a:ext cx="2500086" cy="250008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16095" y="1588742"/>
            <a:ext cx="400875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60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田家四季歌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849370" y="2527300"/>
            <a:ext cx="3073400" cy="76200"/>
            <a:chOff x="5319247" y="2578444"/>
            <a:chExt cx="1449354" cy="50543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319247" y="2578444"/>
              <a:ext cx="14493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5948470" y="2578444"/>
              <a:ext cx="190908" cy="505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儿童歌曲-清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-1123950"/>
            <a:ext cx="609600" cy="609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6370" y="213995"/>
            <a:ext cx="33496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第一课时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003800" y="1200785"/>
            <a:ext cx="7992745" cy="2861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600" b="1" dirty="0">
                <a:latin typeface="楷体" panose="02010609060101010101" charset="-122"/>
                <a:ea typeface="楷体" panose="02010609060101010101" charset="-122"/>
              </a:rPr>
              <a:t>夏季里，</a:t>
            </a:r>
            <a:r>
              <a:rPr lang="zh-CN" altLang="en-US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</a:t>
            </a:r>
            <a:r>
              <a:rPr lang="zh-CN" altLang="en-US" sz="6600" b="1" dirty="0">
                <a:latin typeface="楷体" panose="02010609060101010101" charset="-122"/>
                <a:ea typeface="楷体" panose="02010609060101010101" charset="-122"/>
              </a:rPr>
              <a:t>事</a:t>
            </a:r>
            <a:r>
              <a:rPr lang="zh-CN" altLang="en-US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忙</a:t>
            </a:r>
            <a:r>
              <a:rPr lang="zh-CN" altLang="en-US" sz="6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1543050"/>
            <a:ext cx="4288155" cy="3209290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006590" y="681355"/>
            <a:ext cx="7992745" cy="336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采</a:t>
            </a:r>
            <a:r>
              <a:rPr lang="zh-CN" altLang="en-US" sz="8800" b="1" dirty="0">
                <a:latin typeface="楷体" panose="02010609060101010101" charset="-122"/>
                <a:ea typeface="楷体" panose="02010609060101010101" charset="-122"/>
              </a:rPr>
              <a:t>了蚕桑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" y="787400"/>
            <a:ext cx="5892800" cy="367728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785" y="2898140"/>
            <a:ext cx="2481580" cy="30289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采了蚕桑又插秧。</a:t>
            </a: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056755" y="839470"/>
            <a:ext cx="7992745" cy="336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8800" b="1" dirty="0">
                <a:latin typeface="楷体" panose="02010609060101010101" charset="-122"/>
                <a:ea typeface="楷体" panose="02010609060101010101" charset="-122"/>
              </a:rPr>
              <a:t>插 秧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6" descr="IMG_256"/>
          <p:cNvPicPr>
            <a:picLocks noChangeAspect="1"/>
          </p:cNvPicPr>
          <p:nvPr/>
        </p:nvPicPr>
        <p:blipFill>
          <a:blip r:embed="rId6"/>
          <a:srcRect b="8478"/>
          <a:stretch>
            <a:fillRect/>
          </a:stretch>
        </p:blipFill>
        <p:spPr>
          <a:xfrm>
            <a:off x="520065" y="839470"/>
            <a:ext cx="5896610" cy="419227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600825" y="2061210"/>
            <a:ext cx="799274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采了蚕桑又插秧。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采了蚕桑又插秧。</a:t>
            </a: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357745" y="941705"/>
            <a:ext cx="7992745" cy="336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8800" b="1" dirty="0">
                <a:latin typeface="楷体" panose="02010609060101010101" charset="-122"/>
                <a:ea typeface="楷体" panose="02010609060101010101" charset="-122"/>
              </a:rPr>
              <a:t>戴月光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617335" y="2061210"/>
            <a:ext cx="799274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-20705"/>
          <a:stretch>
            <a:fillRect/>
          </a:stretch>
        </p:blipFill>
        <p:spPr>
          <a:xfrm>
            <a:off x="-623570" y="475615"/>
            <a:ext cx="6431915" cy="38354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335" y="3647440"/>
            <a:ext cx="1864995" cy="1492250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1520" y="3647440"/>
            <a:ext cx="1726565" cy="1409065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/>
          <a:srcRect l="7412" t="-2691" r="10315" b="2691"/>
          <a:stretch>
            <a:fillRect/>
          </a:stretch>
        </p:blipFill>
        <p:spPr>
          <a:xfrm>
            <a:off x="8281035" y="5139690"/>
            <a:ext cx="1628140" cy="13576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内容占位符 23" descr="P0AI1~4T`J220)]_@FK1R1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4195" y="1169670"/>
            <a:ext cx="3254375" cy="389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798570" y="1200785"/>
            <a:ext cx="799274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夏季里，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农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事忙。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采了蚕桑又插秧。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早起勤耕作，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归来戴月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内容占位符 25" descr="HBI4TUWEYF%Z1ISZSIQMV_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0210" y="1283970"/>
            <a:ext cx="3498850" cy="326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3591560" y="884555"/>
            <a:ext cx="8500110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秋季里，稻上场，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谷像黄金粒粒香。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身体虽辛苦，心里喜洋洋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023100" y="1310005"/>
            <a:ext cx="7992745" cy="3553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辛 苦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90" y="3927475"/>
            <a:ext cx="5321935" cy="260858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890" y="492760"/>
            <a:ext cx="5205730" cy="3025775"/>
          </a:xfrm>
          <a:prstGeom prst="rect">
            <a:avLst/>
          </a:prstGeom>
          <a:effectLst>
            <a:softEdge rad="406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446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393180" y="954405"/>
            <a:ext cx="7992745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谷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像黄金</a:t>
            </a:r>
            <a:r>
              <a:rPr lang="zh-CN" altLang="en-US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粒粒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香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2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80" y="1219200"/>
            <a:ext cx="5247640" cy="404050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0390" y="253365"/>
            <a:ext cx="6650355" cy="306514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900" y="3609340"/>
            <a:ext cx="6594475" cy="2623820"/>
          </a:xfrm>
          <a:prstGeom prst="rect">
            <a:avLst/>
          </a:prstGeom>
          <a:effectLst>
            <a:softEdge rad="279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内容占位符 25" descr="HBI4TUWEYF%Z1ISZSIQMV_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0210" y="1283970"/>
            <a:ext cx="3498850" cy="326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3591560" y="884555"/>
            <a:ext cx="8500110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秋季里，稻上场，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谷像黄金粒粒香。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身体虽辛苦，心里喜洋洋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3722914"/>
            <a:ext cx="3135086" cy="31350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6" y="3106057"/>
            <a:ext cx="3113315" cy="3113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4786639"/>
            <a:ext cx="2068286" cy="2068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0"/>
            <a:ext cx="3468914" cy="346891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020035" y="381224"/>
            <a:ext cx="1707164" cy="1283753"/>
            <a:chOff x="2269411" y="1883474"/>
            <a:chExt cx="1000667" cy="752482"/>
          </a:xfrm>
        </p:grpSpPr>
        <p:sp>
          <p:nvSpPr>
            <p:cNvPr id="27" name="矩形 26"/>
            <p:cNvSpPr/>
            <p:nvPr/>
          </p:nvSpPr>
          <p:spPr>
            <a:xfrm rot="2700000">
              <a:off x="2393576" y="1896367"/>
              <a:ext cx="739589" cy="739589"/>
            </a:xfrm>
            <a:prstGeom prst="rect">
              <a:avLst/>
            </a:prstGeom>
            <a:solidFill>
              <a:srgbClr val="1E6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2269411" y="1883474"/>
              <a:ext cx="1000667" cy="739589"/>
              <a:chOff x="2269411" y="1883474"/>
              <a:chExt cx="1000667" cy="739589"/>
            </a:xfrm>
          </p:grpSpPr>
          <p:sp>
            <p:nvSpPr>
              <p:cNvPr id="29" name="矩形 28"/>
              <p:cNvSpPr/>
              <p:nvPr/>
            </p:nvSpPr>
            <p:spPr>
              <a:xfrm rot="2700000">
                <a:off x="2530489" y="1883474"/>
                <a:ext cx="739589" cy="739589"/>
              </a:xfrm>
              <a:prstGeom prst="rect">
                <a:avLst/>
              </a:prstGeom>
              <a:noFill/>
              <a:ln w="28575">
                <a:solidFill>
                  <a:srgbClr val="1E69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700000">
                <a:off x="2269411" y="1883474"/>
                <a:ext cx="739589" cy="739589"/>
              </a:xfrm>
              <a:prstGeom prst="rect">
                <a:avLst/>
              </a:prstGeom>
              <a:noFill/>
              <a:ln w="28575">
                <a:solidFill>
                  <a:srgbClr val="1E69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5242264" y="628095"/>
            <a:ext cx="13004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锄禾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947259" y="2022747"/>
            <a:ext cx="4297680" cy="341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rgbClr val="1E6928"/>
                </a:solidFill>
                <a:latin typeface="楷体" panose="02010609060101010101" charset="-122"/>
                <a:ea typeface="楷体" panose="02010609060101010101" charset="-122"/>
              </a:rPr>
              <a:t>锄禾日当午，</a:t>
            </a:r>
          </a:p>
          <a:p>
            <a:r>
              <a:rPr lang="zh-CN" altLang="en-US" sz="5400" dirty="0">
                <a:solidFill>
                  <a:srgbClr val="1E6928"/>
                </a:solidFill>
                <a:latin typeface="楷体" panose="02010609060101010101" charset="-122"/>
                <a:ea typeface="楷体" panose="02010609060101010101" charset="-122"/>
              </a:rPr>
              <a:t>汗滴禾下土。</a:t>
            </a:r>
          </a:p>
          <a:p>
            <a:r>
              <a:rPr lang="zh-CN" altLang="en-US" sz="5400" dirty="0">
                <a:solidFill>
                  <a:srgbClr val="1E6928"/>
                </a:solidFill>
                <a:latin typeface="楷体" panose="02010609060101010101" charset="-122"/>
                <a:ea typeface="楷体" panose="02010609060101010101" charset="-122"/>
              </a:rPr>
              <a:t>谁知盘中餐，</a:t>
            </a:r>
          </a:p>
          <a:p>
            <a:r>
              <a:rPr lang="zh-CN" altLang="en-US" sz="5400" dirty="0">
                <a:solidFill>
                  <a:srgbClr val="1E6928"/>
                </a:solidFill>
                <a:latin typeface="楷体" panose="02010609060101010101" charset="-122"/>
                <a:ea typeface="楷体" panose="02010609060101010101" charset="-122"/>
              </a:rPr>
              <a:t>粒粒皆辛苦。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68914" cy="3468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内容占位符 26" descr="_~J32FC{)]`R871(1G8H{F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6720" y="1437005"/>
            <a:ext cx="3804285" cy="35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  <a:softEdge rad="25400"/>
          </a:effectLst>
        </p:spPr>
      </p:pic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4231236" y="1436926"/>
            <a:ext cx="7553325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>
                <a:latin typeface="楷体" panose="02010609060101010101" charset="-122"/>
                <a:ea typeface="楷体" panose="02010609060101010101" charset="-122"/>
              </a:rPr>
              <a:t>冬季里，雪初晴，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新制棉衣暖又轻。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一年农事了，大家笑盈盈。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065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09295" y="1527810"/>
            <a:ext cx="7992745" cy="3553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9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年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5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570" y="1273810"/>
            <a:ext cx="5650230" cy="406146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5888586" y="793036"/>
            <a:ext cx="7553325" cy="3969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         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liǎo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</a:rPr>
              <a:t>一年农事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</a:rPr>
              <a:t>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</a:rPr>
              <a:t>大家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笑盈盈</a:t>
            </a: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15" y="1278890"/>
            <a:ext cx="4838065" cy="3728720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75665" y="418465"/>
            <a:ext cx="5233035" cy="598614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885" y="418465"/>
            <a:ext cx="5429250" cy="24625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5" y="3793490"/>
            <a:ext cx="2611120" cy="261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70535" y="270510"/>
            <a:ext cx="1162113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季     肥    事    归    吹   洋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辛     苦    年    忙    农   了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蝴     蝶    麦    苗    嫩   桑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场     谷    粒    戴    虽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70535" y="270510"/>
            <a:ext cx="1162113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季     肥    事    归    吹   洋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辛     苦    年    忙    农   了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蝴     蝶    麦    苗    嫩   桑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场     谷    粒    虽    戴</a:t>
            </a:r>
          </a:p>
          <a:p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60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930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345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5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755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" y="1771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915" y="1771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345" y="1771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5" y="1771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685" y="10350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755" y="1771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60" y="3295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915" y="3512820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345" y="3512820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5" y="339534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755" y="3512820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685" y="329501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60" y="515429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930" y="515429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345" y="5020310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050" y="4937125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755" y="5020310"/>
            <a:ext cx="1455420" cy="1178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685" y="1620520"/>
            <a:ext cx="1455420" cy="1178560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625" name="Picture 2" descr="20110521150346-844988269"/>
          <p:cNvPicPr>
            <a:picLocks noGrp="1" noChangeAspect="1"/>
          </p:cNvPicPr>
          <p:nvPr>
            <p:ph idx="1"/>
          </p:nvPr>
        </p:nvPicPr>
        <p:blipFill>
          <a:blip r:embed="rId6"/>
          <a:srcRect l="3433" t="6920" r="9293" b="5531"/>
          <a:stretch>
            <a:fillRect/>
          </a:stretch>
        </p:blipFill>
        <p:spPr>
          <a:xfrm>
            <a:off x="3470275" y="788035"/>
            <a:ext cx="5251450" cy="5246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027805" y="1326515"/>
            <a:ext cx="413702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625" name="Picture 2" descr="20110521150346-844988269"/>
          <p:cNvPicPr>
            <a:picLocks noGrp="1" noChangeAspect="1"/>
          </p:cNvPicPr>
          <p:nvPr>
            <p:ph idx="1"/>
          </p:nvPr>
        </p:nvPicPr>
        <p:blipFill>
          <a:blip r:embed="rId6"/>
          <a:srcRect l="3433" t="6920" r="9293" b="5531"/>
          <a:stretch>
            <a:fillRect/>
          </a:stretch>
        </p:blipFill>
        <p:spPr>
          <a:xfrm>
            <a:off x="3470275" y="788035"/>
            <a:ext cx="5251450" cy="5246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150592" y="756459"/>
            <a:ext cx="413702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5"/>
            <a:ext cx="12192000" cy="6851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9"/>
            <a:ext cx="12192000" cy="6851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3722914"/>
            <a:ext cx="3135086" cy="31350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6" y="3106057"/>
            <a:ext cx="3113315" cy="3113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4786639"/>
            <a:ext cx="2068286" cy="2068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0"/>
            <a:ext cx="3468914" cy="34689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" y="883285"/>
            <a:ext cx="8595360" cy="283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24" y="376590"/>
            <a:ext cx="2500086" cy="25000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82" y="969478"/>
            <a:ext cx="2500086" cy="250008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16095" y="1588742"/>
            <a:ext cx="400875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60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田家四季歌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849370" y="2527300"/>
            <a:ext cx="3073400" cy="76200"/>
            <a:chOff x="5319247" y="2578444"/>
            <a:chExt cx="1449354" cy="50543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319247" y="2578444"/>
              <a:ext cx="14493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5948470" y="2578444"/>
              <a:ext cx="190908" cy="505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儿童歌曲-清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-1123950"/>
            <a:ext cx="609600" cy="609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6370" y="213995"/>
            <a:ext cx="33496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" y="-156845"/>
            <a:ext cx="10458450" cy="6520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08175" y="1579880"/>
            <a:ext cx="89395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zh-CN" altLang="en-US" sz="480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蝴蝶   麦苗儿  桑叶儿  农事</a:t>
            </a:r>
          </a:p>
          <a:p>
            <a:r>
              <a:rPr lang="zh-CN" altLang="en-US" sz="480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采了   归来    戴月光</a:t>
            </a:r>
          </a:p>
          <a:p>
            <a:r>
              <a:rPr lang="zh-CN" altLang="en-US" sz="480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稻上场 谷子    粒粒香</a:t>
            </a:r>
          </a:p>
          <a:p>
            <a:r>
              <a:rPr lang="zh-CN" altLang="en-US" sz="480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虽然   辛苦    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910" y="477520"/>
            <a:ext cx="4762500" cy="276161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3514725"/>
            <a:ext cx="5428615" cy="2911475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" y="346075"/>
            <a:ext cx="5312410" cy="30607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5" name="内容占位符 14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645910" y="3654425"/>
            <a:ext cx="4762500" cy="2771775"/>
          </a:xfrm>
          <a:prstGeom prst="rect">
            <a:avLst/>
          </a:prstGeom>
          <a:effectLst>
            <a:softEdge rad="2413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春季里，春风吹，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花开草长蝴蝶飞。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麦苗儿多嫩，桑叶儿正肥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</a:p>
        </p:txBody>
      </p:sp>
      <p:pic>
        <p:nvPicPr>
          <p:cNvPr id="8" name="图片 7" descr="8d32b1812f7279067dbde17d0c69db57"/>
          <p:cNvPicPr>
            <a:picLocks noChangeAspect="1"/>
          </p:cNvPicPr>
          <p:nvPr/>
        </p:nvPicPr>
        <p:blipFill>
          <a:blip r:embed="rId6"/>
          <a:srcRect l="4423" t="23415" r="63005" b="57393"/>
          <a:stretch>
            <a:fillRect/>
          </a:stretch>
        </p:blipFill>
        <p:spPr>
          <a:xfrm>
            <a:off x="533400" y="1856105"/>
            <a:ext cx="4133215" cy="33883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内容占位符 23" descr="P0AI1~4T`J220)]_@FK1R1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4195" y="1169670"/>
            <a:ext cx="3254375" cy="389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798570" y="1200785"/>
            <a:ext cx="799274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夏季里，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农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事忙。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采了蚕桑又插秧。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早起勤耕作，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归来戴月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内容占位符 25" descr="HBI4TUWEYF%Z1ISZSIQMV_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0210" y="1283970"/>
            <a:ext cx="3498850" cy="326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3591560" y="884555"/>
            <a:ext cx="8500110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秋季里，稻上场，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谷像黄金粒粒香。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身体虽辛苦，心里喜洋洋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内容占位符 26" descr="_~J32FC{)]`R871(1G8H{F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6720" y="1437005"/>
            <a:ext cx="3804285" cy="35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  <a:softEdge rad="25400"/>
          </a:effectLst>
        </p:spPr>
      </p:pic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4231236" y="1436926"/>
            <a:ext cx="7553325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>
                <a:latin typeface="楷体" panose="02010609060101010101" charset="-122"/>
                <a:ea typeface="楷体" panose="02010609060101010101" charset="-122"/>
              </a:rPr>
              <a:t>冬季里，雪初晴，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新制棉衣暖又轻。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一年农事了，大家笑盈盈。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415925" y="804545"/>
            <a:ext cx="6167120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春季里，春风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吹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花开草长蝴蝶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麦苗儿多嫩，桑叶儿正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肥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275070" y="772160"/>
            <a:ext cx="5626100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夏季里，农事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忙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采了蚕桑又插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秧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早起勤耕作，归来戴月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光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-145405" y="3690472"/>
            <a:ext cx="7646987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秋季里，稻上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场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谷像黄金粒粒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香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身体虽辛苦，心里喜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洋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洋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6349596" y="3690541"/>
            <a:ext cx="7553325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冬季里，雪初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晴</a:t>
            </a:r>
            <a:r>
              <a:rPr lang="zh-CN" altLang="en-US" sz="3600" b="1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新制棉衣暖又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轻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一年农事了，大家笑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盈盈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内容占位符 26" descr="_~J32FC{)]`R871(1G8H{F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86525" y="3580130"/>
            <a:ext cx="4522470" cy="289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  <a:softEdge rad="152400"/>
          </a:effectLst>
        </p:spPr>
      </p:pic>
      <p:pic>
        <p:nvPicPr>
          <p:cNvPr id="3" name="图片 2" descr="8d32b1812f7279067dbde17d0c69db57"/>
          <p:cNvPicPr>
            <a:picLocks noChangeAspect="1"/>
          </p:cNvPicPr>
          <p:nvPr/>
        </p:nvPicPr>
        <p:blipFill>
          <a:blip r:embed="rId7"/>
          <a:srcRect l="132" t="23415" r="63005" b="57393"/>
          <a:stretch>
            <a:fillRect/>
          </a:stretch>
        </p:blipFill>
        <p:spPr>
          <a:xfrm>
            <a:off x="898525" y="179705"/>
            <a:ext cx="4924425" cy="329247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24" name="图片 23" descr="P0AI1~4T`J220)]_@FK1R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525" y="425450"/>
            <a:ext cx="4522470" cy="2947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203200"/>
          </a:effectLst>
        </p:spPr>
      </p:pic>
      <p:pic>
        <p:nvPicPr>
          <p:cNvPr id="26" name="图片 25" descr="HBI4TUWEYF%Z1ISZSIQMV_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820" y="3580130"/>
            <a:ext cx="4722495" cy="289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304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75"/>
            <a:ext cx="12390755" cy="7887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34845" y="1325880"/>
            <a:ext cx="778764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>
                <a:latin typeface="楷体" panose="02010609060101010101" charset="-122"/>
                <a:ea typeface="楷体" panose="02010609060101010101" charset="-122"/>
              </a:rPr>
              <a:t>耕种   插秧</a:t>
            </a:r>
          </a:p>
          <a:p>
            <a:r>
              <a:rPr lang="zh-CN" altLang="en-US" sz="6600" b="1">
                <a:latin typeface="楷体" panose="02010609060101010101" charset="-122"/>
                <a:ea typeface="楷体" panose="02010609060101010101" charset="-122"/>
              </a:rPr>
              <a:t>耕田   采桑   除草</a:t>
            </a:r>
          </a:p>
          <a:p>
            <a:r>
              <a:rPr lang="zh-CN" altLang="en-US" sz="6600" b="1">
                <a:latin typeface="楷体" panose="02010609060101010101" charset="-122"/>
                <a:ea typeface="楷体" panose="02010609060101010101" charset="-122"/>
              </a:rPr>
              <a:t>割麦   打谷   积肥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9"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75"/>
            <a:ext cx="12390755" cy="7887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02180" y="2061210"/>
            <a:ext cx="7787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>
                <a:latin typeface="楷体" panose="02010609060101010101" charset="-122"/>
                <a:ea typeface="楷体" panose="02010609060101010101" charset="-122"/>
              </a:rPr>
              <a:t>喜</a:t>
            </a:r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洋洋</a:t>
            </a:r>
            <a:r>
              <a:rPr lang="zh-CN" altLang="en-US" sz="7200" b="1">
                <a:latin typeface="楷体" panose="02010609060101010101" charset="-122"/>
                <a:ea typeface="楷体" panose="02010609060101010101" charset="-122"/>
              </a:rPr>
              <a:t>   笑</a:t>
            </a:r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盈盈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9"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97510" y="1711325"/>
            <a:ext cx="2787015" cy="2686006"/>
            <a:chOff x="7034" y="914"/>
            <a:chExt cx="4079" cy="3666"/>
          </a:xfrm>
        </p:grpSpPr>
        <p:grpSp>
          <p:nvGrpSpPr>
            <p:cNvPr id="54275" name="组合 14"/>
            <p:cNvGrpSpPr/>
            <p:nvPr/>
          </p:nvGrpSpPr>
          <p:grpSpPr>
            <a:xfrm>
              <a:off x="7034" y="914"/>
              <a:ext cx="4079" cy="3665"/>
              <a:chOff x="4267200" y="1905000"/>
              <a:chExt cx="2589863" cy="2327275"/>
            </a:xfrm>
          </p:grpSpPr>
          <p:grpSp>
            <p:nvGrpSpPr>
              <p:cNvPr id="54277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5428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54281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54282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4278" name="TextBox 26"/>
              <p:cNvSpPr txBox="1"/>
              <p:nvPr/>
            </p:nvSpPr>
            <p:spPr>
              <a:xfrm>
                <a:off x="4494863" y="1999342"/>
                <a:ext cx="2362200" cy="20794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吹</a:t>
                </a:r>
              </a:p>
            </p:txBody>
          </p:sp>
        </p:grpSp>
        <p:sp>
          <p:nvSpPr>
            <p:cNvPr id="54276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84525" y="1711959"/>
            <a:ext cx="2917824" cy="2686007"/>
            <a:chOff x="7034" y="914"/>
            <a:chExt cx="4270" cy="3666"/>
          </a:xfrm>
        </p:grpSpPr>
        <p:grpSp>
          <p:nvGrpSpPr>
            <p:cNvPr id="8" name="组合 14"/>
            <p:cNvGrpSpPr/>
            <p:nvPr/>
          </p:nvGrpSpPr>
          <p:grpSpPr>
            <a:xfrm>
              <a:off x="7034" y="914"/>
              <a:ext cx="4270" cy="3666"/>
              <a:chOff x="4267200" y="1905000"/>
              <a:chExt cx="2711419" cy="2327275"/>
            </a:xfrm>
          </p:grpSpPr>
          <p:grpSp>
            <p:nvGrpSpPr>
              <p:cNvPr id="9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1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12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13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4" name="TextBox 26"/>
              <p:cNvSpPr txBox="1"/>
              <p:nvPr/>
            </p:nvSpPr>
            <p:spPr>
              <a:xfrm>
                <a:off x="4616419" y="2002093"/>
                <a:ext cx="2362200" cy="20794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肥</a:t>
                </a:r>
              </a:p>
            </p:txBody>
          </p:sp>
        </p:grpSp>
        <p:sp>
          <p:nvSpPr>
            <p:cNvPr id="15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80430" y="1711324"/>
            <a:ext cx="2863850" cy="2686007"/>
            <a:chOff x="7034" y="914"/>
            <a:chExt cx="4191" cy="3666"/>
          </a:xfrm>
        </p:grpSpPr>
        <p:grpSp>
          <p:nvGrpSpPr>
            <p:cNvPr id="17" name="组合 14"/>
            <p:cNvGrpSpPr/>
            <p:nvPr/>
          </p:nvGrpSpPr>
          <p:grpSpPr>
            <a:xfrm>
              <a:off x="7034" y="914"/>
              <a:ext cx="4191" cy="3666"/>
              <a:chOff x="4267200" y="1905000"/>
              <a:chExt cx="2661263" cy="2327275"/>
            </a:xfrm>
          </p:grpSpPr>
          <p:grpSp>
            <p:nvGrpSpPr>
              <p:cNvPr id="18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19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20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21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3" name="TextBox 26"/>
              <p:cNvSpPr txBox="1"/>
              <p:nvPr/>
            </p:nvSpPr>
            <p:spPr>
              <a:xfrm>
                <a:off x="4566263" y="2002644"/>
                <a:ext cx="2362200" cy="20794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忙</a:t>
                </a:r>
              </a:p>
            </p:txBody>
          </p:sp>
        </p:grpSp>
        <p:sp>
          <p:nvSpPr>
            <p:cNvPr id="24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43670" y="1708784"/>
            <a:ext cx="2908935" cy="2686007"/>
            <a:chOff x="7034" y="914"/>
            <a:chExt cx="4257" cy="3666"/>
          </a:xfrm>
        </p:grpSpPr>
        <p:grpSp>
          <p:nvGrpSpPr>
            <p:cNvPr id="27" name="组合 14"/>
            <p:cNvGrpSpPr/>
            <p:nvPr/>
          </p:nvGrpSpPr>
          <p:grpSpPr>
            <a:xfrm>
              <a:off x="7034" y="914"/>
              <a:ext cx="4257" cy="3666"/>
              <a:chOff x="4267200" y="1905000"/>
              <a:chExt cx="2703158" cy="2327275"/>
            </a:xfrm>
          </p:grpSpPr>
          <p:grpSp>
            <p:nvGrpSpPr>
              <p:cNvPr id="29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3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31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32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33" name="TextBox 26"/>
              <p:cNvSpPr txBox="1"/>
              <p:nvPr/>
            </p:nvSpPr>
            <p:spPr>
              <a:xfrm>
                <a:off x="4608158" y="2031808"/>
                <a:ext cx="2362200" cy="20794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归</a:t>
                </a:r>
              </a:p>
            </p:txBody>
          </p:sp>
        </p:grpSp>
        <p:sp>
          <p:nvSpPr>
            <p:cNvPr id="34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97510" y="1711325"/>
            <a:ext cx="2787015" cy="2686006"/>
            <a:chOff x="7034" y="914"/>
            <a:chExt cx="4079" cy="3666"/>
          </a:xfrm>
        </p:grpSpPr>
        <p:grpSp>
          <p:nvGrpSpPr>
            <p:cNvPr id="54275" name="组合 14"/>
            <p:cNvGrpSpPr/>
            <p:nvPr/>
          </p:nvGrpSpPr>
          <p:grpSpPr>
            <a:xfrm>
              <a:off x="7034" y="914"/>
              <a:ext cx="4079" cy="3665"/>
              <a:chOff x="4267200" y="1905000"/>
              <a:chExt cx="2589863" cy="2327275"/>
            </a:xfrm>
          </p:grpSpPr>
          <p:grpSp>
            <p:nvGrpSpPr>
              <p:cNvPr id="54277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5428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54281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54282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4278" name="TextBox 26"/>
              <p:cNvSpPr txBox="1"/>
              <p:nvPr/>
            </p:nvSpPr>
            <p:spPr>
              <a:xfrm>
                <a:off x="4494863" y="1999342"/>
                <a:ext cx="2362200" cy="20797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农</a:t>
                </a:r>
              </a:p>
            </p:txBody>
          </p:sp>
        </p:grpSp>
        <p:sp>
          <p:nvSpPr>
            <p:cNvPr id="54276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84525" y="1711959"/>
            <a:ext cx="2917824" cy="2686007"/>
            <a:chOff x="7034" y="914"/>
            <a:chExt cx="4270" cy="3666"/>
          </a:xfrm>
        </p:grpSpPr>
        <p:grpSp>
          <p:nvGrpSpPr>
            <p:cNvPr id="8" name="组合 14"/>
            <p:cNvGrpSpPr/>
            <p:nvPr/>
          </p:nvGrpSpPr>
          <p:grpSpPr>
            <a:xfrm>
              <a:off x="7034" y="914"/>
              <a:ext cx="4270" cy="3666"/>
              <a:chOff x="4267200" y="1905000"/>
              <a:chExt cx="2711419" cy="2327275"/>
            </a:xfrm>
          </p:grpSpPr>
          <p:grpSp>
            <p:nvGrpSpPr>
              <p:cNvPr id="9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1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12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13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4" name="TextBox 26"/>
              <p:cNvSpPr txBox="1"/>
              <p:nvPr/>
            </p:nvSpPr>
            <p:spPr>
              <a:xfrm>
                <a:off x="4616419" y="2002093"/>
                <a:ext cx="2362200" cy="20791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辛</a:t>
                </a:r>
              </a:p>
            </p:txBody>
          </p:sp>
        </p:grpSp>
        <p:sp>
          <p:nvSpPr>
            <p:cNvPr id="15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80430" y="1711324"/>
            <a:ext cx="2863850" cy="2686007"/>
            <a:chOff x="7034" y="914"/>
            <a:chExt cx="4191" cy="3666"/>
          </a:xfrm>
        </p:grpSpPr>
        <p:grpSp>
          <p:nvGrpSpPr>
            <p:cNvPr id="17" name="组合 14"/>
            <p:cNvGrpSpPr/>
            <p:nvPr/>
          </p:nvGrpSpPr>
          <p:grpSpPr>
            <a:xfrm>
              <a:off x="7034" y="914"/>
              <a:ext cx="4191" cy="3666"/>
              <a:chOff x="4267200" y="1905000"/>
              <a:chExt cx="2661263" cy="2327275"/>
            </a:xfrm>
          </p:grpSpPr>
          <p:grpSp>
            <p:nvGrpSpPr>
              <p:cNvPr id="18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19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20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21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3" name="TextBox 26"/>
              <p:cNvSpPr txBox="1"/>
              <p:nvPr/>
            </p:nvSpPr>
            <p:spPr>
              <a:xfrm>
                <a:off x="4566263" y="2002644"/>
                <a:ext cx="2362200" cy="20791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苦</a:t>
                </a:r>
              </a:p>
            </p:txBody>
          </p:sp>
        </p:grpSp>
        <p:sp>
          <p:nvSpPr>
            <p:cNvPr id="24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43670" y="1708784"/>
            <a:ext cx="2771775" cy="2686007"/>
            <a:chOff x="7034" y="914"/>
            <a:chExt cx="4056" cy="3666"/>
          </a:xfrm>
        </p:grpSpPr>
        <p:grpSp>
          <p:nvGrpSpPr>
            <p:cNvPr id="27" name="组合 14"/>
            <p:cNvGrpSpPr/>
            <p:nvPr/>
          </p:nvGrpSpPr>
          <p:grpSpPr>
            <a:xfrm>
              <a:off x="7034" y="914"/>
              <a:ext cx="4056" cy="3666"/>
              <a:chOff x="4267200" y="1905000"/>
              <a:chExt cx="2575701" cy="2327275"/>
            </a:xfrm>
          </p:grpSpPr>
          <p:grpSp>
            <p:nvGrpSpPr>
              <p:cNvPr id="29" name="组合 7"/>
              <p:cNvGrpSpPr/>
              <p:nvPr/>
            </p:nvGrpSpPr>
            <p:grpSpPr>
              <a:xfrm>
                <a:off x="4267200" y="1905000"/>
                <a:ext cx="2384425" cy="2327275"/>
                <a:chOff x="0" y="0"/>
                <a:chExt cx="3429000" cy="3276600"/>
              </a:xfrm>
            </p:grpSpPr>
            <p:sp>
              <p:nvSpPr>
                <p:cNvPr id="30" name="Rectangle 2"/>
                <p:cNvSpPr/>
                <p:nvPr/>
              </p:nvSpPr>
              <p:spPr>
                <a:xfrm>
                  <a:off x="0" y="0"/>
                  <a:ext cx="3429000" cy="32766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marL="0" lvl="0" indent="0">
                    <a:spcBef>
                      <a:spcPct val="0"/>
                    </a:spcBef>
                    <a:buNone/>
                  </a:pPr>
                  <a:endParaRPr lang="zh-CN" altLang="en-US" sz="1800" b="1">
                    <a:latin typeface="Calibri" panose="020F0502020204030204"/>
                    <a:ea typeface="楷体_GB2312"/>
                  </a:endParaRPr>
                </a:p>
              </p:txBody>
            </p:sp>
            <p:sp>
              <p:nvSpPr>
                <p:cNvPr id="31" name="Line 3"/>
                <p:cNvSpPr/>
                <p:nvPr/>
              </p:nvSpPr>
              <p:spPr>
                <a:xfrm>
                  <a:off x="0" y="1600200"/>
                  <a:ext cx="3429000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  <p:sp>
              <p:nvSpPr>
                <p:cNvPr id="32" name="Line 5"/>
                <p:cNvSpPr/>
                <p:nvPr/>
              </p:nvSpPr>
              <p:spPr>
                <a:xfrm>
                  <a:off x="1752600" y="0"/>
                  <a:ext cx="1588" cy="327660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lgDashDotDot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33" name="TextBox 26"/>
              <p:cNvSpPr txBox="1"/>
              <p:nvPr/>
            </p:nvSpPr>
            <p:spPr>
              <a:xfrm>
                <a:off x="4480701" y="2032358"/>
                <a:ext cx="2362200" cy="20791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15000" b="1">
                    <a:latin typeface="楷体" panose="02010609060101010101" charset="-122"/>
                    <a:ea typeface="楷体" panose="02010609060101010101" charset="-122"/>
                  </a:rPr>
                  <a:t>年</a:t>
                </a:r>
              </a:p>
            </p:txBody>
          </p:sp>
        </p:grpSp>
        <p:sp>
          <p:nvSpPr>
            <p:cNvPr id="34" name="Rectangle 2"/>
            <p:cNvSpPr/>
            <p:nvPr/>
          </p:nvSpPr>
          <p:spPr>
            <a:xfrm>
              <a:off x="7034" y="914"/>
              <a:ext cx="3755" cy="366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pPr marL="0" lvl="0" indent="0">
                <a:spcBef>
                  <a:spcPct val="0"/>
                </a:spcBef>
                <a:buNone/>
              </a:pPr>
              <a:endParaRPr lang="zh-CN" altLang="en-US" sz="1800" b="1">
                <a:latin typeface="Calibri" panose="020F0502020204030204"/>
                <a:ea typeface="楷体_GB231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75665" y="418465"/>
            <a:ext cx="5233035" cy="598614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885" y="418465"/>
            <a:ext cx="5429250" cy="24625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55" y="3793490"/>
            <a:ext cx="2611120" cy="261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5"/>
            <a:ext cx="12192000" cy="6851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9"/>
            <a:ext cx="12192000" cy="6851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3722914"/>
            <a:ext cx="3135086" cy="31350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6" y="3106057"/>
            <a:ext cx="3113315" cy="3113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4786639"/>
            <a:ext cx="2068286" cy="2068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0"/>
            <a:ext cx="3468914" cy="34689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16840"/>
            <a:ext cx="13067665" cy="47669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34" y="1531020"/>
            <a:ext cx="2500086" cy="25000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" y="1530818"/>
            <a:ext cx="2500086" cy="25000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37485" y="1530985"/>
            <a:ext cx="70091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设计与制作：陆文琦</a:t>
            </a:r>
          </a:p>
          <a:p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单位：南京市中央路小学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春季里，春风吹，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花开草长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蝴蝶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飞。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麦苗儿多嫩，桑叶儿正肥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</a:p>
        </p:txBody>
      </p:sp>
      <p:pic>
        <p:nvPicPr>
          <p:cNvPr id="8" name="图片 7" descr="8d32b1812f7279067dbde17d0c69db57"/>
          <p:cNvPicPr>
            <a:picLocks noChangeAspect="1"/>
          </p:cNvPicPr>
          <p:nvPr/>
        </p:nvPicPr>
        <p:blipFill>
          <a:blip r:embed="rId6"/>
          <a:srcRect l="4423" t="23415" r="63005" b="57393"/>
          <a:stretch>
            <a:fillRect/>
          </a:stretch>
        </p:blipFill>
        <p:spPr>
          <a:xfrm>
            <a:off x="533400" y="1856105"/>
            <a:ext cx="4133215" cy="33883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0660" y="12446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44540" y="307975"/>
            <a:ext cx="69164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麦苗</a:t>
            </a:r>
            <a:r>
              <a:rPr lang="zh-CN" altLang="en-US" sz="8800" b="1">
                <a:latin typeface="楷体" panose="02010609060101010101" charset="-122"/>
                <a:ea typeface="楷体" panose="02010609060101010101" charset="-122"/>
              </a:rPr>
              <a:t>儿</a:t>
            </a:r>
          </a:p>
        </p:txBody>
      </p:sp>
      <p:pic>
        <p:nvPicPr>
          <p:cNvPr id="5" name="图片 2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90" y="573405"/>
            <a:ext cx="4345940" cy="269875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图片 3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955" y="3506470"/>
            <a:ext cx="4409440" cy="292100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文本框 7"/>
          <p:cNvSpPr txBox="1"/>
          <p:nvPr/>
        </p:nvSpPr>
        <p:spPr>
          <a:xfrm>
            <a:off x="5844540" y="1950085"/>
            <a:ext cx="5878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麦苗</a:t>
            </a:r>
            <a:r>
              <a:rPr lang="zh-CN" altLang="en-US" sz="8000" b="1">
                <a:latin typeface="楷体" panose="02010609060101010101" charset="-122"/>
                <a:ea typeface="楷体" panose="02010609060101010101" charset="-122"/>
              </a:rPr>
              <a:t>儿多</a:t>
            </a:r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24460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44540" y="307975"/>
            <a:ext cx="69164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桑</a:t>
            </a:r>
            <a:r>
              <a:rPr lang="zh-CN" altLang="en-US" sz="8800" b="1">
                <a:latin typeface="楷体" panose="02010609060101010101" charset="-122"/>
                <a:ea typeface="楷体" panose="02010609060101010101" charset="-122"/>
              </a:rPr>
              <a:t>叶儿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844540" y="1950085"/>
            <a:ext cx="5878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桑</a:t>
            </a:r>
            <a:r>
              <a:rPr lang="zh-CN" altLang="en-US" sz="8000" b="1">
                <a:latin typeface="楷体" panose="02010609060101010101" charset="-122"/>
                <a:ea typeface="楷体" panose="02010609060101010101" charset="-122"/>
              </a:rPr>
              <a:t>叶儿多</a:t>
            </a:r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5" y="462915"/>
            <a:ext cx="4710430" cy="280924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695" y="3588385"/>
            <a:ext cx="4229100" cy="263906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905" y="3588385"/>
            <a:ext cx="4718050" cy="2639060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春季里，春风吹，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花开草长蝴蝶飞。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麦苗儿多嫩，桑叶儿正肥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</a:p>
        </p:txBody>
      </p:sp>
      <p:pic>
        <p:nvPicPr>
          <p:cNvPr id="8" name="图片 7" descr="8d32b1812f7279067dbde17d0c69db57"/>
          <p:cNvPicPr>
            <a:picLocks noChangeAspect="1"/>
          </p:cNvPicPr>
          <p:nvPr/>
        </p:nvPicPr>
        <p:blipFill>
          <a:blip r:embed="rId6"/>
          <a:srcRect l="4423" t="23415" r="63005" b="57393"/>
          <a:stretch>
            <a:fillRect/>
          </a:stretch>
        </p:blipFill>
        <p:spPr>
          <a:xfrm>
            <a:off x="533400" y="1856105"/>
            <a:ext cx="4133215" cy="33883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"/>
            <a:ext cx="12192000" cy="6851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0" y="0"/>
            <a:ext cx="2061029" cy="2061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2061029" cy="2061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330" y="103505"/>
            <a:ext cx="11991340" cy="6616065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内容占位符 23" descr="P0AI1~4T`J220)]_@FK1R1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4195" y="1169670"/>
            <a:ext cx="3254375" cy="389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63500"/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798570" y="1200785"/>
            <a:ext cx="799274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夏季里，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农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事忙。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采了蚕桑又插秧。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早起勤耕作，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归来戴月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539</Words>
  <Application>Microsoft Office PowerPoint</Application>
  <PresentationFormat>宽屏</PresentationFormat>
  <Paragraphs>148</Paragraphs>
  <Slides>40</Slides>
  <Notes>40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方正清刻本悦宋简体</vt:lpstr>
      <vt:lpstr>楷体</vt:lpstr>
      <vt:lpstr>楷体_GB2312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tw</cp:lastModifiedBy>
  <cp:revision>102</cp:revision>
  <dcterms:created xsi:type="dcterms:W3CDTF">2018-03-21T14:49:00Z</dcterms:created>
  <dcterms:modified xsi:type="dcterms:W3CDTF">2019-09-25T01:00:41Z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2052-10.1.0.7223</vt:lpwstr>
  </property>
</Properties>
</file>