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5" r:id="rId4"/>
    <p:sldMasterId id="2147483687" r:id="rId5"/>
    <p:sldMasterId id="2147483699" r:id="rId6"/>
    <p:sldMasterId id="2147483711" r:id="rId7"/>
    <p:sldMasterId id="2147483723" r:id="rId8"/>
    <p:sldMasterId id="2147483735" r:id="rId9"/>
    <p:sldMasterId id="2147483747" r:id="rId10"/>
  </p:sldMasterIdLst>
  <p:notesMasterIdLst>
    <p:notesMasterId r:id="rId31"/>
  </p:notesMasterIdLst>
  <p:sldIdLst>
    <p:sldId id="332" r:id="rId11"/>
    <p:sldId id="319" r:id="rId12"/>
    <p:sldId id="275" r:id="rId13"/>
    <p:sldId id="317" r:id="rId14"/>
    <p:sldId id="256" r:id="rId15"/>
    <p:sldId id="287" r:id="rId16"/>
    <p:sldId id="304" r:id="rId17"/>
    <p:sldId id="321" r:id="rId18"/>
    <p:sldId id="283" r:id="rId19"/>
    <p:sldId id="305" r:id="rId20"/>
    <p:sldId id="351" r:id="rId21"/>
    <p:sldId id="284" r:id="rId22"/>
    <p:sldId id="306" r:id="rId23"/>
    <p:sldId id="330" r:id="rId24"/>
    <p:sldId id="331" r:id="rId25"/>
    <p:sldId id="350" r:id="rId26"/>
    <p:sldId id="288" r:id="rId27"/>
    <p:sldId id="282" r:id="rId28"/>
    <p:sldId id="292" r:id="rId29"/>
    <p:sldId id="260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00B050"/>
    <a:srgbClr val="1B9B15"/>
    <a:srgbClr val="008000"/>
    <a:srgbClr val="F0AF2C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 showGuides="1">
      <p:cViewPr varScale="1">
        <p:scale>
          <a:sx n="108" d="100"/>
          <a:sy n="108" d="100"/>
        </p:scale>
        <p:origin x="1704" y="132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72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图片 23" descr="1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488" y="-71437"/>
            <a:ext cx="2767012" cy="2314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9.xml"/><Relationship Id="rId8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4.xml"/><Relationship Id="rId3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2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1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99.xml"/><Relationship Id="rId7" Type="http://schemas.openxmlformats.org/officeDocument/2006/relationships/slideLayout" Target="../slideLayouts/slideLayout98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4.xml"/><Relationship Id="rId2" Type="http://schemas.openxmlformats.org/officeDocument/2006/relationships/slideLayout" Target="../slideLayouts/slideLayout93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2" y="13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5" y="6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2" y="13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5" y="6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2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3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2" y="13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5" y="6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2" y="13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5" y="6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2" y="13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5" y="6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" Target="slide6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audio" Target="../media/audio1.wav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>
          <a:xfrm>
            <a:off x="1258888" y="1073150"/>
            <a:ext cx="6400800" cy="1752600"/>
          </a:xfrm>
          <a:noFill/>
          <a:ln>
            <a:noFill/>
          </a:ln>
        </p:spPr>
        <p:txBody>
          <a:bodyPr/>
          <a:lstStyle/>
          <a:p>
            <a:pPr>
              <a:buClrTx/>
              <a:buSzTx/>
              <a:buFontTx/>
            </a:pPr>
            <a:r>
              <a:rPr lang="zh-CN" altLang="en-US" sz="6000" b="1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巧猜谜语</a:t>
            </a:r>
            <a:endParaRPr lang="zh-CN" altLang="en-US" sz="6000" b="1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0113" y="2349500"/>
            <a:ext cx="7559675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百发百中（              ）</a:t>
            </a:r>
            <a:endParaRPr lang="en-US" altLang="zh-CN" sz="44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百里挑一（             ）</a:t>
            </a:r>
            <a:br>
              <a:rPr lang="en-US" altLang="zh-CN" sz="4400" dirty="0">
                <a:latin typeface="Arial" panose="020B0604020202020204" pitchFamily="34" charset="0"/>
              </a:rPr>
            </a:br>
            <a:r>
              <a:rPr lang="zh-CN" altLang="en-US" sz="4400" dirty="0">
                <a:latin typeface="Arial" panose="020B0604020202020204" pitchFamily="34" charset="0"/>
              </a:rPr>
              <a:t>平分秋色（             ）</a:t>
            </a:r>
            <a:endParaRPr lang="en-US" altLang="zh-CN" sz="44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十拿九稳（</a:t>
            </a:r>
            <a:r>
              <a:rPr lang="en-US" altLang="zh-CN" sz="4400" dirty="0">
                <a:latin typeface="Arial" panose="020B0604020202020204" pitchFamily="34" charset="0"/>
              </a:rPr>
              <a:t>          </a:t>
            </a:r>
            <a:r>
              <a:rPr lang="zh-CN" altLang="en-US" sz="4400" dirty="0">
                <a:latin typeface="Arial" panose="020B0604020202020204" pitchFamily="34" charset="0"/>
              </a:rPr>
              <a:t>）</a:t>
            </a:r>
            <a:br>
              <a:rPr lang="en-US" altLang="zh-CN" sz="4400" dirty="0">
                <a:latin typeface="Arial" panose="020B0604020202020204" pitchFamily="34" charset="0"/>
              </a:rPr>
            </a:br>
            <a:r>
              <a:rPr lang="zh-CN" altLang="en-US" sz="4400" dirty="0">
                <a:latin typeface="Arial" panose="020B0604020202020204" pitchFamily="34" charset="0"/>
              </a:rPr>
              <a:t>事半功倍（   </a:t>
            </a:r>
            <a:r>
              <a:rPr lang="en-US" altLang="zh-CN" sz="4400" dirty="0">
                <a:latin typeface="Arial" panose="020B0604020202020204" pitchFamily="34" charset="0"/>
              </a:rPr>
              <a:t>       </a:t>
            </a:r>
            <a:r>
              <a:rPr lang="zh-CN" altLang="en-US" sz="4400" dirty="0">
                <a:latin typeface="Arial" panose="020B0604020202020204" pitchFamily="34" charset="0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3316" name="文本框 9"/>
          <p:cNvSpPr txBox="1"/>
          <p:nvPr/>
        </p:nvSpPr>
        <p:spPr>
          <a:xfrm>
            <a:off x="4114800" y="2755900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76825" y="2349500"/>
            <a:ext cx="1727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0000"/>
                </a:solidFill>
                <a:latin typeface="Arial" panose="020B0604020202020204" pitchFamily="34" charset="0"/>
              </a:rPr>
              <a:t>100%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76825" y="2947988"/>
            <a:ext cx="1727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0000"/>
                </a:solidFill>
                <a:latin typeface="Arial" panose="020B0604020202020204" pitchFamily="34" charset="0"/>
              </a:rPr>
              <a:t>1%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53000" y="3811588"/>
            <a:ext cx="1563688" cy="985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50%</a:t>
            </a:r>
            <a:br>
              <a:rPr lang="en-US" altLang="zh-CN" dirty="0"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48263" y="4508500"/>
            <a:ext cx="18716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90%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13321" name="文本框 15"/>
          <p:cNvSpPr txBox="1"/>
          <p:nvPr/>
        </p:nvSpPr>
        <p:spPr>
          <a:xfrm>
            <a:off x="5148263" y="3429000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22" name="文本框 16"/>
          <p:cNvSpPr txBox="1"/>
          <p:nvPr/>
        </p:nvSpPr>
        <p:spPr>
          <a:xfrm>
            <a:off x="5940425" y="4508500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00663" y="5097463"/>
            <a:ext cx="18716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200%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2553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54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55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56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57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58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59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60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61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62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63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64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253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127250"/>
            <a:ext cx="2600325" cy="42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2109788" y="947738"/>
            <a:ext cx="12604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kern="1200" cap="none" spc="-30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水的体积</a:t>
            </a:r>
            <a:endParaRPr kumimoji="0" lang="zh-CN" altLang="en-US" sz="2400" kern="1200" cap="none" spc="-300" normalizeH="0" baseline="0" noProof="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09788" y="1562100"/>
            <a:ext cx="12604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kern="1200" cap="none" spc="-30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冰的体积</a:t>
            </a:r>
            <a:endParaRPr kumimoji="0" lang="zh-CN" altLang="en-US" sz="2400" kern="1200" cap="none" spc="-300" normalizeH="0" baseline="0" noProof="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82963" y="1084263"/>
            <a:ext cx="1800225" cy="2301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82963" y="1698625"/>
            <a:ext cx="1979613" cy="23177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83188" y="1711325"/>
            <a:ext cx="179388" cy="230188"/>
          </a:xfrm>
          <a:prstGeom prst="rect">
            <a:avLst/>
          </a:prstGeom>
          <a:solidFill>
            <a:srgbClr val="00B05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183188" y="947738"/>
            <a:ext cx="0" cy="107632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42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595313"/>
            <a:ext cx="1738313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468438" y="3690938"/>
            <a:ext cx="24558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Arial" panose="020B0604020202020204" pitchFamily="34" charset="0"/>
              </a:rPr>
              <a:t>（</a:t>
            </a:r>
            <a:r>
              <a:rPr lang="en-US" altLang="zh-CN" sz="2400" dirty="0">
                <a:latin typeface="Arial" panose="020B0604020202020204" pitchFamily="34" charset="0"/>
              </a:rPr>
              <a:t>50</a:t>
            </a:r>
            <a:r>
              <a:rPr lang="zh-CN" altLang="en-US" sz="2400" dirty="0">
                <a:latin typeface="Arial" panose="020B0604020202020204" pitchFamily="34" charset="0"/>
              </a:rPr>
              <a:t>－</a:t>
            </a:r>
            <a:r>
              <a:rPr lang="en-US" altLang="zh-CN" sz="2400" dirty="0">
                <a:latin typeface="Arial" panose="020B0604020202020204" pitchFamily="34" charset="0"/>
              </a:rPr>
              <a:t>45</a:t>
            </a:r>
            <a:r>
              <a:rPr lang="zh-CN" altLang="en-US" sz="2400" dirty="0">
                <a:latin typeface="Arial" panose="020B0604020202020204" pitchFamily="34" charset="0"/>
              </a:rPr>
              <a:t>）</a:t>
            </a:r>
            <a:r>
              <a:rPr lang="en-US" altLang="zh-CN" sz="2400" dirty="0">
                <a:latin typeface="Arial" panose="020B0604020202020204" pitchFamily="34" charset="0"/>
              </a:rPr>
              <a:t>÷45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11275" y="4222750"/>
            <a:ext cx="16621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</a:rPr>
              <a:t>5÷45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82713" y="4840288"/>
            <a:ext cx="1663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Arial" panose="020B0604020202020204" pitchFamily="34" charset="0"/>
              </a:rPr>
              <a:t>≈ </a:t>
            </a:r>
            <a:r>
              <a:rPr lang="en-US" altLang="zh-CN" sz="2400" dirty="0">
                <a:latin typeface="Arial" panose="020B0604020202020204" pitchFamily="34" charset="0"/>
              </a:rPr>
              <a:t>11.1%</a:t>
            </a:r>
            <a:r>
              <a:rPr lang="zh-CN" altLang="en-US" sz="2400" dirty="0">
                <a:latin typeface="Arial" panose="020B0604020202020204" pitchFamily="34" charset="0"/>
              </a:rPr>
              <a:t>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00625" y="3740150"/>
            <a:ext cx="24542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latin typeface="Arial" panose="020B0604020202020204" pitchFamily="34" charset="0"/>
              </a:rPr>
              <a:t>50÷45</a:t>
            </a:r>
            <a:r>
              <a:rPr lang="zh-CN" altLang="en-US" sz="2400" dirty="0">
                <a:latin typeface="Arial" panose="020B0604020202020204" pitchFamily="34" charset="0"/>
              </a:rPr>
              <a:t>≈</a:t>
            </a:r>
            <a:r>
              <a:rPr lang="en-US" altLang="zh-CN" sz="2400" dirty="0">
                <a:latin typeface="Arial" panose="020B0604020202020204" pitchFamily="34" charset="0"/>
              </a:rPr>
              <a:t>111.1%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00625" y="4335463"/>
            <a:ext cx="35321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latin typeface="Arial" panose="020B0604020202020204" pitchFamily="34" charset="0"/>
              </a:rPr>
              <a:t>111.1%</a:t>
            </a:r>
            <a:r>
              <a:rPr lang="zh-CN" altLang="en-US" sz="2400" dirty="0">
                <a:latin typeface="Arial" panose="020B0604020202020204" pitchFamily="34" charset="0"/>
              </a:rPr>
              <a:t>－</a:t>
            </a:r>
            <a:r>
              <a:rPr lang="en-US" altLang="zh-CN" sz="2400" dirty="0">
                <a:latin typeface="Arial" panose="020B0604020202020204" pitchFamily="34" charset="0"/>
              </a:rPr>
              <a:t>100%</a:t>
            </a:r>
            <a:r>
              <a:rPr lang="zh-CN" altLang="en-US" sz="2400" dirty="0"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</a:rPr>
              <a:t>11.1%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" y="2540000"/>
            <a:ext cx="2162175" cy="10001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6" name="直接连接符 15"/>
          <p:cNvCxnSpPr/>
          <p:nvPr/>
        </p:nvCxnSpPr>
        <p:spPr>
          <a:xfrm>
            <a:off x="1685925" y="4152900"/>
            <a:ext cx="12874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897438" y="4181475"/>
            <a:ext cx="12874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1363" y="2306638"/>
            <a:ext cx="2911475" cy="138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文本框 50"/>
          <p:cNvSpPr txBox="1"/>
          <p:nvPr/>
        </p:nvSpPr>
        <p:spPr>
          <a:xfrm>
            <a:off x="1604963" y="5646738"/>
            <a:ext cx="67103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Arial" panose="020B0604020202020204" pitchFamily="34" charset="0"/>
              </a:rPr>
              <a:t>答：冰的体积比原来水的体积约增加了</a:t>
            </a:r>
            <a:r>
              <a:rPr lang="en-US" altLang="zh-CN" sz="2400" dirty="0">
                <a:latin typeface="Arial" panose="020B0604020202020204" pitchFamily="34" charset="0"/>
              </a:rPr>
              <a:t>11.1%</a:t>
            </a:r>
            <a:r>
              <a:rPr lang="zh-CN" altLang="en-US" sz="2400" dirty="0">
                <a:latin typeface="Arial" panose="020B0604020202020204" pitchFamily="34" charset="0"/>
              </a:rPr>
              <a:t>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1" grpId="0"/>
      <p:bldP spid="42" grpId="0"/>
      <p:bldP spid="43" grpId="0"/>
      <p:bldP spid="44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592" y="980728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</a:rPr>
              <a:t>水的体积比冰的体积少百分之几？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5" name="思想气泡: 云 4"/>
          <p:cNvSpPr/>
          <p:nvPr/>
        </p:nvSpPr>
        <p:spPr>
          <a:xfrm>
            <a:off x="107504" y="1844824"/>
            <a:ext cx="5328592" cy="424847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83568" y="2708920"/>
            <a:ext cx="45365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冰的体积比原来水的体积增加了</a:t>
            </a:r>
            <a:r>
              <a:rPr lang="en-US" altLang="zh-CN" sz="2800" dirty="0"/>
              <a:t>11.1%</a:t>
            </a:r>
            <a:r>
              <a:rPr lang="zh-CN" altLang="en-US" sz="2800" dirty="0"/>
              <a:t>，那么反过来，水的体积就一定比冰的体积少了</a:t>
            </a:r>
            <a:r>
              <a:rPr lang="en-US" altLang="zh-CN" sz="2800" dirty="0"/>
              <a:t>11.1%</a:t>
            </a:r>
            <a:r>
              <a:rPr lang="zh-CN" altLang="en-US" sz="2800" dirty="0"/>
              <a:t>！</a:t>
            </a:r>
            <a:endParaRPr lang="zh-CN" altLang="en-US" sz="2800" dirty="0"/>
          </a:p>
        </p:txBody>
      </p:sp>
      <p:sp>
        <p:nvSpPr>
          <p:cNvPr id="7" name="思想气泡: 云 6"/>
          <p:cNvSpPr/>
          <p:nvPr/>
        </p:nvSpPr>
        <p:spPr>
          <a:xfrm rot="15495598">
            <a:off x="5693774" y="1719001"/>
            <a:ext cx="2452189" cy="295218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68144" y="2420888"/>
            <a:ext cx="2448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笑笑说得对吗？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zh-CN" altLang="en-US" sz="2400" dirty="0"/>
              <a:t>还是画图计算，来验证一下吧！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70" name="Rectangle 14"/>
          <p:cNvSpPr/>
          <p:nvPr/>
        </p:nvSpPr>
        <p:spPr>
          <a:xfrm>
            <a:off x="0" y="560388"/>
            <a:ext cx="9144000" cy="708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2</a:t>
            </a:r>
            <a:r>
              <a:rPr lang="zh-CN" altLang="en-US" sz="4000" dirty="0">
                <a:latin typeface="Arial" panose="020B0604020202020204" pitchFamily="34" charset="0"/>
              </a:rPr>
              <a:t>．</a:t>
            </a:r>
            <a:r>
              <a:rPr lang="zh-CN" altLang="en-US" sz="2800" dirty="0">
                <a:latin typeface="Arial" panose="020B0604020202020204" pitchFamily="34" charset="0"/>
              </a:rPr>
              <a:t>问题</a:t>
            </a:r>
            <a:r>
              <a:rPr lang="en-US" altLang="zh-CN" sz="2800" dirty="0">
                <a:latin typeface="Arial" panose="020B0604020202020204" pitchFamily="34" charset="0"/>
              </a:rPr>
              <a:t>:</a:t>
            </a:r>
            <a:r>
              <a:rPr lang="zh-CN" altLang="en-US" sz="2800" dirty="0">
                <a:latin typeface="Arial" panose="020B0604020202020204" pitchFamily="34" charset="0"/>
              </a:rPr>
              <a:t>水的体积比冰的体积约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减少了百分之几？ 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73079" name="Group 23"/>
          <p:cNvGraphicFramePr>
            <a:graphicFrameLocks noGrp="1"/>
          </p:cNvGraphicFramePr>
          <p:nvPr>
            <p:ph sz="half" idx="4294967295"/>
          </p:nvPr>
        </p:nvGraphicFramePr>
        <p:xfrm>
          <a:off x="179512" y="1268413"/>
          <a:ext cx="8964488" cy="936625"/>
        </p:xfrm>
        <a:graphic>
          <a:graphicData uri="http://schemas.openxmlformats.org/drawingml/2006/table">
            <a:tbl>
              <a:tblPr/>
              <a:tblGrid>
                <a:gridCol w="8964488"/>
              </a:tblGrid>
              <a:tr h="9366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减少的体积</a:t>
                      </a:r>
                      <a:r>
                        <a:rPr kumimoji="1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kumimoji="1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冰的体积</a:t>
                      </a:r>
                      <a:r>
                        <a:rPr kumimoji="1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1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减少百分之几</a:t>
                      </a:r>
                      <a:endParaRPr kumimoji="1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3081" name="Rectangle 25"/>
          <p:cNvSpPr/>
          <p:nvPr/>
        </p:nvSpPr>
        <p:spPr>
          <a:xfrm>
            <a:off x="1861333" y="1988840"/>
            <a:ext cx="343074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(50-45)÷50=10%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3082" name="Rectangle 26"/>
          <p:cNvSpPr/>
          <p:nvPr/>
        </p:nvSpPr>
        <p:spPr>
          <a:xfrm>
            <a:off x="0" y="2778125"/>
            <a:ext cx="8307388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</a:rPr>
              <a:t>提问：这道例题还有其他的解法吗</a:t>
            </a:r>
            <a:r>
              <a:rPr lang="en-US" altLang="zh-CN" sz="4000" dirty="0">
                <a:latin typeface="Arial" panose="020B0604020202020204" pitchFamily="34" charset="0"/>
              </a:rPr>
              <a:t>? 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  <p:sp>
        <p:nvSpPr>
          <p:cNvPr id="173083" name="Rectangle 27"/>
          <p:cNvSpPr/>
          <p:nvPr/>
        </p:nvSpPr>
        <p:spPr>
          <a:xfrm>
            <a:off x="0" y="3704938"/>
            <a:ext cx="9144000" cy="5847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</a:rPr>
              <a:t>先求出：水的体积是冰的体积的百分之几？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73084" name="Rectangle 28"/>
          <p:cNvSpPr/>
          <p:nvPr/>
        </p:nvSpPr>
        <p:spPr>
          <a:xfrm>
            <a:off x="1867148" y="4095477"/>
            <a:ext cx="256672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45÷50=90%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73085" name="Group 29"/>
          <p:cNvGraphicFramePr>
            <a:graphicFrameLocks noGrp="1"/>
          </p:cNvGraphicFramePr>
          <p:nvPr>
            <p:ph sz="half" idx="4294967295"/>
          </p:nvPr>
        </p:nvGraphicFramePr>
        <p:xfrm>
          <a:off x="179388" y="4797425"/>
          <a:ext cx="8964612" cy="1368425"/>
        </p:xfrm>
        <a:graphic>
          <a:graphicData uri="http://schemas.openxmlformats.org/drawingml/2006/table">
            <a:tbl>
              <a:tblPr/>
              <a:tblGrid>
                <a:gridCol w="8964612"/>
              </a:tblGrid>
              <a:tr h="13684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再求出：水的体积比冰的体积减少了百分之几？</a:t>
                      </a:r>
                      <a:endParaRPr kumimoji="1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3093" name="Rectangle 37"/>
          <p:cNvSpPr/>
          <p:nvPr/>
        </p:nvSpPr>
        <p:spPr>
          <a:xfrm>
            <a:off x="1881932" y="5445224"/>
            <a:ext cx="287450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</a:rPr>
              <a:t>100%-90%=10%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70" grpId="0"/>
      <p:bldP spid="173081" grpId="0"/>
      <p:bldP spid="173082" grpId="0"/>
      <p:bldP spid="173083" grpId="0"/>
      <p:bldP spid="173084" grpId="0"/>
      <p:bldP spid="1730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4602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03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04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05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06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07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08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09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10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11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12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13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4579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109788" y="947738"/>
            <a:ext cx="12604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kern="1200" cap="none" spc="-30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水的体积</a:t>
            </a:r>
            <a:endParaRPr kumimoji="0" lang="zh-CN" altLang="en-US" sz="2400" kern="1200" cap="none" spc="-300" normalizeH="0" baseline="0" noProof="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09788" y="1562100"/>
            <a:ext cx="12604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kern="1200" cap="none" spc="-30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冰的体积</a:t>
            </a:r>
            <a:endParaRPr kumimoji="0" lang="zh-CN" altLang="en-US" sz="2400" kern="1200" cap="none" spc="-300" normalizeH="0" baseline="0" noProof="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82963" y="1084263"/>
            <a:ext cx="1800225" cy="2301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82963" y="1698625"/>
            <a:ext cx="1979613" cy="23177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83188" y="1711325"/>
            <a:ext cx="179388" cy="230188"/>
          </a:xfrm>
          <a:prstGeom prst="rect">
            <a:avLst/>
          </a:prstGeom>
          <a:solidFill>
            <a:srgbClr val="00B05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183188" y="947738"/>
            <a:ext cx="0" cy="107632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468438" y="3690938"/>
            <a:ext cx="24558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Arial" panose="020B0604020202020204" pitchFamily="34" charset="0"/>
              </a:rPr>
              <a:t>（</a:t>
            </a:r>
            <a:r>
              <a:rPr lang="en-US" altLang="zh-CN" sz="2400" dirty="0">
                <a:latin typeface="Arial" panose="020B0604020202020204" pitchFamily="34" charset="0"/>
              </a:rPr>
              <a:t>50</a:t>
            </a:r>
            <a:r>
              <a:rPr lang="zh-CN" altLang="en-US" sz="2400" dirty="0">
                <a:latin typeface="Arial" panose="020B0604020202020204" pitchFamily="34" charset="0"/>
              </a:rPr>
              <a:t>－</a:t>
            </a:r>
            <a:r>
              <a:rPr lang="en-US" altLang="zh-CN" sz="2400" dirty="0">
                <a:latin typeface="Arial" panose="020B0604020202020204" pitchFamily="34" charset="0"/>
              </a:rPr>
              <a:t>45</a:t>
            </a:r>
            <a:r>
              <a:rPr lang="zh-CN" altLang="en-US" sz="2400" dirty="0">
                <a:latin typeface="Arial" panose="020B0604020202020204" pitchFamily="34" charset="0"/>
              </a:rPr>
              <a:t>）</a:t>
            </a:r>
            <a:r>
              <a:rPr lang="en-US" altLang="zh-CN" sz="2400" dirty="0">
                <a:latin typeface="Arial" panose="020B0604020202020204" pitchFamily="34" charset="0"/>
              </a:rPr>
              <a:t>÷50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11275" y="4222750"/>
            <a:ext cx="16621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</a:rPr>
              <a:t>5÷50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14450" y="4840288"/>
            <a:ext cx="16621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Arial" panose="020B0604020202020204" pitchFamily="34" charset="0"/>
              </a:rPr>
              <a:t>＝ </a:t>
            </a:r>
            <a:r>
              <a:rPr lang="en-US" altLang="zh-CN" sz="2400" dirty="0">
                <a:latin typeface="Arial" panose="020B0604020202020204" pitchFamily="34" charset="0"/>
              </a:rPr>
              <a:t>10%</a:t>
            </a:r>
            <a:r>
              <a:rPr lang="zh-CN" altLang="en-US" sz="2400" dirty="0">
                <a:latin typeface="Arial" panose="020B0604020202020204" pitchFamily="34" charset="0"/>
              </a:rPr>
              <a:t>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00625" y="3740150"/>
            <a:ext cx="24542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latin typeface="Arial" panose="020B0604020202020204" pitchFamily="34" charset="0"/>
              </a:rPr>
              <a:t>45÷50</a:t>
            </a:r>
            <a:r>
              <a:rPr lang="zh-CN" altLang="en-US" sz="2400" dirty="0"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</a:rPr>
              <a:t>90%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00625" y="4335463"/>
            <a:ext cx="35321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latin typeface="Arial" panose="020B0604020202020204" pitchFamily="34" charset="0"/>
              </a:rPr>
              <a:t>100%</a:t>
            </a:r>
            <a:r>
              <a:rPr lang="zh-CN" altLang="en-US" sz="2400" dirty="0">
                <a:latin typeface="Arial" panose="020B0604020202020204" pitchFamily="34" charset="0"/>
              </a:rPr>
              <a:t>－</a:t>
            </a:r>
            <a:r>
              <a:rPr lang="en-US" altLang="zh-CN" sz="2400" dirty="0">
                <a:latin typeface="Arial" panose="020B0604020202020204" pitchFamily="34" charset="0"/>
              </a:rPr>
              <a:t>90%</a:t>
            </a:r>
            <a:r>
              <a:rPr lang="zh-CN" altLang="en-US" sz="2400" dirty="0"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</a:rPr>
              <a:t>10%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685925" y="4152900"/>
            <a:ext cx="12874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897438" y="4181475"/>
            <a:ext cx="12874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604963" y="5646738"/>
            <a:ext cx="67103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Arial" panose="020B0604020202020204" pitchFamily="34" charset="0"/>
              </a:rPr>
              <a:t>答：水的体积比冰的体积少</a:t>
            </a:r>
            <a:r>
              <a:rPr lang="en-US" altLang="zh-CN" sz="2400" dirty="0">
                <a:latin typeface="Arial" panose="020B0604020202020204" pitchFamily="34" charset="0"/>
              </a:rPr>
              <a:t>10%</a:t>
            </a:r>
            <a:r>
              <a:rPr lang="zh-CN" altLang="en-US" sz="2400" dirty="0">
                <a:latin typeface="Arial" panose="020B0604020202020204" pitchFamily="34" charset="0"/>
              </a:rPr>
              <a:t>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066925"/>
            <a:ext cx="4543425" cy="42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文本框 39"/>
          <p:cNvSpPr txBox="1"/>
          <p:nvPr/>
        </p:nvSpPr>
        <p:spPr>
          <a:xfrm>
            <a:off x="1154113" y="2492375"/>
            <a:ext cx="76533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kern="1200" cap="none" spc="-30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水的体积比冰的体积少的部分是冰的体积的百分之几？</a:t>
            </a:r>
            <a:endParaRPr kumimoji="0" lang="zh-CN" altLang="en-US" sz="2400" kern="1200" cap="none" spc="-300" normalizeH="0" baseline="0" noProof="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913" y="322263"/>
            <a:ext cx="1401762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2947988"/>
            <a:ext cx="1700213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8563" y="2806700"/>
            <a:ext cx="2268537" cy="1077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7869E-17 -3.7037E-7 L 0.00122 -0.0914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0" grpId="0"/>
      <p:bldP spid="41" grpId="0"/>
      <p:bldP spid="42" grpId="0"/>
      <p:bldP spid="43" grpId="0"/>
      <p:bldP spid="44" grpId="0"/>
      <p:bldP spid="51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727819" y="682625"/>
            <a:ext cx="9748837" cy="2817813"/>
          </a:xfrm>
          <a:noFill/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/>
              <a:t>冰的体积比原来水的体积约</a:t>
            </a:r>
            <a:r>
              <a:rPr lang="zh-CN" altLang="en-US" sz="2800" dirty="0">
                <a:solidFill>
                  <a:srgbClr val="FF0000"/>
                </a:solidFill>
              </a:rPr>
              <a:t>增加了百分之几</a:t>
            </a:r>
            <a:r>
              <a:rPr lang="zh-CN" altLang="en-US" sz="1600" dirty="0">
                <a:solidFill>
                  <a:srgbClr val="FF0000"/>
                </a:solidFill>
              </a:rPr>
              <a:t>？</a:t>
            </a:r>
            <a:endParaRPr lang="zh-CN" altLang="en-US" sz="1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</a:rPr>
              <a:t>          （</a:t>
            </a:r>
            <a:r>
              <a:rPr lang="en-US" altLang="zh-CN" sz="2800" dirty="0">
                <a:solidFill>
                  <a:srgbClr val="FF0000"/>
                </a:solidFill>
              </a:rPr>
              <a:t>50-45</a:t>
            </a:r>
            <a:r>
              <a:rPr lang="zh-CN" altLang="en-US" sz="2800" dirty="0">
                <a:solidFill>
                  <a:srgbClr val="FF0000"/>
                </a:solidFill>
              </a:rPr>
              <a:t>）</a:t>
            </a:r>
            <a:r>
              <a:rPr lang="en-US" altLang="zh-CN" sz="2800" b="1" dirty="0">
                <a:solidFill>
                  <a:srgbClr val="0000FF"/>
                </a:solidFill>
              </a:rPr>
              <a:t>÷45≈11.1%</a:t>
            </a:r>
            <a:endParaRPr lang="en-US" altLang="zh-CN" sz="28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zh-CN" altLang="en-US" sz="4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1600" dirty="0"/>
          </a:p>
          <a:p>
            <a:pPr marL="0" indent="0">
              <a:buNone/>
            </a:pPr>
            <a:r>
              <a:rPr lang="zh-CN" altLang="en-US" sz="2400" dirty="0">
                <a:solidFill>
                  <a:srgbClr val="FF0000"/>
                </a:solidFill>
                <a:sym typeface="宋体" panose="02010600030101010101" pitchFamily="2" charset="-122"/>
              </a:rPr>
              <a:t>             </a:t>
            </a:r>
            <a:r>
              <a:rPr lang="zh-CN" altLang="en-US" sz="2800" dirty="0">
                <a:solidFill>
                  <a:srgbClr val="FF0000"/>
                </a:solidFill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sym typeface="宋体" panose="02010600030101010101" pitchFamily="2" charset="-122"/>
              </a:rPr>
              <a:t>50-45</a:t>
            </a:r>
            <a:r>
              <a:rPr lang="zh-CN" altLang="en-US" sz="2800" dirty="0">
                <a:solidFill>
                  <a:srgbClr val="FF0000"/>
                </a:solidFill>
                <a:sym typeface="宋体" panose="02010600030101010101" pitchFamily="2" charset="-122"/>
              </a:rPr>
              <a:t>）</a:t>
            </a:r>
            <a:r>
              <a:rPr lang="en-US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÷50=10%</a:t>
            </a:r>
            <a:endParaRPr lang="en-US" altLang="zh-CN" sz="2800" b="1" dirty="0">
              <a:solidFill>
                <a:srgbClr val="0000FF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sz="3200" b="1" dirty="0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>
                <a:sym typeface="宋体" panose="02010600030101010101" pitchFamily="2" charset="-122"/>
              </a:rPr>
              <a:t>对比：有什么相同点和不同点？</a:t>
            </a:r>
            <a:endParaRPr lang="en-US" altLang="zh-CN" sz="3200" dirty="0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sym typeface="宋体" panose="02010600030101010101" pitchFamily="2" charset="-122"/>
              </a:rPr>
              <a:t>增加和减少的具体数量相同，都是</a:t>
            </a:r>
            <a:r>
              <a:rPr lang="en-US" altLang="zh-CN" sz="2400" dirty="0">
                <a:solidFill>
                  <a:schemeClr val="tx2"/>
                </a:solidFill>
                <a:sym typeface="宋体" panose="02010600030101010101" pitchFamily="2" charset="-122"/>
              </a:rPr>
              <a:t>50-45=5</a:t>
            </a:r>
            <a:r>
              <a:rPr lang="zh-CN" altLang="en-US" sz="2400" dirty="0">
                <a:solidFill>
                  <a:schemeClr val="tx2"/>
                </a:solidFill>
                <a:sym typeface="宋体" panose="02010600030101010101" pitchFamily="2" charset="-122"/>
              </a:rPr>
              <a:t>，</a:t>
            </a:r>
            <a:endParaRPr lang="zh-CN" altLang="en-US" sz="2400" dirty="0">
              <a:solidFill>
                <a:schemeClr val="tx2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sym typeface="宋体" panose="02010600030101010101" pitchFamily="2" charset="-122"/>
              </a:rPr>
              <a:t>可是比的单位</a:t>
            </a:r>
            <a:r>
              <a:rPr lang="en-US" altLang="zh-CN" sz="2400" dirty="0">
                <a:solidFill>
                  <a:schemeClr val="tx2"/>
                </a:solidFill>
                <a:sym typeface="宋体" panose="02010600030101010101" pitchFamily="2" charset="-122"/>
              </a:rPr>
              <a:t>“1”</a:t>
            </a:r>
            <a:r>
              <a:rPr lang="zh-CN" altLang="en-US" sz="2400" dirty="0">
                <a:solidFill>
                  <a:schemeClr val="tx2"/>
                </a:solidFill>
                <a:sym typeface="宋体" panose="02010600030101010101" pitchFamily="2" charset="-122"/>
              </a:rPr>
              <a:t>不同，因此百分之几也不同。</a:t>
            </a:r>
            <a:endParaRPr lang="en-US" altLang="zh-CN" sz="2400" dirty="0">
              <a:solidFill>
                <a:schemeClr val="tx2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sym typeface="宋体" panose="02010600030101010101" pitchFamily="2" charset="-122"/>
              </a:rPr>
              <a:t>解题思路也相同，都是用两个数相差的量</a:t>
            </a:r>
            <a:r>
              <a:rPr lang="zh-CN" altLang="en-US" sz="2400" b="1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除以</a:t>
            </a:r>
            <a:r>
              <a:rPr lang="zh-CN" altLang="en-US" sz="2400" dirty="0">
                <a:solidFill>
                  <a:schemeClr val="tx2"/>
                </a:solidFill>
                <a:sym typeface="宋体" panose="02010600030101010101" pitchFamily="2" charset="-122"/>
              </a:rPr>
              <a:t>单位“</a:t>
            </a:r>
            <a:r>
              <a:rPr lang="en-US" altLang="zh-CN" sz="2400" dirty="0">
                <a:solidFill>
                  <a:schemeClr val="tx2"/>
                </a:solidFill>
                <a:sym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chemeClr val="tx2"/>
                </a:solidFill>
                <a:sym typeface="宋体" panose="02010600030101010101" pitchFamily="2" charset="-122"/>
              </a:rPr>
              <a:t>”</a:t>
            </a:r>
            <a:r>
              <a:rPr lang="en-US" altLang="zh-CN" sz="2400" dirty="0">
                <a:solidFill>
                  <a:schemeClr val="tx2"/>
                </a:solidFill>
                <a:sym typeface="宋体" panose="02010600030101010101" pitchFamily="2" charset="-122"/>
              </a:rPr>
              <a:t>.</a:t>
            </a:r>
            <a:endParaRPr lang="en-US" altLang="zh-CN" sz="2400" dirty="0">
              <a:solidFill>
                <a:schemeClr val="tx2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sz="16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b="1" dirty="0"/>
          </a:p>
        </p:txBody>
      </p:sp>
      <p:sp>
        <p:nvSpPr>
          <p:cNvPr id="25603" name="文本框 2"/>
          <p:cNvSpPr txBox="1"/>
          <p:nvPr/>
        </p:nvSpPr>
        <p:spPr>
          <a:xfrm>
            <a:off x="807714" y="1988840"/>
            <a:ext cx="87328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ea"/>
                <a:ea typeface="+mn-ea"/>
              </a:rPr>
              <a:t>水的体积比冰的体积约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减少了百分之几？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/>
          <p:nvPr/>
        </p:nvSpPr>
        <p:spPr>
          <a:xfrm>
            <a:off x="323850" y="1412875"/>
            <a:ext cx="8496300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</a:rPr>
              <a:t>1</a:t>
            </a:r>
            <a:r>
              <a:rPr lang="zh-CN" altLang="en-US" sz="2400" dirty="0">
                <a:latin typeface="Arial" panose="020B0604020202020204" pitchFamily="34" charset="0"/>
              </a:rPr>
              <a:t>、水果店进货，买进苹果</a:t>
            </a:r>
            <a:r>
              <a:rPr lang="en-US" altLang="zh-CN" sz="2400" dirty="0">
                <a:latin typeface="Arial" panose="020B0604020202020204" pitchFamily="34" charset="0"/>
              </a:rPr>
              <a:t>300</a:t>
            </a:r>
            <a:r>
              <a:rPr lang="zh-CN" altLang="en-US" sz="2400" dirty="0">
                <a:latin typeface="Arial" panose="020B0604020202020204" pitchFamily="34" charset="0"/>
              </a:rPr>
              <a:t>箱，梨子比苹果少买了</a:t>
            </a:r>
            <a:r>
              <a:rPr lang="en-US" altLang="zh-CN" sz="2400" dirty="0">
                <a:latin typeface="Arial" panose="020B0604020202020204" pitchFamily="34" charset="0"/>
              </a:rPr>
              <a:t>75</a:t>
            </a:r>
            <a:r>
              <a:rPr lang="zh-CN" altLang="en-US" sz="2400" dirty="0">
                <a:latin typeface="Arial" panose="020B0604020202020204" pitchFamily="34" charset="0"/>
              </a:rPr>
              <a:t>箱，少买了百分之几？</a:t>
            </a:r>
            <a:endParaRPr lang="en-US" altLang="zh-CN" sz="2400" dirty="0">
              <a:latin typeface="Arial" panose="020B0604020202020204" pitchFamily="34" charset="0"/>
            </a:endParaRPr>
          </a:p>
          <a:p>
            <a:endParaRPr lang="en-US" altLang="zh-CN" sz="2400" dirty="0">
              <a:latin typeface="Arial" panose="020B0604020202020204" pitchFamily="34" charset="0"/>
            </a:endParaRPr>
          </a:p>
          <a:p>
            <a:endParaRPr lang="en-US" altLang="zh-CN" sz="2400" dirty="0">
              <a:latin typeface="Arial" panose="020B0604020202020204" pitchFamily="34" charset="0"/>
            </a:endParaRPr>
          </a:p>
          <a:p>
            <a:r>
              <a:rPr lang="en-US" altLang="zh-CN" sz="2400" dirty="0">
                <a:latin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</a:rPr>
              <a:t>、水果店进货，买进苹果有</a:t>
            </a:r>
            <a:r>
              <a:rPr lang="en-US" altLang="zh-CN" sz="2400" dirty="0">
                <a:latin typeface="Arial" panose="020B0604020202020204" pitchFamily="34" charset="0"/>
              </a:rPr>
              <a:t>300</a:t>
            </a:r>
            <a:r>
              <a:rPr lang="zh-CN" altLang="en-US" sz="2400" dirty="0">
                <a:latin typeface="Arial" panose="020B0604020202020204" pitchFamily="34" charset="0"/>
              </a:rPr>
              <a:t>箱，梨子买进有</a:t>
            </a:r>
            <a:r>
              <a:rPr lang="en-US" altLang="zh-CN" sz="2400" dirty="0">
                <a:latin typeface="Arial" panose="020B0604020202020204" pitchFamily="34" charset="0"/>
              </a:rPr>
              <a:t>225</a:t>
            </a:r>
            <a:r>
              <a:rPr lang="zh-CN" altLang="en-US" sz="2400" dirty="0">
                <a:latin typeface="Arial" panose="020B0604020202020204" pitchFamily="34" charset="0"/>
              </a:rPr>
              <a:t>箱，</a:t>
            </a:r>
            <a:endParaRPr lang="en-US" altLang="zh-CN" sz="2400" dirty="0">
              <a:latin typeface="Arial" panose="020B0604020202020204" pitchFamily="34" charset="0"/>
            </a:endParaRPr>
          </a:p>
          <a:p>
            <a:r>
              <a:rPr lang="zh-CN" altLang="en-US" sz="2400" dirty="0">
                <a:latin typeface="Arial" panose="020B0604020202020204" pitchFamily="34" charset="0"/>
              </a:rPr>
              <a:t>少买了百分之几？</a:t>
            </a:r>
            <a:endParaRPr lang="en-US" altLang="zh-CN" sz="2400" dirty="0">
              <a:latin typeface="Arial" panose="020B0604020202020204" pitchFamily="34" charset="0"/>
            </a:endParaRPr>
          </a:p>
          <a:p>
            <a:endParaRPr lang="en-US" altLang="zh-CN" sz="2400" dirty="0">
              <a:latin typeface="Arial" panose="020B0604020202020204" pitchFamily="34" charset="0"/>
            </a:endParaRPr>
          </a:p>
          <a:p>
            <a:endParaRPr lang="en-US" altLang="zh-CN" sz="2400" dirty="0">
              <a:latin typeface="Arial" panose="020B0604020202020204" pitchFamily="34" charset="0"/>
            </a:endParaRPr>
          </a:p>
          <a:p>
            <a:r>
              <a:rPr lang="en-US" altLang="zh-CN" sz="2400" dirty="0">
                <a:latin typeface="Arial" panose="020B0604020202020204" pitchFamily="34" charset="0"/>
              </a:rPr>
              <a:t>3</a:t>
            </a:r>
            <a:r>
              <a:rPr lang="zh-CN" altLang="en-US" sz="2400" dirty="0">
                <a:latin typeface="Arial" panose="020B0604020202020204" pitchFamily="34" charset="0"/>
              </a:rPr>
              <a:t>、水果店进货，梨子买进有</a:t>
            </a:r>
            <a:r>
              <a:rPr lang="en-US" altLang="zh-CN" sz="2400" dirty="0">
                <a:latin typeface="Arial" panose="020B0604020202020204" pitchFamily="34" charset="0"/>
              </a:rPr>
              <a:t>225</a:t>
            </a:r>
            <a:r>
              <a:rPr lang="zh-CN" altLang="en-US" sz="2400" dirty="0">
                <a:latin typeface="Arial" panose="020B0604020202020204" pitchFamily="34" charset="0"/>
              </a:rPr>
              <a:t>箱，比苹果少买了</a:t>
            </a:r>
            <a:r>
              <a:rPr lang="en-US" altLang="zh-CN" sz="2400" dirty="0">
                <a:latin typeface="Arial" panose="020B0604020202020204" pitchFamily="34" charset="0"/>
              </a:rPr>
              <a:t>75</a:t>
            </a:r>
            <a:r>
              <a:rPr lang="zh-CN" altLang="en-US" sz="2400" dirty="0">
                <a:latin typeface="Arial" panose="020B0604020202020204" pitchFamily="34" charset="0"/>
              </a:rPr>
              <a:t>箱，</a:t>
            </a:r>
            <a:endParaRPr lang="en-US" altLang="zh-CN" sz="2400" dirty="0">
              <a:latin typeface="Arial" panose="020B0604020202020204" pitchFamily="34" charset="0"/>
            </a:endParaRPr>
          </a:p>
          <a:p>
            <a:r>
              <a:rPr lang="zh-CN" altLang="en-US" sz="2400" dirty="0">
                <a:latin typeface="Arial" panose="020B0604020202020204" pitchFamily="34" charset="0"/>
              </a:rPr>
              <a:t>少买了百分之几？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8313" y="2276475"/>
            <a:ext cx="223202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68313" y="3716338"/>
            <a:ext cx="223202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68313" y="5157788"/>
            <a:ext cx="223202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68313" y="5516563"/>
            <a:ext cx="83518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梨子比苹果少买的箱数</a:t>
            </a: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是</a:t>
            </a:r>
            <a:r>
              <a:rPr kumimoji="0" lang="zh-CN" altLang="en-US" sz="2800" kern="1200" cap="none" spc="0" normalizeH="0" baseline="0" noProof="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苹果箱数的百分之几？</a:t>
            </a:r>
            <a:endParaRPr kumimoji="0" lang="zh-CN" altLang="en-US" sz="2800" kern="1200" cap="none" spc="0" normalizeH="0" baseline="0" noProof="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26631" name="文本框 1"/>
          <p:cNvSpPr txBox="1"/>
          <p:nvPr/>
        </p:nvSpPr>
        <p:spPr>
          <a:xfrm>
            <a:off x="1187450" y="796925"/>
            <a:ext cx="309721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</a:rPr>
              <a:t>巩固应用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52145" y="1410970"/>
            <a:ext cx="8240395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chemeClr val="tx2"/>
                </a:solidFill>
              </a:rPr>
              <a:t>小结：</a:t>
            </a:r>
            <a:endParaRPr lang="en-US" altLang="zh-CN" sz="4000" dirty="0">
              <a:solidFill>
                <a:schemeClr val="tx2"/>
              </a:solidFill>
            </a:endParaRPr>
          </a:p>
          <a:p>
            <a:r>
              <a:rPr lang="zh-CN" altLang="zh-CN" sz="4000" dirty="0">
                <a:solidFill>
                  <a:schemeClr val="tx2"/>
                </a:solidFill>
              </a:rPr>
              <a:t>求一个数比另一个数多（或少）百分之几？</a:t>
            </a:r>
            <a:endParaRPr lang="zh-CN" altLang="zh-CN" sz="4000" dirty="0">
              <a:solidFill>
                <a:schemeClr val="tx2"/>
              </a:solidFill>
            </a:endParaRPr>
          </a:p>
          <a:p>
            <a:r>
              <a:rPr lang="en-US" altLang="zh-CN" sz="4800" dirty="0">
                <a:solidFill>
                  <a:srgbClr val="FF0000"/>
                </a:solidFill>
              </a:rPr>
              <a:t>         </a:t>
            </a:r>
            <a:endParaRPr lang="en-US" altLang="zh-CN" sz="4800" dirty="0">
              <a:solidFill>
                <a:srgbClr val="FF0000"/>
              </a:solidFill>
            </a:endParaRPr>
          </a:p>
          <a:p>
            <a:pPr algn="ctr"/>
            <a:r>
              <a:rPr lang="en-US" altLang="zh-CN" sz="4800" dirty="0">
                <a:solidFill>
                  <a:srgbClr val="FF0000"/>
                </a:solidFill>
              </a:rPr>
              <a:t> </a:t>
            </a:r>
            <a:r>
              <a:rPr lang="zh-CN" altLang="en-US" sz="5400" dirty="0">
                <a:solidFill>
                  <a:srgbClr val="FF0000"/>
                </a:solidFill>
              </a:rPr>
              <a:t>差➗单位</a:t>
            </a:r>
            <a:r>
              <a:rPr lang="en-US" altLang="zh-CN" sz="5400" dirty="0">
                <a:solidFill>
                  <a:srgbClr val="FF0000"/>
                </a:solidFill>
              </a:rPr>
              <a:t>“1”</a:t>
            </a:r>
            <a:r>
              <a:rPr lang="zh-CN" altLang="en-US" sz="5400" dirty="0">
                <a:solidFill>
                  <a:srgbClr val="FF0000"/>
                </a:solidFill>
              </a:rPr>
              <a:t>的量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84" name="Group 12"/>
          <p:cNvGraphicFramePr>
            <a:graphicFrameLocks noGrp="1"/>
          </p:cNvGraphicFramePr>
          <p:nvPr>
            <p:ph idx="4294967295"/>
          </p:nvPr>
        </p:nvGraphicFramePr>
        <p:xfrm>
          <a:off x="0" y="1214438"/>
          <a:ext cx="9144000" cy="6003925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6003925">
                <a:tc>
                  <a:txBody>
                    <a:bodyPr/>
                    <a:lstStyle>
                      <a:lvl1pPr indent="1524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524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下列各题，每小题均回答三个问题：</a:t>
                      </a:r>
                      <a:endParaRPr kumimoji="0" lang="zh-CN" altLang="en-US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1524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．谁是单位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的量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?</a:t>
                      </a: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1524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．谁与单位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的量相比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?</a:t>
                      </a: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1524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、说解题思路。</a:t>
                      </a: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1524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(1)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男工人数比女工多百分之几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?</a:t>
                      </a: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1524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8313" y="4652963"/>
            <a:ext cx="835183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152400" algn="just">
              <a:buNone/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分析：这个问题是求（ 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多的人数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）占</a:t>
            </a:r>
            <a:endParaRPr lang="en-US" altLang="zh-CN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152400" algn="just">
              <a:buNone/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（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女工人数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）的百分之几。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50" name="Group 42"/>
          <p:cNvGraphicFramePr>
            <a:graphicFrameLocks noGrp="1"/>
          </p:cNvGraphicFramePr>
          <p:nvPr>
            <p:ph sz="half" idx="4294967295"/>
          </p:nvPr>
        </p:nvGraphicFramePr>
        <p:xfrm>
          <a:off x="0" y="0"/>
          <a:ext cx="9144000" cy="429764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4297363">
                <a:tc>
                  <a:txBody>
                    <a:bodyPr/>
                    <a:lstStyle>
                      <a:lvl1pPr marL="342900" indent="-1905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1905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342900" marR="0" lvl="0" indent="-1905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(3)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汽车速度比火车速度慢百分之几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?</a:t>
                      </a: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42900" marR="0" lvl="0" indent="-1905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342900" marR="0" lvl="0" indent="-1905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42900" marR="0" lvl="0" indent="-1905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42900" marR="0" lvl="0" indent="-1905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(4)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红花朵数比黄花朵数少百分之几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?</a:t>
                      </a: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42900" marR="0" lvl="0" indent="-1905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0" marB="4570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39750" y="1581150"/>
            <a:ext cx="727233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190500" algn="just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分析：求</a:t>
            </a:r>
            <a:r>
              <a:rPr lang="zh-CN" altLang="en-US" sz="3600" b="1" dirty="0">
                <a:latin typeface="宋体" panose="02010600030101010101" pitchFamily="2" charset="-122"/>
                <a:sym typeface="宋体" panose="02010600030101010101" pitchFamily="2" charset="-122"/>
              </a:rPr>
              <a:t>速度差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占</a:t>
            </a:r>
            <a:r>
              <a:rPr lang="zh-CN" altLang="en-US" sz="3600" b="1" dirty="0">
                <a:latin typeface="宋体" panose="02010600030101010101" pitchFamily="2" charset="-122"/>
                <a:sym typeface="宋体" panose="02010600030101010101" pitchFamily="2" charset="-122"/>
              </a:rPr>
              <a:t>火车速度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的百分之几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4221163"/>
            <a:ext cx="72723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190500" algn="just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分析：求</a:t>
            </a:r>
            <a:r>
              <a:rPr lang="zh-CN" altLang="en-US" sz="3600" b="1" dirty="0">
                <a:latin typeface="宋体" panose="02010600030101010101" pitchFamily="2" charset="-122"/>
                <a:sym typeface="宋体" panose="02010600030101010101" pitchFamily="2" charset="-122"/>
              </a:rPr>
              <a:t>少的朵数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占</a:t>
            </a:r>
            <a:r>
              <a:rPr lang="zh-CN" altLang="en-US" sz="3600" b="1" dirty="0">
                <a:latin typeface="宋体" panose="02010600030101010101" pitchFamily="2" charset="-122"/>
                <a:sym typeface="宋体" panose="02010600030101010101" pitchFamily="2" charset="-122"/>
              </a:rPr>
              <a:t>黄花朵数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的百分之几</a:t>
            </a:r>
            <a:endParaRPr lang="en-US" altLang="zh-CN" sz="3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463" y="549275"/>
            <a:ext cx="1593850" cy="78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Box 4"/>
          <p:cNvSpPr txBox="1"/>
          <p:nvPr/>
        </p:nvSpPr>
        <p:spPr>
          <a:xfrm>
            <a:off x="323850" y="1392238"/>
            <a:ext cx="8424863" cy="312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红星乡计划造林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公顷，实际造林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公顷，实际造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林比原计划多百分之几？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⑴画图表示实际造林比原计划多百分之几。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⑵列式解决问题。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⑶原计划造林比实际造林少百分之几？画一画，算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一算。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2025" y="1914525"/>
            <a:ext cx="3903663" cy="3890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4525"/>
            <a:ext cx="3908425" cy="394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"/>
          <p:cNvSpPr txBox="1"/>
          <p:nvPr/>
        </p:nvSpPr>
        <p:spPr>
          <a:xfrm>
            <a:off x="1547813" y="1268413"/>
            <a:ext cx="237648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百分数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4341" name="文本框 4"/>
          <p:cNvSpPr txBox="1"/>
          <p:nvPr/>
        </p:nvSpPr>
        <p:spPr>
          <a:xfrm>
            <a:off x="4787900" y="908050"/>
            <a:ext cx="3903663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求一个数是另一个数的百分之几是多少？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23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0724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30749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50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51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52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0725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26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737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38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39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40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41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42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43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44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45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46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47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48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0727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30733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4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35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36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0728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 rot="300000">
            <a:off x="785495" y="332740"/>
            <a:ext cx="8350250" cy="1198880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0"/>
          </a:effectLst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7200" kern="1200" cap="none" spc="0" normalizeH="0" baseline="0" noProof="0" dirty="0">
                <a:solidFill>
                  <a:srgbClr val="FF9B05"/>
                </a:solidFill>
                <a:latin typeface="华文彩云" pitchFamily="2" charset="-122"/>
                <a:ea typeface="华文彩云" pitchFamily="2" charset="-122"/>
                <a:cs typeface="+mn-cs"/>
              </a:rPr>
              <a:t>你学到了什么？</a:t>
            </a:r>
            <a:endParaRPr kumimoji="0" lang="zh-CN" altLang="en-US" sz="7200" kern="1200" cap="none" spc="0" normalizeH="0" baseline="0" noProof="0" dirty="0">
              <a:solidFill>
                <a:srgbClr val="FF9B05"/>
              </a:solidFill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  <p:sp>
        <p:nvSpPr>
          <p:cNvPr id="31754" name="文本框 1"/>
          <p:cNvSpPr txBox="1"/>
          <p:nvPr/>
        </p:nvSpPr>
        <p:spPr>
          <a:xfrm>
            <a:off x="539750" y="1936433"/>
            <a:ext cx="8424863" cy="160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Arial" panose="020B0604020202020204" pitchFamily="34" charset="0"/>
              </a:rPr>
              <a:t>1</a:t>
            </a:r>
            <a:r>
              <a:rPr lang="zh-CN" altLang="en-US" sz="2000" dirty="0">
                <a:latin typeface="Arial" panose="020B0604020202020204" pitchFamily="34" charset="0"/>
              </a:rPr>
              <a:t>、学会了怎样解决</a:t>
            </a:r>
            <a:endParaRPr lang="en-US" altLang="zh-CN" sz="2000" dirty="0">
              <a:latin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“求一个数比另一个数多（或少）百分之几？”的实际问题。</a:t>
            </a:r>
            <a:endParaRPr lang="en-US" altLang="zh-CN" sz="2000" dirty="0">
              <a:latin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5" name="文本框 2"/>
          <p:cNvSpPr txBox="1"/>
          <p:nvPr/>
        </p:nvSpPr>
        <p:spPr>
          <a:xfrm>
            <a:off x="711200" y="4797425"/>
            <a:ext cx="82819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</a:rPr>
              <a:t>、找准单位“</a:t>
            </a:r>
            <a:r>
              <a:rPr lang="en-US" altLang="zh-CN" sz="2400" dirty="0">
                <a:latin typeface="Arial" panose="020B0604020202020204" pitchFamily="34" charset="0"/>
              </a:rPr>
              <a:t>1</a:t>
            </a:r>
            <a:r>
              <a:rPr lang="zh-CN" altLang="en-US" sz="2400" dirty="0">
                <a:latin typeface="Arial" panose="020B0604020202020204" pitchFamily="34" charset="0"/>
              </a:rPr>
              <a:t>”。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31756" name="文本框 3"/>
          <p:cNvSpPr txBox="1"/>
          <p:nvPr/>
        </p:nvSpPr>
        <p:spPr>
          <a:xfrm>
            <a:off x="452120" y="2937510"/>
            <a:ext cx="8239760" cy="3815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方法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：用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差量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除以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单位“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”的量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 =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多（或少）百分之几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方法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：先求一个数占单位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“1”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的百分之几，再把这个百分数和单位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“1”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作比较。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925" y="5516880"/>
            <a:ext cx="78143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3</a:t>
            </a:r>
            <a:r>
              <a:rPr lang="zh-CN" altLang="en-US" sz="2800"/>
              <a:t>、解决问题时：转化、画图，数形结合、猜测、验证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/>
      <p:bldP spid="31755" grpId="0"/>
      <p:bldP spid="317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/>
          <p:nvPr/>
        </p:nvSpPr>
        <p:spPr>
          <a:xfrm>
            <a:off x="1044575" y="53340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1.</a:t>
            </a:r>
            <a:r>
              <a:rPr lang="zh-CN" altLang="en-US" sz="4000" dirty="0">
                <a:latin typeface="Arial" panose="020B0604020202020204" pitchFamily="34" charset="0"/>
              </a:rPr>
              <a:t>说说百分数的意义。</a:t>
            </a:r>
            <a:endParaRPr lang="zh-CN" altLang="en-US" sz="4000" dirty="0">
              <a:latin typeface="Arial" panose="020B0604020202020204" pitchFamily="34" charset="0"/>
            </a:endParaRPr>
          </a:p>
          <a:p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161800" name="Rectangle 8"/>
          <p:cNvSpPr/>
          <p:nvPr/>
        </p:nvSpPr>
        <p:spPr>
          <a:xfrm>
            <a:off x="0" y="1341438"/>
            <a:ext cx="93964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</a:rPr>
              <a:t>求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一个数</a:t>
            </a:r>
            <a:r>
              <a:rPr lang="zh-CN" altLang="en-US" sz="3200" dirty="0">
                <a:latin typeface="Arial" panose="020B0604020202020204" pitchFamily="34" charset="0"/>
              </a:rPr>
              <a:t>是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另一个数的</a:t>
            </a:r>
            <a:r>
              <a:rPr lang="zh-CN" altLang="en-US" sz="3200" dirty="0">
                <a:latin typeface="Arial" panose="020B0604020202020204" pitchFamily="34" charset="0"/>
              </a:rPr>
              <a:t>百分之几的数叫百分数。</a:t>
            </a:r>
            <a:endParaRPr lang="en-US" altLang="zh-CN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</a:rPr>
              <a:t>（百分数也叫百分比、百分率）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61812" name="Group 20"/>
          <p:cNvGraphicFramePr>
            <a:graphicFrameLocks noGrp="1"/>
          </p:cNvGraphicFramePr>
          <p:nvPr>
            <p:ph idx="4294967295"/>
          </p:nvPr>
        </p:nvGraphicFramePr>
        <p:xfrm>
          <a:off x="0" y="2565400"/>
          <a:ext cx="8229600" cy="2530475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2530475">
                <a:tc>
                  <a:txBody>
                    <a:bodyPr/>
                    <a:lstStyle/>
                    <a:p>
                      <a:pPr marL="342900" marR="0" lvl="0" indent="-1905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1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．口答。</a:t>
                      </a:r>
                      <a:endParaRPr kumimoji="1" lang="zh-CN" altLang="en-US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342900" marR="0" lvl="0" indent="-1905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kumimoji="1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1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kumimoji="1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1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的百分之几</a:t>
                      </a:r>
                      <a:r>
                        <a:rPr kumimoji="1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 </a:t>
                      </a:r>
                      <a:endParaRPr kumimoji="1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342900" marR="0" lvl="0" indent="-1905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1905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②5</a:t>
                      </a:r>
                      <a:r>
                        <a:rPr kumimoji="1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kumimoji="1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1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的百分之几</a:t>
                      </a:r>
                      <a:r>
                        <a:rPr kumimoji="1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endParaRPr kumimoji="1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31" marB="45731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1813" name="Text Box 21"/>
          <p:cNvSpPr txBox="1"/>
          <p:nvPr/>
        </p:nvSpPr>
        <p:spPr>
          <a:xfrm>
            <a:off x="611188" y="3716338"/>
            <a:ext cx="568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4÷5=0.8=80%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1814" name="Text Box 22"/>
          <p:cNvSpPr txBox="1"/>
          <p:nvPr/>
        </p:nvSpPr>
        <p:spPr>
          <a:xfrm>
            <a:off x="611188" y="5157788"/>
            <a:ext cx="568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5÷4=1.25=125%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06" name="文本框 2"/>
          <p:cNvSpPr txBox="1"/>
          <p:nvPr/>
        </p:nvSpPr>
        <p:spPr>
          <a:xfrm>
            <a:off x="4643438" y="4292600"/>
            <a:ext cx="4752975" cy="1384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相比的两个量没变，但比的标准变了，单位“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”变了，算式就不相同。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对话气泡: 椭圆形 1"/>
          <p:cNvSpPr/>
          <p:nvPr/>
        </p:nvSpPr>
        <p:spPr>
          <a:xfrm>
            <a:off x="4716463" y="1989138"/>
            <a:ext cx="4032250" cy="187166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4859338" y="2276475"/>
            <a:ext cx="45767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请思考：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都是相同的量相比，为什么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列出截然不同的算式呢？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1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00" grpId="0"/>
      <p:bldP spid="161813" grpId="0"/>
      <p:bldP spid="161814" grpId="0"/>
      <p:bldP spid="4106" grpId="0"/>
      <p:bldP spid="4106" grpId="1"/>
      <p:bldP spid="2" grpId="0" animBg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31"/>
          <p:cNvGraphicFramePr>
            <a:graphicFrameLocks noGrp="1"/>
          </p:cNvGraphicFramePr>
          <p:nvPr/>
        </p:nvGraphicFramePr>
        <p:xfrm>
          <a:off x="0" y="1052513"/>
          <a:ext cx="9251950" cy="4968875"/>
        </p:xfrm>
        <a:graphic>
          <a:graphicData uri="http://schemas.openxmlformats.org/drawingml/2006/table">
            <a:tbl>
              <a:tblPr/>
              <a:tblGrid>
                <a:gridCol w="9251950"/>
              </a:tblGrid>
              <a:tr h="4968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．找准单位“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 </a:t>
                      </a:r>
                      <a:endParaRPr kumimoji="0" lang="zh-CN" altLang="en-US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指出下列各题中，谁是单位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的量     ，谁与单位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的量相比？</a:t>
                      </a:r>
                      <a:endParaRPr kumimoji="0" lang="zh-CN" altLang="en-US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(1)</a:t>
                      </a:r>
                      <a:r>
                        <a:rPr kumimoji="0" lang="zh-CN" altLang="en-US" sz="40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男生人数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是女生人数的百分之几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?</a:t>
                      </a: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(2)</a:t>
                      </a:r>
                      <a:r>
                        <a:rPr kumimoji="0" lang="zh-CN" altLang="en-US" sz="40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实际产量</a:t>
                      </a: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是计划产量的百分之几</a:t>
                      </a:r>
                      <a:r>
                        <a:rPr kumimoji="0" lang="en-US" altLang="zh-CN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?</a:t>
                      </a: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4" marR="91434" marT="45726" marB="45726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矩形: 圆角 6"/>
          <p:cNvSpPr/>
          <p:nvPr/>
        </p:nvSpPr>
        <p:spPr>
          <a:xfrm>
            <a:off x="3419475" y="2997200"/>
            <a:ext cx="2016125" cy="576263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3419475" y="4221163"/>
            <a:ext cx="2016125" cy="576263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563" y="2214563"/>
            <a:ext cx="5476875" cy="191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4"/>
          <p:cNvSpPr txBox="1"/>
          <p:nvPr/>
        </p:nvSpPr>
        <p:spPr>
          <a:xfrm>
            <a:off x="2451100" y="642938"/>
            <a:ext cx="66929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六年级上册 第七单元 百分数的应用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2" name="Group 8"/>
          <p:cNvGrpSpPr/>
          <p:nvPr/>
        </p:nvGrpSpPr>
        <p:grpSpPr>
          <a:xfrm rot="120000">
            <a:off x="1481138" y="4240213"/>
            <a:ext cx="1905000" cy="769937"/>
            <a:chOff x="0" y="0"/>
            <a:chExt cx="1586" cy="1212"/>
          </a:xfrm>
        </p:grpSpPr>
        <p:sp>
          <p:nvSpPr>
            <p:cNvPr id="17416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17" name="AutoShape 10">
              <a:hlinkClick r:id="rId2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第一课时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7413" name="Group 11"/>
          <p:cNvGrpSpPr/>
          <p:nvPr/>
        </p:nvGrpSpPr>
        <p:grpSpPr>
          <a:xfrm rot="-540000">
            <a:off x="5000625" y="4268788"/>
            <a:ext cx="2005013" cy="768350"/>
            <a:chOff x="0" y="0"/>
            <a:chExt cx="1586" cy="1212"/>
          </a:xfrm>
        </p:grpSpPr>
        <p:sp>
          <p:nvSpPr>
            <p:cNvPr id="17414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15" name="AutoShape 13">
              <a:hlinkClick r:id="" action="ppaction://noaction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第二课时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8446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47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48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49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0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1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2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3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4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5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6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7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8435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471613"/>
            <a:ext cx="2597150" cy="21224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150" y="881063"/>
            <a:ext cx="1976438" cy="1096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563" y="1477963"/>
            <a:ext cx="2647950" cy="21240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2113" y="836613"/>
            <a:ext cx="2633662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 r="33826" b="-8109"/>
          <a:stretch>
            <a:fillRect/>
          </a:stretch>
        </p:blipFill>
        <p:spPr>
          <a:xfrm>
            <a:off x="679450" y="3743325"/>
            <a:ext cx="5911850" cy="442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7119938" y="620713"/>
            <a:ext cx="2024062" cy="2246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根据这两个条件，你能提出哪些有关百分数的问题？</a:t>
            </a:r>
            <a:endParaRPr lang="zh-CN" altLang="en-US" sz="2800" b="1" dirty="0">
              <a:solidFill>
                <a:srgbClr val="00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7422" name="文本框 5"/>
          <p:cNvSpPr txBox="1"/>
          <p:nvPr/>
        </p:nvSpPr>
        <p:spPr>
          <a:xfrm>
            <a:off x="2352675" y="4151313"/>
            <a:ext cx="40909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增加了百分之几？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74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9476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7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8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9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0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1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2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3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4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5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6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7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9459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6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471613"/>
            <a:ext cx="2597150" cy="21224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946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150" y="881063"/>
            <a:ext cx="1976438" cy="1096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563" y="1477963"/>
            <a:ext cx="2647950" cy="21240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9466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2113" y="836613"/>
            <a:ext cx="2633662" cy="1223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628775" y="4729163"/>
            <a:ext cx="12604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kern="1200" cap="none" spc="-30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水的体积</a:t>
            </a:r>
            <a:endParaRPr kumimoji="0" lang="zh-CN" altLang="en-US" sz="2400" kern="1200" cap="none" spc="-300" normalizeH="0" baseline="0" noProof="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300" y="3849688"/>
            <a:ext cx="6124575" cy="40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26"/>
          <p:cNvSpPr txBox="1"/>
          <p:nvPr/>
        </p:nvSpPr>
        <p:spPr>
          <a:xfrm>
            <a:off x="1628775" y="5343525"/>
            <a:ext cx="12604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kern="1200" cap="none" spc="-30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冰的体积</a:t>
            </a:r>
            <a:endParaRPr kumimoji="0" lang="zh-CN" altLang="en-US" sz="2400" kern="1200" cap="none" spc="-300" normalizeH="0" baseline="0" noProof="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1950" y="4864100"/>
            <a:ext cx="1800225" cy="23177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01950" y="5480050"/>
            <a:ext cx="1981200" cy="23177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02175" y="5491163"/>
            <a:ext cx="180975" cy="231775"/>
          </a:xfrm>
          <a:prstGeom prst="rect">
            <a:avLst/>
          </a:prstGeom>
          <a:solidFill>
            <a:srgbClr val="00B05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702175" y="4729163"/>
            <a:ext cx="0" cy="107632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6788" y="4376738"/>
            <a:ext cx="1739900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文本框 30"/>
          <p:cNvSpPr txBox="1"/>
          <p:nvPr/>
        </p:nvSpPr>
        <p:spPr>
          <a:xfrm>
            <a:off x="6589713" y="4030663"/>
            <a:ext cx="2755900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分析：这个问题是求（</a:t>
            </a:r>
            <a:r>
              <a:rPr kumimoji="0" lang="zh-CN" altLang="en-US" sz="2800" b="1" kern="1200" cap="none" spc="-30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增加的部分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）占（</a:t>
            </a:r>
            <a:r>
              <a:rPr kumimoji="0" lang="zh-CN" altLang="en-US" sz="2800" b="1" kern="1200" cap="none" spc="-30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水的体积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）的百分之几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7" grpId="0"/>
      <p:bldP spid="9" grpId="0" animBg="1"/>
      <p:bldP spid="29" grpId="0" animBg="1"/>
      <p:bldP spid="12" grpId="0" animBg="1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0" name="Rectangle 4"/>
          <p:cNvSpPr/>
          <p:nvPr/>
        </p:nvSpPr>
        <p:spPr>
          <a:xfrm>
            <a:off x="0" y="30163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1</a:t>
            </a:r>
            <a:r>
              <a:rPr lang="zh-CN" altLang="en-US" sz="4000" dirty="0">
                <a:latin typeface="Arial" panose="020B0604020202020204" pitchFamily="34" charset="0"/>
              </a:rPr>
              <a:t>．问题：冰的体积比原来水的体积约增加了百分之几？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162835" name="Rectangle 19"/>
          <p:cNvSpPr/>
          <p:nvPr/>
        </p:nvSpPr>
        <p:spPr>
          <a:xfrm>
            <a:off x="0" y="1643063"/>
            <a:ext cx="91440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</a:rPr>
              <a:t>冰的体积</a:t>
            </a: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</a:rPr>
              <a:t>-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</a:rPr>
              <a:t>原来水的体积</a:t>
            </a: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</a:rPr>
              <a:t>=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rPr>
              <a:t>增加的体积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2836" name="Rectangle 20"/>
          <p:cNvSpPr/>
          <p:nvPr/>
        </p:nvSpPr>
        <p:spPr>
          <a:xfrm>
            <a:off x="714375" y="2500313"/>
            <a:ext cx="3613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</a:rPr>
              <a:t>50-45=5(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</a:rPr>
              <a:t>厘米</a:t>
            </a:r>
            <a:r>
              <a:rPr lang="en-US" altLang="zh-CN" sz="4000" baseline="30000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</a:rPr>
              <a:t>)</a:t>
            </a:r>
            <a:endParaRPr lang="en-US" altLang="zh-CN" sz="40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62841" name="Rectangle 25"/>
          <p:cNvSpPr/>
          <p:nvPr/>
        </p:nvSpPr>
        <p:spPr>
          <a:xfrm>
            <a:off x="0" y="3500438"/>
            <a:ext cx="9144000" cy="1338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700" dirty="0">
                <a:solidFill>
                  <a:srgbClr val="0000FF"/>
                </a:solidFill>
                <a:latin typeface="Arial" panose="020B0604020202020204" pitchFamily="34" charset="0"/>
              </a:rPr>
              <a:t>增加的体积</a:t>
            </a:r>
            <a:r>
              <a:rPr lang="en-US" altLang="zh-CN" sz="3700" dirty="0">
                <a:solidFill>
                  <a:srgbClr val="0000FF"/>
                </a:solidFill>
                <a:latin typeface="Arial" panose="020B0604020202020204" pitchFamily="34" charset="0"/>
              </a:rPr>
              <a:t>÷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</a:rPr>
              <a:t>原来水的体积</a:t>
            </a:r>
            <a:r>
              <a:rPr lang="en-US" altLang="zh-CN" sz="3700" dirty="0">
                <a:solidFill>
                  <a:srgbClr val="0000FF"/>
                </a:solidFill>
                <a:latin typeface="Arial" panose="020B0604020202020204" pitchFamily="34" charset="0"/>
              </a:rPr>
              <a:t>=</a:t>
            </a:r>
            <a:r>
              <a:rPr lang="zh-CN" altLang="en-US" sz="3700" dirty="0">
                <a:solidFill>
                  <a:srgbClr val="0000FF"/>
                </a:solidFill>
                <a:latin typeface="Arial" panose="020B0604020202020204" pitchFamily="34" charset="0"/>
              </a:rPr>
              <a:t>增加百分之几</a:t>
            </a:r>
            <a:endParaRPr lang="zh-CN" altLang="en-US" sz="37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62842" name="Rectangle 26"/>
          <p:cNvSpPr/>
          <p:nvPr/>
        </p:nvSpPr>
        <p:spPr>
          <a:xfrm>
            <a:off x="571500" y="4572000"/>
            <a:ext cx="457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</a:rPr>
              <a:t>5÷45≈11.1%</a:t>
            </a:r>
            <a:endParaRPr lang="en-US" altLang="zh-CN" sz="40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2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2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2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/>
      <p:bldP spid="162835" grpId="0"/>
      <p:bldP spid="162836" grpId="0"/>
      <p:bldP spid="162841" grpId="0"/>
      <p:bldP spid="1628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41" name="Rectangle 9"/>
          <p:cNvSpPr/>
          <p:nvPr/>
        </p:nvSpPr>
        <p:spPr>
          <a:xfrm>
            <a:off x="0" y="508000"/>
            <a:ext cx="9144000" cy="828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</a:rPr>
              <a:t>还有其他的解法吗</a:t>
            </a:r>
            <a:r>
              <a:rPr lang="en-US" altLang="zh-CN" sz="4800" dirty="0">
                <a:solidFill>
                  <a:srgbClr val="FF0000"/>
                </a:solidFill>
                <a:latin typeface="宋体" panose="02010600030101010101" pitchFamily="2" charset="-122"/>
              </a:rPr>
              <a:t>?</a:t>
            </a:r>
            <a:endParaRPr lang="en-US" altLang="zh-CN" sz="4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2053" name="Rectangle 21"/>
          <p:cNvSpPr/>
          <p:nvPr/>
        </p:nvSpPr>
        <p:spPr>
          <a:xfrm>
            <a:off x="0" y="1214438"/>
            <a:ext cx="9144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</a:rPr>
              <a:t>冰的体积是水的体积的百分之几？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172054" name="Rectangle 22"/>
          <p:cNvSpPr/>
          <p:nvPr/>
        </p:nvSpPr>
        <p:spPr>
          <a:xfrm>
            <a:off x="1290638" y="2000250"/>
            <a:ext cx="37465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</a:rPr>
              <a:t>50÷45≈111.1%</a:t>
            </a:r>
            <a:endParaRPr lang="en-US" altLang="zh-CN" sz="40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72055" name="Group 23"/>
          <p:cNvGraphicFramePr>
            <a:graphicFrameLocks noGrp="1"/>
          </p:cNvGraphicFramePr>
          <p:nvPr>
            <p:ph idx="4294967295"/>
          </p:nvPr>
        </p:nvGraphicFramePr>
        <p:xfrm>
          <a:off x="0" y="2786063"/>
          <a:ext cx="9109075" cy="1425575"/>
        </p:xfrm>
        <a:graphic>
          <a:graphicData uri="http://schemas.openxmlformats.org/drawingml/2006/table">
            <a:tbl>
              <a:tblPr/>
              <a:tblGrid>
                <a:gridCol w="9109075"/>
              </a:tblGrid>
              <a:tr h="14255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冰的体积比原来水的体积约增加了百分之几？</a:t>
                      </a:r>
                      <a:endParaRPr kumimoji="1" lang="en-US" altLang="zh-CN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2062" name="Rectangle 30"/>
          <p:cNvSpPr/>
          <p:nvPr/>
        </p:nvSpPr>
        <p:spPr>
          <a:xfrm>
            <a:off x="928688" y="4214813"/>
            <a:ext cx="457263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</a:rPr>
              <a:t>111%-100%=11.1%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41" grpId="0"/>
      <p:bldP spid="172053" grpId="0"/>
      <p:bldP spid="172054" grpId="0"/>
      <p:bldP spid="172062" grpId="0"/>
    </p:bld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1791</Words>
  <Application>WPS 演示</Application>
  <PresentationFormat>全屏显示(4:3)</PresentationFormat>
  <Paragraphs>225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20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Celtic Garamond the 2nd</vt:lpstr>
      <vt:lpstr>Segoe Print</vt:lpstr>
      <vt:lpstr>Gulim</vt:lpstr>
      <vt:lpstr>Urban Jungle</vt:lpstr>
      <vt:lpstr>Times New Roman</vt:lpstr>
      <vt:lpstr>楷体</vt:lpstr>
      <vt:lpstr>黑体</vt:lpstr>
      <vt:lpstr>华文琥珀</vt:lpstr>
      <vt:lpstr>方正舒体</vt:lpstr>
      <vt:lpstr>Arial Unicode MS</vt:lpstr>
      <vt:lpstr>方正粗黑宋简体</vt:lpstr>
      <vt:lpstr>华文楷体</vt:lpstr>
      <vt:lpstr>楷体_GB2312</vt:lpstr>
      <vt:lpstr>新宋体</vt:lpstr>
      <vt:lpstr>华文彩云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238</cp:revision>
  <dcterms:created xsi:type="dcterms:W3CDTF">2012-09-21T09:22:00Z</dcterms:created>
  <dcterms:modified xsi:type="dcterms:W3CDTF">2021-11-18T14:59:25Z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EE9CD2B408194343B9DB37376353DD07</vt:lpwstr>
  </property>
</Properties>
</file>