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4" r:id="rId3"/>
    <p:sldMasterId id="2147483686" r:id="rId4"/>
    <p:sldMasterId id="2147483698" r:id="rId5"/>
    <p:sldMasterId id="2147483710" r:id="rId6"/>
    <p:sldMasterId id="2147483722" r:id="rId7"/>
    <p:sldMasterId id="2147483734" r:id="rId8"/>
    <p:sldMasterId id="2147483746" r:id="rId9"/>
  </p:sldMasterIdLst>
  <p:notesMasterIdLst>
    <p:notesMasterId r:id="rId24"/>
  </p:notesMasterIdLst>
  <p:sldIdLst>
    <p:sldId id="336" r:id="rId10"/>
    <p:sldId id="316" r:id="rId11"/>
    <p:sldId id="371" r:id="rId12"/>
    <p:sldId id="373" r:id="rId13"/>
    <p:sldId id="361" r:id="rId14"/>
    <p:sldId id="374" r:id="rId15"/>
    <p:sldId id="375" r:id="rId16"/>
    <p:sldId id="353" r:id="rId17"/>
    <p:sldId id="367" r:id="rId18"/>
    <p:sldId id="355" r:id="rId19"/>
    <p:sldId id="320" r:id="rId20"/>
    <p:sldId id="366" r:id="rId21"/>
    <p:sldId id="368" r:id="rId22"/>
    <p:sldId id="297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78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B050"/>
    <a:srgbClr val="1B9B15"/>
    <a:srgbClr val="008000"/>
    <a:srgbClr val="FF0000"/>
    <a:srgbClr val="F0AF2C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 showGuides="1">
      <p:cViewPr varScale="1">
        <p:scale>
          <a:sx n="85" d="100"/>
          <a:sy n="85" d="100"/>
        </p:scale>
        <p:origin x="1152" y="114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 descr="1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488" y="-71437"/>
            <a:ext cx="2767012" cy="2314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 noProof="1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noProof="1"/>
              <a:t>单击此处编辑母版副标题样式</a:t>
            </a:r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  <a:t>‹#›</a:t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image" Target="../media/image5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13"/>
            <p:cNvSpPr>
              <a:spLocks noChangeArrowheads="1"/>
            </p:cNvSpPr>
            <p:nvPr/>
          </p:nvSpPr>
          <p:spPr bwMode="auto">
            <a:xfrm rot="3660000">
              <a:off x="487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7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2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3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7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7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7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3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3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72" y="225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/>
          <p:nvPr/>
        </p:nvSpPr>
        <p:spPr>
          <a:xfrm>
            <a:off x="1447800" y="2743200"/>
            <a:ext cx="5329238" cy="210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6600" b="1" dirty="0">
                <a:latin typeface="Arial" panose="020B0604020202020204" pitchFamily="34" charset="0"/>
                <a:ea typeface="隶书" panose="02010509060101010101" pitchFamily="49" charset="-122"/>
              </a:rPr>
              <a:t>比 的 认 识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4400" b="1" dirty="0">
                <a:latin typeface="Arial" panose="020B0604020202020204" pitchFamily="34" charset="0"/>
                <a:ea typeface="隶书" panose="0201050906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隶书" panose="02010509060101010101" pitchFamily="49" charset="-122"/>
              </a:rPr>
              <a:t>复习课</a:t>
            </a:r>
          </a:p>
        </p:txBody>
      </p:sp>
      <p:sp>
        <p:nvSpPr>
          <p:cNvPr id="16387" name="WordArt 4"/>
          <p:cNvSpPr>
            <a:spLocks noTextEdit="1"/>
          </p:cNvSpPr>
          <p:nvPr/>
        </p:nvSpPr>
        <p:spPr>
          <a:xfrm>
            <a:off x="971550" y="1171575"/>
            <a:ext cx="502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北师大版六年级数学上册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/>
          <p:nvPr/>
        </p:nvSpPr>
        <p:spPr>
          <a:xfrm>
            <a:off x="251460" y="1484313"/>
            <a:ext cx="936148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1" hangingPunct="1"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学校新进一批图书，按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分给四、五、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六年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latinLnBrk="1" hangingPunct="1"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级。五年级分得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120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本，四、六年级各分得多少本？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33475"/>
            <a:ext cx="8229600" cy="1143000"/>
          </a:xfr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花店的一个大花篮里有玫瑰花</a:t>
            </a:r>
            <a:r>
              <a:rPr kumimoji="0" lang="en-US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朵</a:t>
            </a:r>
            <a:r>
              <a:rPr kumimoji="0" lang="en-US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百合花</a:t>
            </a:r>
            <a:r>
              <a:rPr kumimoji="0" lang="en-US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朵</a:t>
            </a:r>
            <a:r>
              <a:rPr kumimoji="0" lang="en-US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郁金香</a:t>
            </a:r>
            <a:r>
              <a:rPr kumimoji="0" lang="en-US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朵</a:t>
            </a:r>
            <a:r>
              <a:rPr kumimoji="0" lang="en-US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康乃馨</a:t>
            </a:r>
            <a:r>
              <a:rPr kumimoji="0" lang="en-US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zh-CN" sz="4000" b="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朵。</a:t>
            </a: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0913" y="2997200"/>
            <a:ext cx="8229600" cy="576263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说一说，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中你能知道哪些关于比的信息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1550" y="3860800"/>
            <a:ext cx="68611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kern="100" cap="none" spc="0" normalizeH="0" baseline="0" noProof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算一算，</a:t>
            </a:r>
            <a:r>
              <a:rPr kumimoji="0" lang="zh-CN" altLang="zh-CN" sz="2000" kern="100" cap="none" spc="0" normalizeH="0" baseline="0" noProof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kumimoji="0" lang="en-US" altLang="zh-CN" sz="2000" kern="100" cap="none" spc="0" normalizeH="0" baseline="0" noProof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kumimoji="0" lang="zh-CN" altLang="zh-CN" sz="2000" kern="100" cap="none" spc="0" normalizeH="0" baseline="0" noProof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枝百合花来配这样的花篮</a:t>
            </a:r>
            <a:r>
              <a:rPr kumimoji="0" lang="en-US" altLang="zh-CN" sz="2000" kern="100" cap="none" spc="0" normalizeH="0" baseline="0" noProof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000" kern="100" cap="none" spc="0" normalizeH="0" baseline="0" noProof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需要多少朵郁金香</a:t>
            </a:r>
            <a:r>
              <a:rPr kumimoji="0" lang="en-US" altLang="zh-CN" sz="2000" kern="100" cap="none" spc="0" normalizeH="0" baseline="0" noProof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kumimoji="0" lang="zh-CN" altLang="zh-CN" sz="2000" kern="100" cap="none" spc="0" normalizeH="0" baseline="0" noProof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多少朵康乃馨呢</a:t>
            </a:r>
            <a:r>
              <a:rPr kumimoji="0" lang="en-US" altLang="zh-CN" sz="2000" kern="100" cap="none" spc="0" normalizeH="0" baseline="0" noProof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zh-CN" altLang="en-US" sz="2000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/>
          <p:nvPr/>
        </p:nvSpPr>
        <p:spPr>
          <a:xfrm>
            <a:off x="180975" y="1412875"/>
            <a:ext cx="7486650" cy="1303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1" hangingPunct="1"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按要求写出比。小明把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20g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糖溶于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80g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水中。（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）糖与水的比是多少？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6013" y="2565400"/>
            <a:ext cx="234315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80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088" y="3141663"/>
            <a:ext cx="41497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atinLnBrk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答：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糖与水的比是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3557" name="矩形 1"/>
          <p:cNvSpPr/>
          <p:nvPr/>
        </p:nvSpPr>
        <p:spPr>
          <a:xfrm>
            <a:off x="179388" y="3852863"/>
            <a:ext cx="7488237" cy="65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1" hangingPunct="1"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）糖与糖水的比是多少？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4213" y="4652963"/>
            <a:ext cx="51022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(20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80)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100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5713" y="5632450"/>
            <a:ext cx="451167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atinLnBrk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答：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糖与糖水的比是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/>
          <p:nvPr/>
        </p:nvSpPr>
        <p:spPr>
          <a:xfrm>
            <a:off x="1116013" y="1268413"/>
            <a:ext cx="71278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一个等腰三角形的两个角的度数比为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，求三个角的度数分别是多少？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6627" name="文本框 2"/>
          <p:cNvSpPr txBox="1"/>
          <p:nvPr/>
        </p:nvSpPr>
        <p:spPr>
          <a:xfrm>
            <a:off x="1116013" y="3411538"/>
            <a:ext cx="71278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等腰三角形的顶角与一个底角的度数比为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，求顶角和底角的度数分别是多少？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Group 2"/>
          <p:cNvGrpSpPr/>
          <p:nvPr/>
        </p:nvGrpSpPr>
        <p:grpSpPr>
          <a:xfrm>
            <a:off x="1447800" y="2855913"/>
            <a:ext cx="6629400" cy="2706687"/>
            <a:chOff x="1020" y="1570"/>
            <a:chExt cx="3901" cy="1470"/>
          </a:xfrm>
        </p:grpSpPr>
        <p:sp>
          <p:nvSpPr>
            <p:cNvPr id="27652" name="WordArt 3"/>
            <p:cNvSpPr>
              <a:spLocks noTextEdit="1"/>
            </p:cNvSpPr>
            <p:nvPr/>
          </p:nvSpPr>
          <p:spPr>
            <a:xfrm>
              <a:off x="1020" y="1570"/>
              <a:ext cx="3811" cy="7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4000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FF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温故而知新</a:t>
              </a:r>
            </a:p>
          </p:txBody>
        </p:sp>
        <p:sp>
          <p:nvSpPr>
            <p:cNvPr id="27653" name="Text Box 4"/>
            <p:cNvSpPr txBox="1"/>
            <p:nvPr/>
          </p:nvSpPr>
          <p:spPr>
            <a:xfrm>
              <a:off x="3016" y="2659"/>
              <a:ext cx="1905" cy="381"/>
            </a:xfrm>
            <a:prstGeom prst="rect">
              <a:avLst/>
            </a:prstGeom>
            <a:noFill/>
            <a:ln w="0" cap="rnd" cmpd="sng">
              <a:solidFill>
                <a:schemeClr val="bg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4000" i="1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——</a:t>
              </a:r>
              <a:r>
                <a:rPr lang="zh-CN" altLang="en-US" sz="4000" i="1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孔子</a:t>
              </a:r>
            </a:p>
          </p:txBody>
        </p:sp>
      </p:grpSp>
      <p:sp>
        <p:nvSpPr>
          <p:cNvPr id="27651" name="WordArt 5"/>
          <p:cNvSpPr>
            <a:spLocks noTextEdit="1"/>
          </p:cNvSpPr>
          <p:nvPr/>
        </p:nvSpPr>
        <p:spPr>
          <a:xfrm>
            <a:off x="1116013" y="739775"/>
            <a:ext cx="18288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励志名言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264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-180975" y="620713"/>
            <a:ext cx="4475163" cy="796925"/>
          </a:xfrm>
          <a:noFill/>
          <a:ln>
            <a:noFill/>
          </a:ln>
        </p:spPr>
        <p:txBody>
          <a:bodyPr/>
          <a:lstStyle/>
          <a:p>
            <a:r>
              <a:rPr lang="zh-CN" altLang="en-US" dirty="0"/>
              <a:t>课前活动：</a:t>
            </a:r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111142146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830" y="1052830"/>
            <a:ext cx="4232275" cy="30435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51910" y="4149090"/>
            <a:ext cx="1890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30</a:t>
            </a:r>
            <a:r>
              <a:rPr lang="zh-CN" altLang="en-US" b="1"/>
              <a:t>厘米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00470" y="2390140"/>
            <a:ext cx="1890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20</a:t>
            </a:r>
            <a:r>
              <a:rPr lang="zh-CN" altLang="en-US" b="1"/>
              <a:t>厘米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2052267" y="1437670"/>
            <a:ext cx="44729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比与除法、分数之间的关系</a:t>
            </a:r>
          </a:p>
        </p:txBody>
      </p:sp>
      <p:graphicFrame>
        <p:nvGraphicFramePr>
          <p:cNvPr id="3" name="Group 35"/>
          <p:cNvGraphicFramePr>
            <a:graphicFrameLocks noGrp="1"/>
          </p:cNvGraphicFramePr>
          <p:nvPr/>
        </p:nvGraphicFramePr>
        <p:xfrm>
          <a:off x="1520825" y="2327275"/>
          <a:ext cx="5900420" cy="2807970"/>
        </p:xfrm>
        <a:graphic>
          <a:graphicData uri="http://schemas.openxmlformats.org/drawingml/2006/table">
            <a:tbl>
              <a:tblPr/>
              <a:tblGrid>
                <a:gridCol w="1008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0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联 系</a:t>
                      </a: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8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</a:t>
                      </a: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前项</a:t>
                      </a: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比号</a:t>
                      </a: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后项</a:t>
                      </a: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比值</a:t>
                      </a: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除法</a:t>
                      </a: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</a:t>
                      </a: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08" marB="4570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 Box 92"/>
          <p:cNvSpPr txBox="1">
            <a:spLocks noChangeArrowheads="1"/>
          </p:cNvSpPr>
          <p:nvPr/>
        </p:nvSpPr>
        <p:spPr bwMode="auto">
          <a:xfrm>
            <a:off x="2509838" y="3814763"/>
            <a:ext cx="1295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被除数</a:t>
            </a:r>
          </a:p>
        </p:txBody>
      </p:sp>
      <p:sp>
        <p:nvSpPr>
          <p:cNvPr id="5" name="Text Box 93"/>
          <p:cNvSpPr txBox="1">
            <a:spLocks noChangeArrowheads="1"/>
          </p:cNvSpPr>
          <p:nvPr/>
        </p:nvSpPr>
        <p:spPr bwMode="auto">
          <a:xfrm>
            <a:off x="2654300" y="4497388"/>
            <a:ext cx="1079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 子</a:t>
            </a:r>
          </a:p>
        </p:txBody>
      </p:sp>
      <p:sp>
        <p:nvSpPr>
          <p:cNvPr id="6" name="Text Box 95"/>
          <p:cNvSpPr txBox="1">
            <a:spLocks noChangeArrowheads="1"/>
          </p:cNvSpPr>
          <p:nvPr/>
        </p:nvSpPr>
        <p:spPr bwMode="auto">
          <a:xfrm>
            <a:off x="3954145" y="3815080"/>
            <a:ext cx="10274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除号</a:t>
            </a:r>
          </a:p>
        </p:txBody>
      </p:sp>
      <p:sp>
        <p:nvSpPr>
          <p:cNvPr id="7" name="Text Box 99"/>
          <p:cNvSpPr txBox="1">
            <a:spLocks noChangeArrowheads="1"/>
          </p:cNvSpPr>
          <p:nvPr/>
        </p:nvSpPr>
        <p:spPr bwMode="auto">
          <a:xfrm>
            <a:off x="3877310" y="4508500"/>
            <a:ext cx="13487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分数线</a:t>
            </a:r>
          </a:p>
        </p:txBody>
      </p:sp>
      <p:sp>
        <p:nvSpPr>
          <p:cNvPr id="8" name="Text Box 103"/>
          <p:cNvSpPr txBox="1">
            <a:spLocks noChangeArrowheads="1"/>
          </p:cNvSpPr>
          <p:nvPr/>
        </p:nvSpPr>
        <p:spPr bwMode="auto">
          <a:xfrm>
            <a:off x="5121275" y="3768725"/>
            <a:ext cx="11938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除 数</a:t>
            </a:r>
          </a:p>
        </p:txBody>
      </p:sp>
      <p:sp>
        <p:nvSpPr>
          <p:cNvPr id="9" name="Text Box 104"/>
          <p:cNvSpPr txBox="1">
            <a:spLocks noChangeArrowheads="1"/>
          </p:cNvSpPr>
          <p:nvPr/>
        </p:nvSpPr>
        <p:spPr bwMode="auto">
          <a:xfrm>
            <a:off x="5141913" y="4497388"/>
            <a:ext cx="11731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 母</a:t>
            </a:r>
          </a:p>
        </p:txBody>
      </p:sp>
      <p:sp>
        <p:nvSpPr>
          <p:cNvPr id="10" name="Text Box 106"/>
          <p:cNvSpPr txBox="1">
            <a:spLocks noChangeArrowheads="1"/>
          </p:cNvSpPr>
          <p:nvPr/>
        </p:nvSpPr>
        <p:spPr bwMode="auto">
          <a:xfrm>
            <a:off x="6557963" y="3768725"/>
            <a:ext cx="615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商</a:t>
            </a:r>
          </a:p>
        </p:txBody>
      </p:sp>
      <p:sp>
        <p:nvSpPr>
          <p:cNvPr id="11" name="Text Box 107"/>
          <p:cNvSpPr txBox="1">
            <a:spLocks noChangeArrowheads="1"/>
          </p:cNvSpPr>
          <p:nvPr/>
        </p:nvSpPr>
        <p:spPr bwMode="auto">
          <a:xfrm>
            <a:off x="6205538" y="4495800"/>
            <a:ext cx="12588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分数值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0728" y="5517232"/>
            <a:ext cx="6239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除数不能为</a:t>
            </a:r>
            <a:r>
              <a:rPr lang="en-US" altLang="zh-CN" sz="2400" b="1" dirty="0"/>
              <a:t>0</a:t>
            </a:r>
            <a:r>
              <a:rPr lang="zh-CN" altLang="en-US" sz="2400" b="1" dirty="0"/>
              <a:t>，分母不能为</a:t>
            </a:r>
            <a:r>
              <a:rPr lang="en-US" altLang="zh-CN" sz="2400" b="1" dirty="0"/>
              <a:t>0</a:t>
            </a:r>
            <a:r>
              <a:rPr lang="zh-CN" altLang="en-US" sz="2400" b="1" dirty="0"/>
              <a:t>，</a:t>
            </a:r>
            <a:r>
              <a:rPr lang="zh-CN" altLang="en-US" sz="2400" b="1" dirty="0">
                <a:solidFill>
                  <a:srgbClr val="FF0000"/>
                </a:solidFill>
              </a:rPr>
              <a:t>后项也不能为</a:t>
            </a:r>
            <a:r>
              <a:rPr lang="en-US" altLang="zh-CN" sz="2400" b="1" dirty="0">
                <a:solidFill>
                  <a:srgbClr val="FF0000"/>
                </a:solidFill>
              </a:rPr>
              <a:t>0</a:t>
            </a:r>
            <a:r>
              <a:rPr lang="en-US" altLang="zh-CN" sz="2400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矩形 2"/>
          <p:cNvSpPr/>
          <p:nvPr/>
        </p:nvSpPr>
        <p:spPr>
          <a:xfrm>
            <a:off x="1187133" y="1340168"/>
            <a:ext cx="6913562" cy="2179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0.25         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latinLnBrk="1" hangingPunct="1"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</a:p>
          <a:p>
            <a:pPr eaLnBrk="1" latinLnBrk="1" hangingPunct="1"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分∶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2dm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1.5m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048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323309"/>
              </p:ext>
            </p:extLst>
          </p:nvPr>
        </p:nvGraphicFramePr>
        <p:xfrm>
          <a:off x="4838700" y="1340768"/>
          <a:ext cx="360363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r:id="rId3" imgW="152400" imgH="405765" progId="Equation.DSMT4">
                  <p:embed/>
                </p:oleObj>
              </mc:Choice>
              <mc:Fallback>
                <p:oleObj r:id="rId3" imgW="152400" imgH="405765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38700" y="1340768"/>
                        <a:ext cx="360363" cy="960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531527"/>
              </p:ext>
            </p:extLst>
          </p:nvPr>
        </p:nvGraphicFramePr>
        <p:xfrm>
          <a:off x="5795963" y="1340768"/>
          <a:ext cx="360362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r:id="rId5" imgW="152400" imgH="405765" progId="Equation.DSMT4">
                  <p:embed/>
                </p:oleObj>
              </mc:Choice>
              <mc:Fallback>
                <p:oleObj r:id="rId5" imgW="152400" imgH="40576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95963" y="1340768"/>
                        <a:ext cx="360362" cy="960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对象 17"/>
          <p:cNvGraphicFramePr>
            <a:graphicFrameLocks noChangeAspect="1"/>
          </p:cNvGraphicFramePr>
          <p:nvPr/>
        </p:nvGraphicFramePr>
        <p:xfrm>
          <a:off x="2339975" y="2780665"/>
          <a:ext cx="330200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r:id="rId7" imgW="139700" imgH="406400" progId="Equation.DSMT4">
                  <p:embed/>
                </p:oleObj>
              </mc:Choice>
              <mc:Fallback>
                <p:oleObj r:id="rId7" imgW="139700" imgH="4064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39975" y="2780665"/>
                        <a:ext cx="330200" cy="960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187134" y="4004945"/>
            <a:ext cx="7849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化简比</a:t>
            </a:r>
            <a:r>
              <a:rPr lang="zh-CN" altLang="en-US" sz="2400" b="1" dirty="0"/>
              <a:t>，最终的结果是一个</a:t>
            </a:r>
            <a:r>
              <a:rPr lang="zh-CN" altLang="en-US" sz="2400" b="1" dirty="0">
                <a:solidFill>
                  <a:srgbClr val="FF0000"/>
                </a:solidFill>
              </a:rPr>
              <a:t>最简整数比</a:t>
            </a:r>
            <a:r>
              <a:rPr lang="zh-CN" altLang="en-US" sz="2400" b="1" dirty="0"/>
              <a:t>；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求比值</a:t>
            </a:r>
            <a:r>
              <a:rPr lang="zh-CN" altLang="en-US" sz="2400" b="1" dirty="0"/>
              <a:t>，最终的结果是</a:t>
            </a:r>
            <a:r>
              <a:rPr lang="zh-CN" altLang="en-US" sz="2400" b="1" dirty="0">
                <a:solidFill>
                  <a:srgbClr val="FF0000"/>
                </a:solidFill>
              </a:rPr>
              <a:t>一个数（小数、分数、整数）</a:t>
            </a:r>
            <a:r>
              <a:rPr lang="zh-CN" altLang="en-US" sz="2400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8005" y="1718310"/>
            <a:ext cx="7647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淘气和笑笑所在的班级，</a:t>
            </a:r>
            <a:r>
              <a:rPr lang="zh-CN" altLang="en-US" sz="2400" b="1">
                <a:solidFill>
                  <a:srgbClr val="FF0000"/>
                </a:solidFill>
              </a:rPr>
              <a:t>男生人数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∶女生人数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=3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1550" y="2853055"/>
            <a:ext cx="6006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、如果已知班级总人数</a:t>
            </a:r>
            <a:r>
              <a:rPr lang="en-US" altLang="zh-CN"/>
              <a:t>50</a:t>
            </a:r>
            <a:r>
              <a:rPr lang="zh-CN" altLang="en-US"/>
              <a:t>人，可以求什么？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64565" y="3697605"/>
            <a:ext cx="6140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</a:t>
            </a:r>
            <a:r>
              <a:rPr lang="zh-CN" altLang="en-US"/>
              <a:t>、如果已知男生人数</a:t>
            </a:r>
            <a:r>
              <a:rPr lang="en-US" altLang="zh-CN"/>
              <a:t>30</a:t>
            </a:r>
            <a:r>
              <a:rPr lang="zh-CN" altLang="en-US"/>
              <a:t>人，可以求什么？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72185" y="4470400"/>
            <a:ext cx="6259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3</a:t>
            </a:r>
            <a:r>
              <a:rPr lang="zh-CN" altLang="en-US"/>
              <a:t>、如果已知男生人数和女生人数相差</a:t>
            </a:r>
            <a:r>
              <a:rPr lang="en-US" altLang="zh-CN"/>
              <a:t>20</a:t>
            </a:r>
            <a:r>
              <a:rPr lang="zh-CN" altLang="en-US"/>
              <a:t>人，可以求什么？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04010" y="1537970"/>
            <a:ext cx="4695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如果</a:t>
            </a:r>
            <a:r>
              <a:rPr lang="en-US" altLang="zh-CN" sz="2400" b="1"/>
              <a:t>3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表示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那么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……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4213" y="1484313"/>
            <a:ext cx="7921625" cy="7921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1" latinLnBrk="1" hangingPunct="1">
              <a:lnSpc>
                <a:spcPct val="150000"/>
              </a:lnSpc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有一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个长方形的花坛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，周长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米，长与宽的比是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。这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个花坛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的长和宽分别是多少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0113" y="2565400"/>
            <a:ext cx="111125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长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宽</a:t>
            </a:r>
            <a:endParaRPr lang="zh-CN" altLang="en-US" sz="2800" dirty="0">
              <a:solidFill>
                <a:srgbClr val="FF0000"/>
              </a:solidFill>
              <a:latin typeface="Gulim" pitchFamily="34" charset="-127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05038" y="2565400"/>
            <a:ext cx="308927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200÷2=100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（米）</a:t>
            </a:r>
            <a:endParaRPr lang="zh-CN" altLang="en-US" sz="2800" dirty="0">
              <a:solidFill>
                <a:srgbClr val="FF0000"/>
              </a:solidFill>
              <a:latin typeface="Gulim" pitchFamily="34" charset="-127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2688" y="3352800"/>
            <a:ext cx="5461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长</a:t>
            </a:r>
            <a:endParaRPr lang="zh-CN" altLang="en-US" sz="2800" dirty="0">
              <a:solidFill>
                <a:srgbClr val="FF0000"/>
              </a:solidFill>
              <a:latin typeface="Gulim" pitchFamily="34" charset="-127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2688" y="4251325"/>
            <a:ext cx="5461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宽</a:t>
            </a:r>
            <a:endParaRPr lang="zh-CN" altLang="en-US" sz="2800" dirty="0">
              <a:solidFill>
                <a:srgbClr val="FF0000"/>
              </a:solidFill>
              <a:latin typeface="Gulim" pitchFamily="34" charset="-127"/>
              <a:ea typeface="楷体" panose="02010609060101010101" pitchFamily="49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838325" y="3195638"/>
          <a:ext cx="21875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r:id="rId3" imgW="1028065" imgH="393700" progId="Equation.DSMT4">
                  <p:embed/>
                </p:oleObj>
              </mc:Choice>
              <mc:Fallback>
                <p:oleObj r:id="rId3" imgW="1028065" imgH="3937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8325" y="3195638"/>
                        <a:ext cx="2187575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908175" y="4127500"/>
          <a:ext cx="21875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r:id="rId5" imgW="1028065" imgH="393700" progId="Equation.DSMT4">
                  <p:embed/>
                </p:oleObj>
              </mc:Choice>
              <mc:Fallback>
                <p:oleObj r:id="rId5" imgW="1028065" imgH="393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8175" y="4127500"/>
                        <a:ext cx="2187575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827088" y="5078413"/>
            <a:ext cx="703421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答：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个花坛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的长和宽分别是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米、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米。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/>
          <p:nvPr/>
        </p:nvSpPr>
        <p:spPr>
          <a:xfrm>
            <a:off x="468313" y="1196975"/>
            <a:ext cx="77755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200" b="1" dirty="0">
                <a:latin typeface="Arial" panose="020B0604020202020204" pitchFamily="34" charset="0"/>
              </a:rPr>
              <a:t>一个长方体的所有棱长之和为</a:t>
            </a:r>
            <a:r>
              <a:rPr lang="en-US" altLang="zh-CN" sz="3200" b="1" dirty="0">
                <a:latin typeface="Arial" panose="020B0604020202020204" pitchFamily="34" charset="0"/>
              </a:rPr>
              <a:t>240</a:t>
            </a:r>
            <a:r>
              <a:rPr lang="zh-CN" altLang="en-US" sz="3200" b="1" dirty="0">
                <a:latin typeface="Arial" panose="020B0604020202020204" pitchFamily="34" charset="0"/>
              </a:rPr>
              <a:t>，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>
              <a:buNone/>
            </a:pPr>
            <a:r>
              <a:rPr lang="zh-CN" altLang="en-US" sz="3200" b="1" dirty="0">
                <a:latin typeface="Arial" panose="020B0604020202020204" pitchFamily="34" charset="0"/>
              </a:rPr>
              <a:t>长、宽、高的比为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∶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这个长方体的长、宽、高各是多少？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507</Words>
  <Application>Microsoft Office PowerPoint</Application>
  <PresentationFormat>全屏显示(4:3)</PresentationFormat>
  <Paragraphs>59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Celtic Garamond the 2nd</vt:lpstr>
      <vt:lpstr>Gulim</vt:lpstr>
      <vt:lpstr>Urban Jungle</vt:lpstr>
      <vt:lpstr>华文中宋</vt:lpstr>
      <vt:lpstr>楷体</vt:lpstr>
      <vt:lpstr>隶书</vt:lpstr>
      <vt:lpstr>宋体</vt:lpstr>
      <vt:lpstr>Arial</vt:lpstr>
      <vt:lpstr>Calibri</vt:lpstr>
      <vt:lpstr>Times New Roman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Equation.DSMT4</vt:lpstr>
      <vt:lpstr>PowerPoint 演示文稿</vt:lpstr>
      <vt:lpstr>课前活动：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花店的一个大花篮里有玫瑰花10朵,百合花20朵,郁金香4朵,康乃馨5朵。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tw</cp:lastModifiedBy>
  <cp:revision>220</cp:revision>
  <dcterms:created xsi:type="dcterms:W3CDTF">2012-09-21T09:22:25Z</dcterms:created>
  <dcterms:modified xsi:type="dcterms:W3CDTF">2021-11-15T08:21:57Z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FD0BFBB8680A452CA2400C9A1B92F330</vt:lpwstr>
  </property>
</Properties>
</file>