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59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6B2268-C8EA-451F-9B56-12840821094B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951335-DA13-4FC9-97E6-1AAD2570B72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53955" name="备注占位符 2"/>
          <p:cNvSpPr>
            <a:spLocks noGrp="1" noChangeArrowheads="1"/>
          </p:cNvSpPr>
          <p:nvPr>
            <p:ph type="body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zh-CN" altLang="en-US" smtClean="0"/>
          </a:p>
        </p:txBody>
      </p:sp>
      <p:sp>
        <p:nvSpPr>
          <p:cNvPr id="253956" name="页脚占位符 1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mtClean="0"/>
              <a:t> </a:t>
            </a:r>
          </a:p>
        </p:txBody>
      </p:sp>
      <p:sp>
        <p:nvSpPr>
          <p:cNvPr id="253957" name="页眉占位符 2"/>
          <p:cNvSpPr>
            <a:spLocks noGrp="1" noChangeArrowheads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mtClean="0"/>
              <a:t> 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54979" name="备注占位符 2"/>
          <p:cNvSpPr>
            <a:spLocks noGrp="1" noChangeArrowheads="1"/>
          </p:cNvSpPr>
          <p:nvPr>
            <p:ph type="body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zh-CN" altLang="en-US" smtClean="0"/>
          </a:p>
        </p:txBody>
      </p:sp>
      <p:sp>
        <p:nvSpPr>
          <p:cNvPr id="254980" name="页脚占位符 1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mtClean="0"/>
              <a:t> </a:t>
            </a:r>
          </a:p>
        </p:txBody>
      </p:sp>
      <p:sp>
        <p:nvSpPr>
          <p:cNvPr id="254981" name="页眉占位符 2"/>
          <p:cNvSpPr>
            <a:spLocks noGrp="1" noChangeArrowheads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mtClean="0"/>
              <a:t>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A15A8-A5DA-44B9-8351-3AA859C9F964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D6B21-9936-4028-82B1-2203BC9492E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A15A8-A5DA-44B9-8351-3AA859C9F964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D6B21-9936-4028-82B1-2203BC9492E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A15A8-A5DA-44B9-8351-3AA859C9F964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D6B21-9936-4028-82B1-2203BC9492E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A15A8-A5DA-44B9-8351-3AA859C9F964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D6B21-9936-4028-82B1-2203BC9492E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A15A8-A5DA-44B9-8351-3AA859C9F964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D6B21-9936-4028-82B1-2203BC9492E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8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A15A8-A5DA-44B9-8351-3AA859C9F964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D6B21-9936-4028-82B1-2203BC9492E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9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0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A15A8-A5DA-44B9-8351-3AA859C9F964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D6B21-9936-4028-82B1-2203BC9492E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A15A8-A5DA-44B9-8351-3AA859C9F964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D6B21-9936-4028-82B1-2203BC9492E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A15A8-A5DA-44B9-8351-3AA859C9F964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D6B21-9936-4028-82B1-2203BC9492E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A15A8-A5DA-44B9-8351-3AA859C9F964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D6B21-9936-4028-82B1-2203BC9492E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A15A8-A5DA-44B9-8351-3AA859C9F964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D6B21-9936-4028-82B1-2203BC9492E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AA15A8-A5DA-44B9-8351-3AA859C9F964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3D6B21-9936-4028-82B1-2203BC9492E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  <p:sldLayoutId id="2147483686" r:id="rId38"/>
    <p:sldLayoutId id="2147483687" r:id="rId39"/>
    <p:sldLayoutId id="2147483688" r:id="rId40"/>
    <p:sldLayoutId id="2147483689" r:id="rId41"/>
    <p:sldLayoutId id="2147483690" r:id="rId4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4%20&#26361;&#20914;&#31216;&#35937;&#65288;&#26391;&#35835;&#65289;.wmv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3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3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34.xml"/><Relationship Id="rId5" Type="http://schemas.openxmlformats.org/officeDocument/2006/relationships/image" Target="../media/image27.png"/><Relationship Id="rId4" Type="http://schemas.openxmlformats.org/officeDocument/2006/relationships/image" Target="../media/image26.jpe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0.xml"/><Relationship Id="rId4" Type="http://schemas.openxmlformats.org/officeDocument/2006/relationships/image" Target="../media/image28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-30163" y="1604434"/>
            <a:ext cx="9144002" cy="1631951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zh-CN" altLang="en-US"/>
          </a:p>
        </p:txBody>
      </p:sp>
      <p:sp>
        <p:nvSpPr>
          <p:cNvPr id="3075" name="副标题 2"/>
          <p:cNvSpPr txBox="1">
            <a:spLocks noChangeArrowheads="1"/>
          </p:cNvSpPr>
          <p:nvPr/>
        </p:nvSpPr>
        <p:spPr bwMode="auto">
          <a:xfrm>
            <a:off x="1878013" y="3429000"/>
            <a:ext cx="52562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zh-CN" sz="2000" b="1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R·</a:t>
            </a:r>
            <a:r>
              <a:rPr lang="zh-CN" altLang="en-US" sz="2000" b="1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二年级上册</a:t>
            </a:r>
          </a:p>
        </p:txBody>
      </p:sp>
      <p:sp>
        <p:nvSpPr>
          <p:cNvPr id="3076" name="标题 1"/>
          <p:cNvSpPr txBox="1">
            <a:spLocks noChangeArrowheads="1"/>
          </p:cNvSpPr>
          <p:nvPr/>
        </p:nvSpPr>
        <p:spPr bwMode="auto">
          <a:xfrm>
            <a:off x="1878013" y="1902886"/>
            <a:ext cx="5256212" cy="1037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zh-CN" sz="4000" b="1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 </a:t>
            </a:r>
            <a:r>
              <a:rPr lang="zh-CN" altLang="en-US" sz="4000" b="1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曹冲称象</a:t>
            </a:r>
            <a:endParaRPr lang="zh-CN" altLang="en-US" sz="4000" b="1" baseline="30000">
              <a:solidFill>
                <a:srgbClr val="00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2098676" y="3045884"/>
            <a:ext cx="4884738" cy="0"/>
          </a:xfrm>
          <a:prstGeom prst="line">
            <a:avLst/>
          </a:prstGeom>
          <a:ln w="381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8"/>
          <p:cNvGrpSpPr/>
          <p:nvPr/>
        </p:nvGrpSpPr>
        <p:grpSpPr bwMode="auto">
          <a:xfrm>
            <a:off x="315914" y="1401233"/>
            <a:ext cx="1728788" cy="1492251"/>
            <a:chOff x="611560" y="525492"/>
            <a:chExt cx="1728192" cy="1118613"/>
          </a:xfrm>
        </p:grpSpPr>
        <p:sp>
          <p:nvSpPr>
            <p:cNvPr id="12331" name="Text Box 15"/>
            <p:cNvSpPr txBox="1">
              <a:spLocks noChangeArrowheads="1"/>
            </p:cNvSpPr>
            <p:nvPr/>
          </p:nvSpPr>
          <p:spPr bwMode="auto">
            <a:xfrm>
              <a:off x="1619671" y="525492"/>
              <a:ext cx="720081" cy="392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ts val="1200"/>
                </a:spcBef>
                <a:buFont typeface="Arial" panose="020B0604020202020204" pitchFamily="34" charset="0"/>
                <a:buNone/>
              </a:pPr>
              <a:r>
                <a:rPr lang="zh-CN" altLang="en-US" sz="2800" b="1">
                  <a:solidFill>
                    <a:srgbClr val="0000FF"/>
                  </a:solidFill>
                  <a:latin typeface="Arial" panose="020B0604020202020204" pitchFamily="34" charset="0"/>
                </a:rPr>
                <a:t>曹</a:t>
              </a:r>
            </a:p>
          </p:txBody>
        </p:sp>
        <p:pic>
          <p:nvPicPr>
            <p:cNvPr id="12332" name="Picture 5" descr="j0212957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611560" y="699542"/>
              <a:ext cx="1501775" cy="9445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组合 19"/>
          <p:cNvGrpSpPr/>
          <p:nvPr/>
        </p:nvGrpSpPr>
        <p:grpSpPr bwMode="auto">
          <a:xfrm>
            <a:off x="2044701" y="1416052"/>
            <a:ext cx="1728788" cy="1492249"/>
            <a:chOff x="611560" y="525492"/>
            <a:chExt cx="1728192" cy="1118613"/>
          </a:xfrm>
        </p:grpSpPr>
        <p:sp>
          <p:nvSpPr>
            <p:cNvPr id="12329" name="Text Box 15"/>
            <p:cNvSpPr txBox="1">
              <a:spLocks noChangeArrowheads="1"/>
            </p:cNvSpPr>
            <p:nvPr/>
          </p:nvSpPr>
          <p:spPr bwMode="auto">
            <a:xfrm>
              <a:off x="1619671" y="525492"/>
              <a:ext cx="720081" cy="392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ts val="1200"/>
                </a:spcBef>
                <a:buFont typeface="Arial" panose="020B0604020202020204" pitchFamily="34" charset="0"/>
                <a:buNone/>
              </a:pPr>
              <a:r>
                <a:rPr lang="zh-CN" altLang="en-US" sz="2800" b="1">
                  <a:solidFill>
                    <a:srgbClr val="0000FF"/>
                  </a:solidFill>
                  <a:latin typeface="Arial" panose="020B0604020202020204" pitchFamily="34" charset="0"/>
                </a:rPr>
                <a:t>称</a:t>
              </a:r>
            </a:p>
          </p:txBody>
        </p:sp>
        <p:pic>
          <p:nvPicPr>
            <p:cNvPr id="12330" name="Picture 5" descr="j0212957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611560" y="699542"/>
              <a:ext cx="1501775" cy="9445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" name="组合 22"/>
          <p:cNvGrpSpPr/>
          <p:nvPr/>
        </p:nvGrpSpPr>
        <p:grpSpPr bwMode="auto">
          <a:xfrm>
            <a:off x="3773488" y="1382186"/>
            <a:ext cx="1727200" cy="1492249"/>
            <a:chOff x="611560" y="525492"/>
            <a:chExt cx="1728192" cy="1118613"/>
          </a:xfrm>
        </p:grpSpPr>
        <p:sp>
          <p:nvSpPr>
            <p:cNvPr id="12327" name="Text Box 15"/>
            <p:cNvSpPr txBox="1">
              <a:spLocks noChangeArrowheads="1"/>
            </p:cNvSpPr>
            <p:nvPr/>
          </p:nvSpPr>
          <p:spPr bwMode="auto">
            <a:xfrm>
              <a:off x="1619673" y="525492"/>
              <a:ext cx="720079" cy="392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ts val="1200"/>
                </a:spcBef>
                <a:buFont typeface="Arial" panose="020B0604020202020204" pitchFamily="34" charset="0"/>
                <a:buNone/>
              </a:pPr>
              <a:r>
                <a:rPr lang="zh-CN" altLang="en-US" sz="2800" b="1">
                  <a:solidFill>
                    <a:srgbClr val="0000FF"/>
                  </a:solidFill>
                  <a:latin typeface="Arial" panose="020B0604020202020204" pitchFamily="34" charset="0"/>
                </a:rPr>
                <a:t>员</a:t>
              </a:r>
            </a:p>
          </p:txBody>
        </p:sp>
        <p:pic>
          <p:nvPicPr>
            <p:cNvPr id="12328" name="Picture 5" descr="j0212957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611560" y="699542"/>
              <a:ext cx="1501775" cy="9445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" name="组合 25"/>
          <p:cNvGrpSpPr/>
          <p:nvPr/>
        </p:nvGrpSpPr>
        <p:grpSpPr bwMode="auto">
          <a:xfrm>
            <a:off x="5500689" y="1422400"/>
            <a:ext cx="1728788" cy="1492251"/>
            <a:chOff x="611560" y="525492"/>
            <a:chExt cx="1728192" cy="1118613"/>
          </a:xfrm>
        </p:grpSpPr>
        <p:sp>
          <p:nvSpPr>
            <p:cNvPr id="12325" name="Text Box 15"/>
            <p:cNvSpPr txBox="1">
              <a:spLocks noChangeArrowheads="1"/>
            </p:cNvSpPr>
            <p:nvPr/>
          </p:nvSpPr>
          <p:spPr bwMode="auto">
            <a:xfrm>
              <a:off x="1619671" y="525492"/>
              <a:ext cx="720081" cy="392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ts val="1200"/>
                </a:spcBef>
                <a:buFont typeface="Arial" panose="020B0604020202020204" pitchFamily="34" charset="0"/>
                <a:buNone/>
              </a:pPr>
              <a:r>
                <a:rPr lang="zh-CN" altLang="en-US" sz="2800" b="1">
                  <a:solidFill>
                    <a:srgbClr val="0000FF"/>
                  </a:solidFill>
                  <a:latin typeface="Arial" panose="020B0604020202020204" pitchFamily="34" charset="0"/>
                </a:rPr>
                <a:t>跟</a:t>
              </a:r>
            </a:p>
          </p:txBody>
        </p:sp>
        <p:pic>
          <p:nvPicPr>
            <p:cNvPr id="12326" name="Picture 5" descr="j0212957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611560" y="699542"/>
              <a:ext cx="1501775" cy="9445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" name="组合 28"/>
          <p:cNvGrpSpPr/>
          <p:nvPr/>
        </p:nvGrpSpPr>
        <p:grpSpPr bwMode="auto">
          <a:xfrm>
            <a:off x="7146925" y="1401233"/>
            <a:ext cx="1728788" cy="1492251"/>
            <a:chOff x="611560" y="525492"/>
            <a:chExt cx="1728192" cy="1118613"/>
          </a:xfrm>
        </p:grpSpPr>
        <p:sp>
          <p:nvSpPr>
            <p:cNvPr id="12323" name="Text Box 15"/>
            <p:cNvSpPr txBox="1">
              <a:spLocks noChangeArrowheads="1"/>
            </p:cNvSpPr>
            <p:nvPr/>
          </p:nvSpPr>
          <p:spPr bwMode="auto">
            <a:xfrm>
              <a:off x="1619671" y="525492"/>
              <a:ext cx="720081" cy="392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ts val="1200"/>
                </a:spcBef>
                <a:buFont typeface="Arial" panose="020B0604020202020204" pitchFamily="34" charset="0"/>
                <a:buNone/>
              </a:pPr>
              <a:r>
                <a:rPr lang="zh-CN" altLang="en-US" sz="2800" b="1">
                  <a:solidFill>
                    <a:srgbClr val="0000FF"/>
                  </a:solidFill>
                  <a:latin typeface="Arial" panose="020B0604020202020204" pitchFamily="34" charset="0"/>
                </a:rPr>
                <a:t>柱</a:t>
              </a:r>
            </a:p>
          </p:txBody>
        </p:sp>
        <p:pic>
          <p:nvPicPr>
            <p:cNvPr id="12324" name="Picture 5" descr="j0212957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611560" y="699542"/>
              <a:ext cx="1501775" cy="9445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7" name="组合 31"/>
          <p:cNvGrpSpPr/>
          <p:nvPr/>
        </p:nvGrpSpPr>
        <p:grpSpPr bwMode="auto">
          <a:xfrm>
            <a:off x="244475" y="3130551"/>
            <a:ext cx="1728788" cy="1490133"/>
            <a:chOff x="611560" y="525492"/>
            <a:chExt cx="1728192" cy="1118613"/>
          </a:xfrm>
        </p:grpSpPr>
        <p:sp>
          <p:nvSpPr>
            <p:cNvPr id="12321" name="Text Box 15"/>
            <p:cNvSpPr txBox="1">
              <a:spLocks noChangeArrowheads="1"/>
            </p:cNvSpPr>
            <p:nvPr/>
          </p:nvSpPr>
          <p:spPr bwMode="auto">
            <a:xfrm>
              <a:off x="1619671" y="525492"/>
              <a:ext cx="720081" cy="3927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ts val="1200"/>
                </a:spcBef>
                <a:buFont typeface="Arial" panose="020B0604020202020204" pitchFamily="34" charset="0"/>
                <a:buNone/>
              </a:pPr>
              <a:r>
                <a:rPr lang="zh-CN" altLang="en-US" sz="2800" b="1">
                  <a:solidFill>
                    <a:srgbClr val="0000FF"/>
                  </a:solidFill>
                  <a:latin typeface="Arial" panose="020B0604020202020204" pitchFamily="34" charset="0"/>
                </a:rPr>
                <a:t>议</a:t>
              </a:r>
            </a:p>
          </p:txBody>
        </p:sp>
        <p:pic>
          <p:nvPicPr>
            <p:cNvPr id="12322" name="Picture 5" descr="j0212957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611560" y="699542"/>
              <a:ext cx="1501775" cy="9445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8" name="组合 34"/>
          <p:cNvGrpSpPr/>
          <p:nvPr/>
        </p:nvGrpSpPr>
        <p:grpSpPr bwMode="auto">
          <a:xfrm>
            <a:off x="1973262" y="3143253"/>
            <a:ext cx="1727200" cy="1492249"/>
            <a:chOff x="611560" y="525492"/>
            <a:chExt cx="1728192" cy="1118613"/>
          </a:xfrm>
        </p:grpSpPr>
        <p:sp>
          <p:nvSpPr>
            <p:cNvPr id="12319" name="Text Box 15"/>
            <p:cNvSpPr txBox="1">
              <a:spLocks noChangeArrowheads="1"/>
            </p:cNvSpPr>
            <p:nvPr/>
          </p:nvSpPr>
          <p:spPr bwMode="auto">
            <a:xfrm>
              <a:off x="1619673" y="525492"/>
              <a:ext cx="720079" cy="392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ts val="1200"/>
                </a:spcBef>
                <a:buFont typeface="Arial" panose="020B0604020202020204" pitchFamily="34" charset="0"/>
                <a:buNone/>
              </a:pPr>
              <a:r>
                <a:rPr lang="zh-CN" altLang="en-US" sz="2800" b="1">
                  <a:solidFill>
                    <a:srgbClr val="0000FF"/>
                  </a:solidFill>
                  <a:latin typeface="Arial" panose="020B0604020202020204" pitchFamily="34" charset="0"/>
                </a:rPr>
                <a:t>论</a:t>
              </a:r>
            </a:p>
          </p:txBody>
        </p:sp>
        <p:pic>
          <p:nvPicPr>
            <p:cNvPr id="12320" name="Picture 5" descr="j0212957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611560" y="699542"/>
              <a:ext cx="1501775" cy="9445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9" name="组合 37"/>
          <p:cNvGrpSpPr/>
          <p:nvPr/>
        </p:nvGrpSpPr>
        <p:grpSpPr bwMode="auto">
          <a:xfrm>
            <a:off x="3700465" y="3111500"/>
            <a:ext cx="1728788" cy="1490133"/>
            <a:chOff x="611560" y="525492"/>
            <a:chExt cx="1728192" cy="1118613"/>
          </a:xfrm>
        </p:grpSpPr>
        <p:sp>
          <p:nvSpPr>
            <p:cNvPr id="12317" name="Text Box 15"/>
            <p:cNvSpPr txBox="1">
              <a:spLocks noChangeArrowheads="1"/>
            </p:cNvSpPr>
            <p:nvPr/>
          </p:nvSpPr>
          <p:spPr bwMode="auto">
            <a:xfrm>
              <a:off x="1619671" y="525492"/>
              <a:ext cx="720081" cy="3927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ts val="1200"/>
                </a:spcBef>
                <a:buFont typeface="Arial" panose="020B0604020202020204" pitchFamily="34" charset="0"/>
                <a:buNone/>
              </a:pPr>
              <a:r>
                <a:rPr lang="zh-CN" altLang="en-US" sz="2800" b="1">
                  <a:solidFill>
                    <a:srgbClr val="0000FF"/>
                  </a:solidFill>
                  <a:latin typeface="Arial" panose="020B0604020202020204" pitchFamily="34" charset="0"/>
                </a:rPr>
                <a:t>重</a:t>
              </a:r>
            </a:p>
          </p:txBody>
        </p:sp>
        <p:pic>
          <p:nvPicPr>
            <p:cNvPr id="12318" name="Picture 5" descr="j0212957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611560" y="699542"/>
              <a:ext cx="1501775" cy="9445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0" name="组合 40"/>
          <p:cNvGrpSpPr/>
          <p:nvPr/>
        </p:nvGrpSpPr>
        <p:grpSpPr bwMode="auto">
          <a:xfrm>
            <a:off x="5429250" y="3151718"/>
            <a:ext cx="1728788" cy="1490133"/>
            <a:chOff x="611560" y="525492"/>
            <a:chExt cx="1728192" cy="1118613"/>
          </a:xfrm>
        </p:grpSpPr>
        <p:sp>
          <p:nvSpPr>
            <p:cNvPr id="12315" name="Text Box 15"/>
            <p:cNvSpPr txBox="1">
              <a:spLocks noChangeArrowheads="1"/>
            </p:cNvSpPr>
            <p:nvPr/>
          </p:nvSpPr>
          <p:spPr bwMode="auto">
            <a:xfrm>
              <a:off x="1619671" y="525492"/>
              <a:ext cx="720081" cy="3927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ts val="1200"/>
                </a:spcBef>
                <a:buFont typeface="Arial" panose="020B0604020202020204" pitchFamily="34" charset="0"/>
                <a:buNone/>
              </a:pPr>
              <a:r>
                <a:rPr lang="zh-CN" altLang="en-US" sz="2800" b="1">
                  <a:solidFill>
                    <a:srgbClr val="0000FF"/>
                  </a:solidFill>
                  <a:latin typeface="Arial" panose="020B0604020202020204" pitchFamily="34" charset="0"/>
                </a:rPr>
                <a:t>杆</a:t>
              </a:r>
            </a:p>
          </p:txBody>
        </p:sp>
        <p:pic>
          <p:nvPicPr>
            <p:cNvPr id="12316" name="Picture 5" descr="j0212957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611560" y="699542"/>
              <a:ext cx="1501775" cy="9445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1" name="组合 43"/>
          <p:cNvGrpSpPr/>
          <p:nvPr/>
        </p:nvGrpSpPr>
        <p:grpSpPr bwMode="auto">
          <a:xfrm>
            <a:off x="7075488" y="3130551"/>
            <a:ext cx="1727200" cy="1490133"/>
            <a:chOff x="611560" y="525492"/>
            <a:chExt cx="1728192" cy="1118613"/>
          </a:xfrm>
        </p:grpSpPr>
        <p:sp>
          <p:nvSpPr>
            <p:cNvPr id="12313" name="Text Box 15"/>
            <p:cNvSpPr txBox="1">
              <a:spLocks noChangeArrowheads="1"/>
            </p:cNvSpPr>
            <p:nvPr/>
          </p:nvSpPr>
          <p:spPr bwMode="auto">
            <a:xfrm>
              <a:off x="1619673" y="525492"/>
              <a:ext cx="720079" cy="3927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ts val="1200"/>
                </a:spcBef>
                <a:buFont typeface="Arial" panose="020B0604020202020204" pitchFamily="34" charset="0"/>
                <a:buNone/>
              </a:pPr>
              <a:r>
                <a:rPr lang="zh-CN" altLang="en-US" sz="2800" b="1">
                  <a:solidFill>
                    <a:srgbClr val="0000FF"/>
                  </a:solidFill>
                  <a:latin typeface="Arial" panose="020B0604020202020204" pitchFamily="34" charset="0"/>
                </a:rPr>
                <a:t>秤</a:t>
              </a:r>
            </a:p>
          </p:txBody>
        </p:sp>
        <p:pic>
          <p:nvPicPr>
            <p:cNvPr id="12314" name="Picture 5" descr="j0212957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611560" y="699542"/>
              <a:ext cx="1501775" cy="9445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2" name="组合 46"/>
          <p:cNvGrpSpPr/>
          <p:nvPr/>
        </p:nvGrpSpPr>
        <p:grpSpPr bwMode="auto">
          <a:xfrm>
            <a:off x="315914" y="4667251"/>
            <a:ext cx="1728788" cy="1490133"/>
            <a:chOff x="611560" y="525492"/>
            <a:chExt cx="1728192" cy="1118613"/>
          </a:xfrm>
        </p:grpSpPr>
        <p:sp>
          <p:nvSpPr>
            <p:cNvPr id="12311" name="Text Box 15"/>
            <p:cNvSpPr txBox="1">
              <a:spLocks noChangeArrowheads="1"/>
            </p:cNvSpPr>
            <p:nvPr/>
          </p:nvSpPr>
          <p:spPr bwMode="auto">
            <a:xfrm>
              <a:off x="1619671" y="525492"/>
              <a:ext cx="720081" cy="3927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ts val="1200"/>
                </a:spcBef>
                <a:buFont typeface="Arial" panose="020B0604020202020204" pitchFamily="34" charset="0"/>
                <a:buNone/>
              </a:pPr>
              <a:r>
                <a:rPr lang="zh-CN" altLang="en-US" sz="2800" b="1">
                  <a:solidFill>
                    <a:srgbClr val="0000FF"/>
                  </a:solidFill>
                  <a:latin typeface="Arial" panose="020B0604020202020204" pitchFamily="34" charset="0"/>
                </a:rPr>
                <a:t>砍</a:t>
              </a:r>
            </a:p>
          </p:txBody>
        </p:sp>
        <p:pic>
          <p:nvPicPr>
            <p:cNvPr id="12312" name="Picture 5" descr="j0212957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611560" y="699542"/>
              <a:ext cx="1501775" cy="9445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3" name="组合 49"/>
          <p:cNvGrpSpPr/>
          <p:nvPr/>
        </p:nvGrpSpPr>
        <p:grpSpPr bwMode="auto">
          <a:xfrm>
            <a:off x="2044701" y="4679953"/>
            <a:ext cx="1728788" cy="1492249"/>
            <a:chOff x="611560" y="525492"/>
            <a:chExt cx="1728192" cy="1118613"/>
          </a:xfrm>
        </p:grpSpPr>
        <p:sp>
          <p:nvSpPr>
            <p:cNvPr id="12309" name="Text Box 15"/>
            <p:cNvSpPr txBox="1">
              <a:spLocks noChangeArrowheads="1"/>
            </p:cNvSpPr>
            <p:nvPr/>
          </p:nvSpPr>
          <p:spPr bwMode="auto">
            <a:xfrm>
              <a:off x="1619671" y="525492"/>
              <a:ext cx="720081" cy="392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ts val="1200"/>
                </a:spcBef>
                <a:buFont typeface="Arial" panose="020B0604020202020204" pitchFamily="34" charset="0"/>
                <a:buNone/>
              </a:pPr>
              <a:r>
                <a:rPr lang="zh-CN" altLang="en-US" sz="2800" b="1">
                  <a:solidFill>
                    <a:srgbClr val="0000FF"/>
                  </a:solidFill>
                  <a:latin typeface="Arial" panose="020B0604020202020204" pitchFamily="34" charset="0"/>
                </a:rPr>
                <a:t>线</a:t>
              </a:r>
            </a:p>
          </p:txBody>
        </p:sp>
        <p:pic>
          <p:nvPicPr>
            <p:cNvPr id="12310" name="Picture 5" descr="j0212957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611560" y="699542"/>
              <a:ext cx="1501775" cy="9445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4" name="组合 52"/>
          <p:cNvGrpSpPr/>
          <p:nvPr/>
        </p:nvGrpSpPr>
        <p:grpSpPr bwMode="auto">
          <a:xfrm>
            <a:off x="3773488" y="4646085"/>
            <a:ext cx="1727200" cy="1492249"/>
            <a:chOff x="611560" y="525492"/>
            <a:chExt cx="1728192" cy="1118613"/>
          </a:xfrm>
        </p:grpSpPr>
        <p:sp>
          <p:nvSpPr>
            <p:cNvPr id="12307" name="Text Box 15"/>
            <p:cNvSpPr txBox="1">
              <a:spLocks noChangeArrowheads="1"/>
            </p:cNvSpPr>
            <p:nvPr/>
          </p:nvSpPr>
          <p:spPr bwMode="auto">
            <a:xfrm>
              <a:off x="1619673" y="525492"/>
              <a:ext cx="720079" cy="392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ts val="1200"/>
                </a:spcBef>
                <a:buFont typeface="Arial" panose="020B0604020202020204" pitchFamily="34" charset="0"/>
                <a:buNone/>
              </a:pPr>
              <a:r>
                <a:rPr lang="zh-CN" altLang="en-US" sz="2800" b="1">
                  <a:solidFill>
                    <a:srgbClr val="0000FF"/>
                  </a:solidFill>
                  <a:latin typeface="Arial" panose="020B0604020202020204" pitchFamily="34" charset="0"/>
                </a:rPr>
                <a:t>止</a:t>
              </a:r>
            </a:p>
          </p:txBody>
        </p:sp>
        <p:pic>
          <p:nvPicPr>
            <p:cNvPr id="12308" name="Picture 5" descr="j0212957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611560" y="699542"/>
              <a:ext cx="1501775" cy="9445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5" name="组合 55"/>
          <p:cNvGrpSpPr/>
          <p:nvPr/>
        </p:nvGrpSpPr>
        <p:grpSpPr bwMode="auto">
          <a:xfrm>
            <a:off x="5500689" y="4686300"/>
            <a:ext cx="1728788" cy="1492251"/>
            <a:chOff x="611560" y="525492"/>
            <a:chExt cx="1728192" cy="1118613"/>
          </a:xfrm>
        </p:grpSpPr>
        <p:sp>
          <p:nvSpPr>
            <p:cNvPr id="12305" name="Text Box 15"/>
            <p:cNvSpPr txBox="1">
              <a:spLocks noChangeArrowheads="1"/>
            </p:cNvSpPr>
            <p:nvPr/>
          </p:nvSpPr>
          <p:spPr bwMode="auto">
            <a:xfrm>
              <a:off x="1619671" y="525492"/>
              <a:ext cx="720081" cy="392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ts val="1200"/>
                </a:spcBef>
                <a:buFont typeface="Arial" panose="020B0604020202020204" pitchFamily="34" charset="0"/>
                <a:buNone/>
              </a:pPr>
              <a:r>
                <a:rPr lang="zh-CN" altLang="en-US" sz="2800" b="1">
                  <a:solidFill>
                    <a:srgbClr val="0000FF"/>
                  </a:solidFill>
                  <a:latin typeface="Arial" panose="020B0604020202020204" pitchFamily="34" charset="0"/>
                </a:rPr>
                <a:t>量</a:t>
              </a:r>
            </a:p>
          </p:txBody>
        </p:sp>
        <p:pic>
          <p:nvPicPr>
            <p:cNvPr id="12306" name="Picture 5" descr="j0212957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611560" y="699542"/>
              <a:ext cx="1501775" cy="9445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304" name="Text Box 15"/>
          <p:cNvSpPr txBox="1">
            <a:spLocks noChangeArrowheads="1"/>
          </p:cNvSpPr>
          <p:nvPr/>
        </p:nvSpPr>
        <p:spPr bwMode="auto">
          <a:xfrm>
            <a:off x="3094038" y="488953"/>
            <a:ext cx="319881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zh-CN" altLang="en-US" sz="2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一起来开小车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4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2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2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6" dur="2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2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2" dur="2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2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8" dur="2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2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4" dur="2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2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28"/>
          <p:cNvSpPr txBox="1">
            <a:spLocks noChangeArrowheads="1"/>
          </p:cNvSpPr>
          <p:nvPr/>
        </p:nvSpPr>
        <p:spPr bwMode="auto">
          <a:xfrm>
            <a:off x="250826" y="357717"/>
            <a:ext cx="194468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读一读</a:t>
            </a:r>
          </a:p>
        </p:txBody>
      </p:sp>
      <p:grpSp>
        <p:nvGrpSpPr>
          <p:cNvPr id="2" name="组合 1"/>
          <p:cNvGrpSpPr/>
          <p:nvPr/>
        </p:nvGrpSpPr>
        <p:grpSpPr bwMode="auto">
          <a:xfrm>
            <a:off x="1223965" y="260351"/>
            <a:ext cx="6732587" cy="6123516"/>
            <a:chOff x="1403648" y="571396"/>
            <a:chExt cx="5689376" cy="4216890"/>
          </a:xfrm>
        </p:grpSpPr>
        <p:pic>
          <p:nvPicPr>
            <p:cNvPr id="13316" name="Picture 4" descr="C:\Users\Administrator\Desktop\图图图\17508152_165904731000_2.jpg"/>
            <p:cNvPicPr>
              <a:picLocks noChangeAspect="1" noChangeArrowheads="1"/>
            </p:cNvPicPr>
            <p:nvPr/>
          </p:nvPicPr>
          <p:blipFill>
            <a:blip r:embed="rId3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03648" y="571396"/>
              <a:ext cx="5689376" cy="42168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47" name="TextBox 28"/>
            <p:cNvSpPr txBox="1">
              <a:spLocks noChangeArrowheads="1"/>
            </p:cNvSpPr>
            <p:nvPr/>
          </p:nvSpPr>
          <p:spPr bwMode="auto">
            <a:xfrm>
              <a:off x="1996599" y="1431391"/>
              <a:ext cx="4669823" cy="209827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>
                <a:lnSpc>
                  <a:spcPct val="150000"/>
                </a:lnSpc>
                <a:defRPr/>
              </a:pPr>
              <a:r>
                <a:rPr lang="zh-CN" altLang="en-US" sz="3200" b="1" dirty="0">
                  <a:latin typeface="黑体" panose="02010609060101010101" pitchFamily="49" charset="-122"/>
                  <a:ea typeface="黑体" panose="02010609060101010101" pitchFamily="49" charset="-122"/>
                  <a:sym typeface="+mn-ea"/>
                </a:rPr>
                <a:t>曹冲    称象    官员</a:t>
              </a:r>
              <a:endPara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endParaRPr>
            </a:p>
            <a:p>
              <a:pPr>
                <a:lnSpc>
                  <a:spcPct val="150000"/>
                </a:lnSpc>
                <a:defRPr/>
              </a:pPr>
              <a:r>
                <a:rPr lang="zh-CN" altLang="en-US" sz="3200" b="1" dirty="0">
                  <a:latin typeface="黑体" panose="02010609060101010101" pitchFamily="49" charset="-122"/>
                  <a:ea typeface="黑体" panose="02010609060101010101" pitchFamily="49" charset="-122"/>
                  <a:sym typeface="+mn-ea"/>
                </a:rPr>
                <a:t>四根柱子   议论   一杆大秤</a:t>
              </a:r>
              <a:endPara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endParaRPr>
            </a:p>
            <a:p>
              <a:pPr>
                <a:lnSpc>
                  <a:spcPct val="150000"/>
                </a:lnSpc>
                <a:defRPr/>
              </a:pPr>
              <a:r>
                <a:rPr lang="zh-CN" altLang="en-US" sz="3200" b="1" dirty="0">
                  <a:latin typeface="黑体" panose="02010609060101010101" pitchFamily="49" charset="-122"/>
                  <a:ea typeface="黑体" panose="02010609060101010101" pitchFamily="49" charset="-122"/>
                  <a:sym typeface="+mn-ea"/>
                </a:rPr>
                <a:t>砍树    一条线    重量</a:t>
              </a:r>
              <a:endPara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endParaRPr>
            </a:p>
            <a:p>
              <a:pPr>
                <a:lnSpc>
                  <a:spcPct val="150000"/>
                </a:lnSpc>
                <a:defRPr/>
              </a:pPr>
              <a:r>
                <a:rPr lang="zh-CN" altLang="en-US" sz="3200" b="1" dirty="0">
                  <a:latin typeface="黑体" panose="02010609060101010101" pitchFamily="49" charset="-122"/>
                  <a:ea typeface="黑体" panose="02010609060101010101" pitchFamily="49" charset="-122"/>
                  <a:sym typeface="+mn-ea"/>
                </a:rPr>
                <a:t>为止    到底    果然</a:t>
              </a:r>
              <a:endPara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28"/>
          <p:cNvSpPr txBox="1">
            <a:spLocks noChangeArrowheads="1"/>
          </p:cNvSpPr>
          <p:nvPr/>
        </p:nvSpPr>
        <p:spPr bwMode="auto">
          <a:xfrm>
            <a:off x="539752" y="1123951"/>
            <a:ext cx="7993063" cy="2012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30000"/>
              </a:lnSpc>
              <a:buFont typeface="Arial" panose="020B0604020202020204" pitchFamily="34" charset="0"/>
              <a:buNone/>
            </a:pPr>
            <a:r>
              <a:rPr lang="zh-CN" altLang="en-US" sz="3200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听课文朗读，在认准字音、认识生字的基础上读通文章，想一想课文主要讲了一件什么事？</a:t>
            </a:r>
          </a:p>
        </p:txBody>
      </p:sp>
      <p:pic>
        <p:nvPicPr>
          <p:cNvPr id="14339" name="Picture 8" descr="图片3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95288" y="933451"/>
            <a:ext cx="1008062" cy="937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28"/>
          <p:cNvSpPr txBox="1">
            <a:spLocks noChangeArrowheads="1"/>
          </p:cNvSpPr>
          <p:nvPr/>
        </p:nvSpPr>
        <p:spPr bwMode="auto">
          <a:xfrm>
            <a:off x="1476377" y="4004734"/>
            <a:ext cx="6840539" cy="812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30000"/>
              </a:lnSpc>
              <a:buFont typeface="Arial" panose="020B0604020202020204" pitchFamily="34" charset="0"/>
              <a:buNone/>
            </a:pPr>
            <a:r>
              <a:rPr lang="zh-CN" altLang="en-US" sz="36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曹冲小时候想办法称象的故事。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3"/>
          <p:cNvSpPr txBox="1">
            <a:spLocks noChangeArrowheads="1"/>
          </p:cNvSpPr>
          <p:nvPr/>
        </p:nvSpPr>
        <p:spPr bwMode="auto">
          <a:xfrm>
            <a:off x="387352" y="1032935"/>
            <a:ext cx="4849813" cy="24560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zh-CN" altLang="en-US" sz="3200" b="1">
                <a:latin typeface="楷体" panose="02010609060101010101" pitchFamily="49" charset="-122"/>
                <a:ea typeface="楷体" panose="02010609060101010101" pitchFamily="49" charset="-122"/>
              </a:rPr>
              <a:t>    古时候有个叫曹操的人。别人送他一头大象，他很高兴，带着儿子和官员们一同去看。</a:t>
            </a:r>
          </a:p>
        </p:txBody>
      </p:sp>
      <p:sp>
        <p:nvSpPr>
          <p:cNvPr id="15363" name="矩形 2"/>
          <p:cNvSpPr>
            <a:spLocks noChangeArrowheads="1"/>
          </p:cNvSpPr>
          <p:nvPr/>
        </p:nvSpPr>
        <p:spPr bwMode="auto">
          <a:xfrm>
            <a:off x="433388" y="260351"/>
            <a:ext cx="157447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>
              <a:buFont typeface="Arial" panose="020B0604020202020204" pitchFamily="34" charset="0"/>
              <a:buNone/>
            </a:pPr>
            <a:r>
              <a:rPr lang="zh-CN" altLang="en-US" sz="36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读一读</a:t>
            </a:r>
          </a:p>
        </p:txBody>
      </p:sp>
      <p:pic>
        <p:nvPicPr>
          <p:cNvPr id="15364" name="图片 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340350" y="1204386"/>
            <a:ext cx="3267076" cy="293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7" name="矩形 4"/>
          <p:cNvSpPr>
            <a:spLocks noChangeArrowheads="1"/>
          </p:cNvSpPr>
          <p:nvPr/>
        </p:nvSpPr>
        <p:spPr bwMode="auto">
          <a:xfrm>
            <a:off x="1187451" y="4059768"/>
            <a:ext cx="1655764" cy="142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zh-CN" altLang="zh-CN" sz="3600" b="1">
                <a:solidFill>
                  <a:schemeClr val="hlink"/>
                </a:solidFill>
              </a:rPr>
              <a:t>时间：</a:t>
            </a:r>
            <a:endParaRPr lang="zh-CN" altLang="zh-CN" sz="3600" b="1">
              <a:solidFill>
                <a:srgbClr val="CC00CC"/>
              </a:solidFill>
            </a:endParaRPr>
          </a:p>
          <a:p>
            <a:pPr eaLnBrk="0" hangingPunct="0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zh-CN" altLang="zh-CN" sz="3600" b="1">
                <a:solidFill>
                  <a:schemeClr val="hlink"/>
                </a:solidFill>
              </a:rPr>
              <a:t>人物：</a:t>
            </a:r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2411415" y="4102102"/>
            <a:ext cx="167866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>
              <a:buFont typeface="Arial" panose="020B0604020202020204" pitchFamily="34" charset="0"/>
              <a:buNone/>
            </a:pPr>
            <a:r>
              <a:rPr lang="zh-CN" altLang="zh-CN" sz="3600" b="1">
                <a:solidFill>
                  <a:srgbClr val="FF0000"/>
                </a:solidFill>
              </a:rPr>
              <a:t>古时候 </a:t>
            </a:r>
            <a:endParaRPr lang="zh-CN" altLang="en-US" sz="2000">
              <a:solidFill>
                <a:srgbClr val="FF0000"/>
              </a:solidFill>
            </a:endParaRPr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2411414" y="4993218"/>
            <a:ext cx="612140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buFont typeface="Arial" panose="020B0604020202020204" pitchFamily="34" charset="0"/>
              <a:buNone/>
            </a:pPr>
            <a:r>
              <a:rPr lang="zh-CN" altLang="en-US" sz="3600" b="1">
                <a:solidFill>
                  <a:srgbClr val="FF0000"/>
                </a:solidFill>
              </a:rPr>
              <a:t>曹操、曹操的儿子、官员们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7" grpId="0"/>
      <p:bldP spid="8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58777" y="1712384"/>
            <a:ext cx="7129463" cy="22529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30000"/>
              </a:lnSpc>
              <a:spcBef>
                <a:spcPts val="0"/>
              </a:spcBef>
              <a:buFontTx/>
              <a:buNone/>
              <a:defRPr/>
            </a:pPr>
            <a:r>
              <a:rPr lang="zh-CN" altLang="en-US" sz="3600" b="1" dirty="0">
                <a:latin typeface="+mn-ea"/>
                <a:ea typeface="+mn-ea"/>
                <a:sym typeface="+mn-ea"/>
              </a:rPr>
              <a:t>齐读第</a:t>
            </a:r>
            <a:r>
              <a:rPr lang="en-US" altLang="zh-CN" sz="3600" b="1" dirty="0">
                <a:latin typeface="+mn-ea"/>
                <a:ea typeface="+mn-ea"/>
                <a:sym typeface="+mn-ea"/>
              </a:rPr>
              <a:t>2</a:t>
            </a:r>
            <a:r>
              <a:rPr lang="zh-CN" altLang="en-US" sz="3600" b="1" dirty="0">
                <a:latin typeface="+mn-ea"/>
                <a:ea typeface="+mn-ea"/>
                <a:sym typeface="+mn-ea"/>
              </a:rPr>
              <a:t>自然段：</a:t>
            </a:r>
            <a:endParaRPr lang="en-US" altLang="zh-CN" sz="3600" b="1" dirty="0">
              <a:latin typeface="+mn-ea"/>
              <a:ea typeface="+mn-ea"/>
              <a:sym typeface="+mn-ea"/>
            </a:endParaRPr>
          </a:p>
          <a:p>
            <a:pPr>
              <a:lnSpc>
                <a:spcPct val="130000"/>
              </a:lnSpc>
              <a:spcBef>
                <a:spcPts val="0"/>
              </a:spcBef>
              <a:buFontTx/>
              <a:buNone/>
              <a:defRPr/>
            </a:pPr>
            <a:r>
              <a:rPr lang="en-US" altLang="zh-CN" sz="3600" b="1" dirty="0">
                <a:latin typeface="+mn-ea"/>
                <a:ea typeface="+mn-ea"/>
                <a:sym typeface="+mn-ea"/>
              </a:rPr>
              <a:t>    1.</a:t>
            </a:r>
            <a:r>
              <a:rPr lang="zh-CN" altLang="en-US" sz="3600" b="1" dirty="0">
                <a:latin typeface="+mn-ea"/>
                <a:ea typeface="+mn-ea"/>
                <a:sym typeface="+mn-ea"/>
              </a:rPr>
              <a:t>说说大象的样子。</a:t>
            </a:r>
            <a:endParaRPr lang="en-US" altLang="zh-CN" sz="3600" b="1" dirty="0">
              <a:latin typeface="+mn-ea"/>
              <a:ea typeface="+mn-ea"/>
              <a:sym typeface="+mn-ea"/>
            </a:endParaRPr>
          </a:p>
          <a:p>
            <a:pPr>
              <a:lnSpc>
                <a:spcPct val="130000"/>
              </a:lnSpc>
              <a:spcBef>
                <a:spcPts val="0"/>
              </a:spcBef>
              <a:buFontTx/>
              <a:buNone/>
              <a:defRPr/>
            </a:pPr>
            <a:r>
              <a:rPr lang="en-US" altLang="zh-CN" sz="3600" b="1" dirty="0">
                <a:latin typeface="+mn-ea"/>
                <a:ea typeface="+mn-ea"/>
                <a:sym typeface="+mn-ea"/>
              </a:rPr>
              <a:t>    2.</a:t>
            </a:r>
            <a:r>
              <a:rPr lang="zh-CN" altLang="en-US" sz="3600" b="1" dirty="0">
                <a:latin typeface="+mn-ea"/>
                <a:ea typeface="+mn-ea"/>
                <a:sym typeface="+mn-ea"/>
              </a:rPr>
              <a:t>官员们在议论什么？</a:t>
            </a:r>
          </a:p>
        </p:txBody>
      </p:sp>
      <p:pic>
        <p:nvPicPr>
          <p:cNvPr id="16387" name="图片 8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43665" y="1341969"/>
            <a:ext cx="2376487" cy="374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3"/>
          <p:cNvSpPr txBox="1">
            <a:spLocks noChangeArrowheads="1"/>
          </p:cNvSpPr>
          <p:nvPr/>
        </p:nvSpPr>
        <p:spPr bwMode="auto">
          <a:xfrm>
            <a:off x="611190" y="825500"/>
            <a:ext cx="2808286" cy="6524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30000"/>
              </a:lnSpc>
              <a:buFont typeface="Arial" panose="020B0604020202020204" pitchFamily="34" charset="0"/>
              <a:buNone/>
            </a:pPr>
            <a:r>
              <a:rPr lang="zh-CN" altLang="en-US" sz="2800" b="1">
                <a:latin typeface="黑体" panose="02010609060101010101" pitchFamily="49" charset="-122"/>
                <a:ea typeface="黑体" panose="02010609060101010101" pitchFamily="49" charset="-122"/>
              </a:rPr>
              <a:t>大象的样子：</a:t>
            </a:r>
            <a:endParaRPr lang="en-US" altLang="zh-CN" sz="2800" b="1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900114" y="2180168"/>
            <a:ext cx="4176713" cy="18651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zh-CN" altLang="en-US" sz="3200" b="1">
                <a:latin typeface="楷体" panose="02010609060101010101" pitchFamily="49" charset="-122"/>
                <a:ea typeface="楷体" panose="02010609060101010101" pitchFamily="49" charset="-122"/>
              </a:rPr>
              <a:t>    大象</a:t>
            </a:r>
            <a:r>
              <a:rPr lang="zh-CN" altLang="en-US" sz="32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又高又大</a:t>
            </a:r>
            <a:r>
              <a:rPr lang="zh-CN" altLang="en-US" sz="3200" b="1">
                <a:latin typeface="楷体" panose="02010609060101010101" pitchFamily="49" charset="-122"/>
                <a:ea typeface="楷体" panose="02010609060101010101" pitchFamily="49" charset="-122"/>
              </a:rPr>
              <a:t>，</a:t>
            </a:r>
            <a:r>
              <a:rPr lang="zh-CN" altLang="en-US" sz="32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身子像一堵墙</a:t>
            </a:r>
            <a:r>
              <a:rPr lang="zh-CN" altLang="en-US" sz="3200" b="1">
                <a:latin typeface="楷体" panose="02010609060101010101" pitchFamily="49" charset="-122"/>
                <a:ea typeface="楷体" panose="02010609060101010101" pitchFamily="49" charset="-122"/>
              </a:rPr>
              <a:t>，</a:t>
            </a:r>
            <a:r>
              <a:rPr lang="zh-CN" altLang="en-US" sz="32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腿像四根柱子</a:t>
            </a:r>
            <a:r>
              <a:rPr lang="zh-CN" altLang="en-US" sz="3200" b="1"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</a:p>
        </p:txBody>
      </p:sp>
      <p:pic>
        <p:nvPicPr>
          <p:cNvPr id="17412" name="图片 1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65752" y="1619253"/>
            <a:ext cx="3457575" cy="30755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矩形 5"/>
          <p:cNvSpPr/>
          <p:nvPr/>
        </p:nvSpPr>
        <p:spPr>
          <a:xfrm>
            <a:off x="684215" y="4785786"/>
            <a:ext cx="8067675" cy="112646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>
              <a:lnSpc>
                <a:spcPct val="120000"/>
              </a:lnSpc>
              <a:defRPr/>
            </a:pPr>
            <a:r>
              <a:rPr lang="zh-CN" altLang="en-US" sz="2800" b="1" dirty="0">
                <a:solidFill>
                  <a:srgbClr val="0000FF"/>
                </a:solidFill>
                <a:latin typeface="+mn-ea"/>
                <a:ea typeface="+mn-ea"/>
                <a:sym typeface="+mn-ea"/>
              </a:rPr>
              <a:t>    “像</a:t>
            </a:r>
            <a:r>
              <a:rPr lang="en-US" altLang="zh-CN" sz="2800" b="1" dirty="0">
                <a:solidFill>
                  <a:srgbClr val="0000FF"/>
                </a:solidFill>
                <a:latin typeface="+mn-ea"/>
                <a:ea typeface="+mn-ea"/>
                <a:sym typeface="+mn-ea"/>
              </a:rPr>
              <a:t>……</a:t>
            </a:r>
            <a:r>
              <a:rPr lang="zh-CN" altLang="en-US" sz="2800" b="1" dirty="0">
                <a:solidFill>
                  <a:srgbClr val="0000FF"/>
                </a:solidFill>
                <a:latin typeface="+mn-ea"/>
                <a:ea typeface="+mn-ea"/>
                <a:sym typeface="+mn-ea"/>
              </a:rPr>
              <a:t>像</a:t>
            </a:r>
            <a:r>
              <a:rPr lang="en-US" altLang="zh-CN" sz="2800" b="1" dirty="0">
                <a:solidFill>
                  <a:srgbClr val="0000FF"/>
                </a:solidFill>
                <a:latin typeface="+mn-ea"/>
                <a:ea typeface="+mn-ea"/>
                <a:sym typeface="+mn-ea"/>
              </a:rPr>
              <a:t>……</a:t>
            </a:r>
            <a:r>
              <a:rPr lang="zh-CN" altLang="en-US" sz="2800" b="1" dirty="0">
                <a:solidFill>
                  <a:srgbClr val="0000FF"/>
                </a:solidFill>
                <a:latin typeface="+mn-ea"/>
                <a:ea typeface="+mn-ea"/>
                <a:sym typeface="+mn-ea"/>
              </a:rPr>
              <a:t>”这两个比喻句把大象的高大写的既生动又形象。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3"/>
          <p:cNvSpPr txBox="1">
            <a:spLocks noChangeArrowheads="1"/>
          </p:cNvSpPr>
          <p:nvPr/>
        </p:nvSpPr>
        <p:spPr bwMode="auto">
          <a:xfrm>
            <a:off x="900115" y="1028700"/>
            <a:ext cx="4103687" cy="812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30000"/>
              </a:lnSpc>
              <a:buFont typeface="Arial" panose="020B0604020202020204" pitchFamily="34" charset="0"/>
              <a:buNone/>
            </a:pPr>
            <a:r>
              <a:rPr lang="zh-CN" altLang="en-US" sz="3600" b="1">
                <a:latin typeface="黑体" panose="02010609060101010101" pitchFamily="49" charset="-122"/>
                <a:ea typeface="黑体" panose="02010609060101010101" pitchFamily="49" charset="-122"/>
              </a:rPr>
              <a:t>官员们在议论什么？</a:t>
            </a: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539752" y="2468035"/>
            <a:ext cx="4968875" cy="208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20000"/>
              </a:lnSpc>
              <a:spcBef>
                <a:spcPts val="0"/>
              </a:spcBef>
              <a:buFontTx/>
              <a:buNone/>
              <a:defRPr/>
            </a:pPr>
            <a:r>
              <a:rPr lang="zh-CN" altLang="en-US" sz="3600" b="1" dirty="0">
                <a:solidFill>
                  <a:srgbClr val="0000FF"/>
                </a:solidFill>
                <a:latin typeface="+mn-ea"/>
                <a:ea typeface="+mn-ea"/>
                <a:sym typeface="+mn-ea"/>
              </a:rPr>
              <a:t>    官员们一边看一边议论：“这么大的</a:t>
            </a:r>
            <a:r>
              <a:rPr lang="zh-CN" altLang="en-US" sz="3600" b="1" dirty="0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象</a:t>
            </a:r>
            <a:r>
              <a:rPr lang="zh-CN" altLang="en-US" sz="3600" b="1" dirty="0">
                <a:solidFill>
                  <a:srgbClr val="0000FF"/>
                </a:solidFill>
                <a:latin typeface="+mn-ea"/>
                <a:ea typeface="+mn-ea"/>
                <a:sym typeface="+mn-ea"/>
              </a:rPr>
              <a:t>，</a:t>
            </a:r>
            <a:r>
              <a:rPr lang="zh-CN" altLang="en-US" sz="3600" b="1" dirty="0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到底有多重呢</a:t>
            </a:r>
            <a:r>
              <a:rPr lang="zh-CN" altLang="en-US" sz="3600" b="1" dirty="0">
                <a:solidFill>
                  <a:srgbClr val="0000FF"/>
                </a:solidFill>
                <a:latin typeface="+mn-ea"/>
                <a:ea typeface="+mn-ea"/>
                <a:sym typeface="+mn-ea"/>
              </a:rPr>
              <a:t>？”</a:t>
            </a:r>
          </a:p>
        </p:txBody>
      </p:sp>
      <p:pic>
        <p:nvPicPr>
          <p:cNvPr id="18436" name="图片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867402" y="2372784"/>
            <a:ext cx="2549525" cy="256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23852" y="740835"/>
            <a:ext cx="8323262" cy="12741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20000"/>
              </a:lnSpc>
              <a:spcBef>
                <a:spcPts val="0"/>
              </a:spcBef>
              <a:buFontTx/>
              <a:buNone/>
              <a:defRPr/>
            </a:pPr>
            <a:r>
              <a:rPr lang="zh-CN" altLang="en-US" b="1" dirty="0">
                <a:latin typeface="+mn-ea"/>
                <a:ea typeface="+mn-ea"/>
                <a:sym typeface="+mn-ea"/>
              </a:rPr>
              <a:t>    自由读第</a:t>
            </a:r>
            <a:r>
              <a:rPr lang="en-US" altLang="zh-CN" b="1" dirty="0">
                <a:latin typeface="+mn-ea"/>
                <a:ea typeface="+mn-ea"/>
                <a:sym typeface="+mn-ea"/>
              </a:rPr>
              <a:t>3</a:t>
            </a:r>
            <a:r>
              <a:rPr lang="zh-CN" altLang="en-US" b="1" dirty="0">
                <a:latin typeface="+mn-ea"/>
                <a:ea typeface="+mn-ea"/>
                <a:sym typeface="+mn-ea"/>
              </a:rPr>
              <a:t>自然段，官员们想出了什么方法称象？结合课文，用自己的话说一说。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414338" y="2565401"/>
            <a:ext cx="8304212" cy="13726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30000"/>
              </a:lnSpc>
              <a:spcBef>
                <a:spcPts val="0"/>
              </a:spcBef>
              <a:buFontTx/>
              <a:buNone/>
              <a:defRPr/>
            </a:pPr>
            <a:r>
              <a:rPr lang="zh-CN" altLang="en-US" b="1" dirty="0">
                <a:solidFill>
                  <a:srgbClr val="0000FF"/>
                </a:solidFill>
                <a:latin typeface="+mn-ea"/>
                <a:ea typeface="+mn-ea"/>
                <a:sym typeface="+mn-ea"/>
              </a:rPr>
              <a:t>方法：</a:t>
            </a:r>
            <a:r>
              <a:rPr lang="zh-CN" altLang="en-US" b="1" dirty="0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造一杆大秤，砍一棵大树做秤杆来</a:t>
            </a:r>
            <a:endParaRPr lang="en-US" altLang="zh-CN" b="1" dirty="0">
              <a:solidFill>
                <a:srgbClr val="FF0000"/>
              </a:solidFill>
              <a:latin typeface="+mn-ea"/>
              <a:ea typeface="+mn-ea"/>
              <a:sym typeface="+mn-ea"/>
            </a:endParaRPr>
          </a:p>
          <a:p>
            <a:pPr>
              <a:lnSpc>
                <a:spcPct val="130000"/>
              </a:lnSpc>
              <a:spcBef>
                <a:spcPts val="0"/>
              </a:spcBef>
              <a:buFontTx/>
              <a:buNone/>
              <a:defRPr/>
            </a:pPr>
            <a:r>
              <a:rPr lang="en-US" altLang="zh-CN" b="1" dirty="0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      </a:t>
            </a:r>
            <a:r>
              <a:rPr lang="zh-CN" altLang="en-US" b="1" dirty="0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称大象。</a:t>
            </a:r>
            <a:endParaRPr lang="en-US" altLang="zh-CN" b="1" dirty="0">
              <a:solidFill>
                <a:srgbClr val="FF0000"/>
              </a:solidFill>
              <a:latin typeface="+mn-ea"/>
              <a:ea typeface="+mn-ea"/>
              <a:sym typeface="+mn-ea"/>
            </a:endParaRPr>
          </a:p>
        </p:txBody>
      </p:sp>
      <p:sp>
        <p:nvSpPr>
          <p:cNvPr id="2" name="圆角矩形 1"/>
          <p:cNvSpPr/>
          <p:nvPr/>
        </p:nvSpPr>
        <p:spPr>
          <a:xfrm>
            <a:off x="1136652" y="4675719"/>
            <a:ext cx="6697662" cy="960967"/>
          </a:xfrm>
          <a:prstGeom prst="roundRect">
            <a:avLst/>
          </a:prstGeom>
          <a:solidFill>
            <a:srgbClr val="AEFF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30000"/>
              </a:lnSpc>
              <a:spcBef>
                <a:spcPts val="0"/>
              </a:spcBef>
              <a:defRPr/>
            </a:pPr>
            <a:r>
              <a:rPr lang="zh-CN" altLang="en-US" sz="36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你觉得这个方法好吗？为什么？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Text Box 2"/>
          <p:cNvSpPr txBox="1">
            <a:spLocks noChangeArrowheads="1"/>
          </p:cNvSpPr>
          <p:nvPr/>
        </p:nvSpPr>
        <p:spPr bwMode="auto">
          <a:xfrm>
            <a:off x="539752" y="933453"/>
            <a:ext cx="4168775" cy="6072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0500" tIns="8100" rIns="0" bIns="81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50000"/>
              </a:spcBef>
              <a:defRPr/>
            </a:pPr>
            <a:r>
              <a:rPr kumimoji="1" lang="zh-CN" altLang="en-US" sz="3200" b="1" dirty="0">
                <a:solidFill>
                  <a:srgbClr val="FF3300"/>
                </a:solidFill>
                <a:latin typeface="+mn-ea"/>
                <a:ea typeface="+mn-ea"/>
                <a:sym typeface="+mn-ea"/>
              </a:rPr>
              <a:t>办法</a:t>
            </a:r>
            <a:r>
              <a:rPr kumimoji="1" lang="zh-CN" altLang="en-US" sz="3200" b="1" dirty="0">
                <a:solidFill>
                  <a:srgbClr val="FF3300"/>
                </a:solidFill>
                <a:latin typeface="+mn-ea"/>
                <a:sym typeface="+mn-ea"/>
              </a:rPr>
              <a:t>不可行的原因：</a:t>
            </a:r>
          </a:p>
        </p:txBody>
      </p:sp>
      <p:sp>
        <p:nvSpPr>
          <p:cNvPr id="113669" name="Text Box 5"/>
          <p:cNvSpPr txBox="1">
            <a:spLocks noChangeArrowheads="1"/>
          </p:cNvSpPr>
          <p:nvPr/>
        </p:nvSpPr>
        <p:spPr bwMode="auto">
          <a:xfrm>
            <a:off x="1450974" y="1826685"/>
            <a:ext cx="4535488" cy="6072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0500" tIns="8100" rIns="0" bIns="81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50000"/>
              </a:spcBef>
              <a:defRPr/>
            </a:pPr>
            <a:r>
              <a:rPr kumimoji="1" lang="zh-CN" altLang="en-US" sz="3200" b="1" dirty="0">
                <a:solidFill>
                  <a:srgbClr val="000000"/>
                </a:solidFill>
                <a:latin typeface="+mn-ea"/>
                <a:ea typeface="+mn-ea"/>
                <a:sym typeface="+mn-ea"/>
              </a:rPr>
              <a:t>谁也没有那么大的力气</a:t>
            </a:r>
          </a:p>
        </p:txBody>
      </p:sp>
      <p:sp>
        <p:nvSpPr>
          <p:cNvPr id="113672" name="Text Box 8"/>
          <p:cNvSpPr txBox="1">
            <a:spLocks noChangeArrowheads="1"/>
          </p:cNvSpPr>
          <p:nvPr/>
        </p:nvSpPr>
        <p:spPr bwMode="auto">
          <a:xfrm>
            <a:off x="2189163" y="2921002"/>
            <a:ext cx="2519362" cy="6072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0500" tIns="8100" rIns="0" bIns="81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50000"/>
              </a:spcBef>
              <a:defRPr/>
            </a:pPr>
            <a:r>
              <a:rPr kumimoji="1" lang="zh-CN" altLang="en-US" sz="3200" b="1" dirty="0">
                <a:solidFill>
                  <a:srgbClr val="6600CC"/>
                </a:solidFill>
                <a:latin typeface="+mn-ea"/>
                <a:ea typeface="+mn-ea"/>
                <a:sym typeface="+mn-ea"/>
              </a:rPr>
              <a:t>曹操的态度：</a:t>
            </a:r>
          </a:p>
        </p:txBody>
      </p:sp>
      <p:sp>
        <p:nvSpPr>
          <p:cNvPr id="113675" name="Text Box 11"/>
          <p:cNvSpPr txBox="1">
            <a:spLocks noChangeArrowheads="1"/>
          </p:cNvSpPr>
          <p:nvPr/>
        </p:nvSpPr>
        <p:spPr bwMode="auto">
          <a:xfrm>
            <a:off x="4573590" y="2948518"/>
            <a:ext cx="1998661" cy="6072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0500" tIns="8100" rIns="0" bIns="81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50000"/>
              </a:spcBef>
              <a:defRPr/>
            </a:pPr>
            <a:r>
              <a:rPr kumimoji="1" lang="zh-CN" altLang="en-US" sz="3200" b="1" dirty="0">
                <a:solidFill>
                  <a:srgbClr val="000000"/>
                </a:solidFill>
                <a:latin typeface="+mn-ea"/>
                <a:ea typeface="+mn-ea"/>
                <a:sym typeface="+mn-ea"/>
              </a:rPr>
              <a:t>直摇头</a:t>
            </a:r>
          </a:p>
        </p:txBody>
      </p:sp>
      <p:pic>
        <p:nvPicPr>
          <p:cNvPr id="20486" name="图片 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616701" y="1801286"/>
            <a:ext cx="2125662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 Box 3"/>
          <p:cNvSpPr txBox="1">
            <a:spLocks noChangeArrowheads="1"/>
          </p:cNvSpPr>
          <p:nvPr/>
        </p:nvSpPr>
        <p:spPr bwMode="auto">
          <a:xfrm>
            <a:off x="1436688" y="4097869"/>
            <a:ext cx="111120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3600" b="1">
                <a:solidFill>
                  <a:schemeClr val="hlink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秤称</a:t>
            </a:r>
          </a:p>
        </p:txBody>
      </p:sp>
      <p:sp>
        <p:nvSpPr>
          <p:cNvPr id="20" name="Text Box 4"/>
          <p:cNvSpPr txBox="1">
            <a:spLocks noChangeArrowheads="1"/>
          </p:cNvSpPr>
          <p:nvPr/>
        </p:nvSpPr>
        <p:spPr bwMode="auto">
          <a:xfrm>
            <a:off x="2551115" y="4097867"/>
            <a:ext cx="24923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3600" b="1">
                <a:solidFill>
                  <a:srgbClr val="6600CC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</a:t>
            </a:r>
            <a:r>
              <a:rPr lang="zh-CN" altLang="en-US" sz="3600" b="1">
                <a:solidFill>
                  <a:schemeClr val="hlink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Wingdings" panose="05000000000000000000" pitchFamily="2" charset="2"/>
              </a:rPr>
              <a:t>提不动</a:t>
            </a:r>
            <a:endParaRPr lang="zh-CN" altLang="en-US" sz="3600" b="1">
              <a:solidFill>
                <a:schemeClr val="hlink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22" name="Text Box 6"/>
          <p:cNvSpPr txBox="1">
            <a:spLocks noChangeArrowheads="1"/>
          </p:cNvSpPr>
          <p:nvPr/>
        </p:nvSpPr>
        <p:spPr bwMode="auto">
          <a:xfrm>
            <a:off x="4608513" y="4097869"/>
            <a:ext cx="205105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3600" b="1">
                <a:solidFill>
                  <a:srgbClr val="6600CC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</a:t>
            </a:r>
            <a:r>
              <a:rPr lang="zh-CN" altLang="en-US" sz="3600" b="1">
                <a:solidFill>
                  <a:schemeClr val="hlink"/>
                </a:solidFill>
                <a:latin typeface="黑体" panose="02010609060101010101" pitchFamily="49" charset="-122"/>
                <a:ea typeface="黑体" panose="02010609060101010101" pitchFamily="49" charset="-122"/>
                <a:sym typeface="Wingdings" panose="05000000000000000000" pitchFamily="2" charset="2"/>
              </a:rPr>
              <a:t>不行</a:t>
            </a:r>
            <a:endParaRPr lang="zh-CN" altLang="en-US" sz="3600" b="1">
              <a:solidFill>
                <a:schemeClr val="hlin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3" name="Text Box 6"/>
          <p:cNvSpPr txBox="1">
            <a:spLocks noChangeArrowheads="1"/>
          </p:cNvSpPr>
          <p:nvPr/>
        </p:nvSpPr>
        <p:spPr bwMode="auto">
          <a:xfrm>
            <a:off x="2414589" y="5096935"/>
            <a:ext cx="4157662" cy="755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0500" tIns="8100" rIns="0" bIns="81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4000" b="1">
                <a:solidFill>
                  <a:srgbClr val="FF00FF"/>
                </a:solidFill>
                <a:latin typeface="楷体_GB2312" pitchFamily="49" charset="-122"/>
                <a:ea typeface="楷体_GB2312" pitchFamily="49" charset="-122"/>
              </a:rPr>
              <a:t>还有什么办法呢？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36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36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36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113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13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500"/>
                                        <p:tgtEl>
                                          <p:spTgt spid="113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6" grpId="0"/>
      <p:bldP spid="113669" grpId="0"/>
      <p:bldP spid="113672" grpId="0"/>
      <p:bldP spid="113675" grpId="0"/>
      <p:bldP spid="19" grpId="0"/>
      <p:bldP spid="20" grpId="0"/>
      <p:bldP spid="22" grpId="0"/>
      <p:bldP spid="2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482601" y="717551"/>
            <a:ext cx="7994651" cy="6093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20000"/>
              </a:lnSpc>
              <a:spcBef>
                <a:spcPts val="0"/>
              </a:spcBef>
              <a:buFontTx/>
              <a:buNone/>
              <a:defRPr/>
            </a:pPr>
            <a:r>
              <a:rPr lang="zh-CN" altLang="en-US" sz="2800" b="1" dirty="0">
                <a:latin typeface="+mn-ea"/>
                <a:ea typeface="+mn-ea"/>
                <a:sym typeface="+mn-ea"/>
              </a:rPr>
              <a:t>齐读第</a:t>
            </a:r>
            <a:r>
              <a:rPr lang="en-US" altLang="zh-CN" sz="2800" b="1" dirty="0">
                <a:latin typeface="+mn-ea"/>
                <a:ea typeface="+mn-ea"/>
                <a:sym typeface="+mn-ea"/>
              </a:rPr>
              <a:t>4</a:t>
            </a:r>
            <a:r>
              <a:rPr lang="zh-CN" altLang="en-US" sz="2800" b="1" dirty="0">
                <a:latin typeface="+mn-ea"/>
                <a:ea typeface="+mn-ea"/>
                <a:sym typeface="+mn-ea"/>
              </a:rPr>
              <a:t>自然段，说一说这一段讲的是什么。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277815" y="1604433"/>
            <a:ext cx="8677275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zh-CN" altLang="en-US" sz="2800" b="1">
                <a:latin typeface="楷体" panose="02010609060101010101" pitchFamily="49" charset="-122"/>
                <a:ea typeface="楷体" panose="02010609060101010101" pitchFamily="49" charset="-122"/>
              </a:rPr>
              <a:t>    曹操的儿子曹冲才七岁，他站出来，说：“我有个办法。把大象赶到一艘大船上，看船身下沉多少，就沿着水面，在船舷上画一条线。再把大象赶上岸，往船上装石头，装到船下沉到画线的地方为止。然后称一称船上的石头。石头有多重，大象就有多重。”</a:t>
            </a:r>
          </a:p>
        </p:txBody>
      </p:sp>
      <p:sp>
        <p:nvSpPr>
          <p:cNvPr id="3" name="矩形 2"/>
          <p:cNvSpPr/>
          <p:nvPr/>
        </p:nvSpPr>
        <p:spPr>
          <a:xfrm>
            <a:off x="2563815" y="5192186"/>
            <a:ext cx="4105275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zh-CN" sz="2800" b="1" kern="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曹冲提出称象的办法</a:t>
            </a:r>
            <a:endParaRPr lang="zh-CN" altLang="en-US" sz="1200" kern="0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611605" y="1767724"/>
            <a:ext cx="1845454" cy="584775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  <a:scene3d>
            <a:camera prst="perspectiveRight"/>
            <a:lightRig rig="threePt" dir="t"/>
          </a:scene3d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ts val="1200"/>
              </a:spcBef>
              <a:defRPr/>
            </a:pPr>
            <a:r>
              <a:rPr lang="zh-CN" altLang="en-US" sz="3200" b="1" dirty="0">
                <a:solidFill>
                  <a:srgbClr val="FF00FF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我会认</a:t>
            </a:r>
          </a:p>
        </p:txBody>
      </p:sp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1260476" y="3414184"/>
            <a:ext cx="1574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zh-CN" altLang="en-US" sz="9600" b="1">
                <a:solidFill>
                  <a:srgbClr val="0000FF"/>
                </a:solidFill>
                <a:latin typeface="Arial" panose="020B0604020202020204" pitchFamily="34" charset="0"/>
              </a:rPr>
              <a:t>曹</a:t>
            </a:r>
          </a:p>
        </p:txBody>
      </p:sp>
      <p:sp>
        <p:nvSpPr>
          <p:cNvPr id="10" name="Text Box 15"/>
          <p:cNvSpPr txBox="1">
            <a:spLocks noChangeArrowheads="1"/>
          </p:cNvSpPr>
          <p:nvPr/>
        </p:nvSpPr>
        <p:spPr bwMode="auto">
          <a:xfrm>
            <a:off x="1103315" y="2381252"/>
            <a:ext cx="17780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ts val="1200"/>
              </a:spcBef>
              <a:defRPr/>
            </a:pPr>
            <a:r>
              <a:rPr lang="en-US" altLang="zh-CN" sz="5400" b="1" dirty="0" err="1">
                <a:solidFill>
                  <a:srgbClr val="FF0000"/>
                </a:solidFill>
                <a:latin typeface="+mn-ea"/>
                <a:sym typeface="+mn-ea"/>
              </a:rPr>
              <a:t>cáo</a:t>
            </a:r>
            <a:endParaRPr lang="zh-CN" altLang="en-US" sz="5400" b="1" dirty="0">
              <a:solidFill>
                <a:srgbClr val="FF0000"/>
              </a:solidFill>
              <a:latin typeface="+mn-ea"/>
              <a:sym typeface="+mn-ea"/>
            </a:endParaRPr>
          </a:p>
        </p:txBody>
      </p:sp>
      <p:grpSp>
        <p:nvGrpSpPr>
          <p:cNvPr id="2" name="组合 3"/>
          <p:cNvGrpSpPr/>
          <p:nvPr/>
        </p:nvGrpSpPr>
        <p:grpSpPr bwMode="auto">
          <a:xfrm>
            <a:off x="179390" y="260351"/>
            <a:ext cx="2963861" cy="1388533"/>
            <a:chOff x="154029" y="171880"/>
            <a:chExt cx="2963822" cy="1041441"/>
          </a:xfrm>
        </p:grpSpPr>
        <p:grpSp>
          <p:nvGrpSpPr>
            <p:cNvPr id="4" name="组合 3"/>
            <p:cNvGrpSpPr/>
            <p:nvPr/>
          </p:nvGrpSpPr>
          <p:grpSpPr bwMode="auto">
            <a:xfrm>
              <a:off x="957233" y="523357"/>
              <a:ext cx="2160618" cy="523529"/>
              <a:chOff x="755576" y="543982"/>
              <a:chExt cx="2160240" cy="524286"/>
            </a:xfrm>
          </p:grpSpPr>
          <p:pic>
            <p:nvPicPr>
              <p:cNvPr id="4107" name="Picture 5" descr="C:\Users\Administrator\Desktop\1.tif"/>
              <p:cNvPicPr>
                <a:picLocks noChangeAspect="1" noChangeArrowheads="1"/>
              </p:cNvPicPr>
              <p:nvPr/>
            </p:nvPicPr>
            <p:blipFill>
              <a:blip r:embed="rId2" cstate="email"/>
              <a:srcRect/>
              <a:stretch>
                <a:fillRect/>
              </a:stretch>
            </p:blipFill>
            <p:spPr bwMode="auto">
              <a:xfrm>
                <a:off x="755576" y="555526"/>
                <a:ext cx="2160240" cy="5127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108" name="TextBox 5"/>
              <p:cNvSpPr txBox="1">
                <a:spLocks noChangeArrowheads="1"/>
              </p:cNvSpPr>
              <p:nvPr/>
            </p:nvSpPr>
            <p:spPr bwMode="auto">
              <a:xfrm>
                <a:off x="884352" y="543982"/>
                <a:ext cx="1800199" cy="3929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buFont typeface="Arial" panose="020B0604020202020204" pitchFamily="34" charset="0"/>
                  <a:buNone/>
                </a:pPr>
                <a:r>
                  <a:rPr lang="zh-CN" altLang="en-US" sz="2800" b="1">
                    <a:latin typeface="黑体" panose="02010609060101010101" pitchFamily="49" charset="-122"/>
                    <a:ea typeface="黑体" panose="02010609060101010101" pitchFamily="49" charset="-122"/>
                  </a:rPr>
                  <a:t>字词积累</a:t>
                </a:r>
              </a:p>
            </p:txBody>
          </p:sp>
        </p:grpSp>
        <p:pic>
          <p:nvPicPr>
            <p:cNvPr id="4106" name="图片 2"/>
            <p:cNvPicPr>
              <a:picLocks noChangeAspect="1" noChangeArrowheads="1"/>
            </p:cNvPicPr>
            <p:nvPr/>
          </p:nvPicPr>
          <p:blipFill>
            <a:blip r:embed="rId3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54029" y="171880"/>
              <a:ext cx="936698" cy="1041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1" name="Text Box 15"/>
          <p:cNvSpPr txBox="1">
            <a:spLocks noChangeArrowheads="1"/>
          </p:cNvSpPr>
          <p:nvPr/>
        </p:nvSpPr>
        <p:spPr bwMode="auto">
          <a:xfrm>
            <a:off x="3614739" y="3420533"/>
            <a:ext cx="1574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zh-CN" altLang="en-US" sz="9600" b="1">
                <a:solidFill>
                  <a:srgbClr val="0000FF"/>
                </a:solidFill>
                <a:latin typeface="Arial" panose="020B0604020202020204" pitchFamily="34" charset="0"/>
              </a:rPr>
              <a:t>称</a:t>
            </a:r>
          </a:p>
        </p:txBody>
      </p:sp>
      <p:sp>
        <p:nvSpPr>
          <p:cNvPr id="12" name="Text Box 15"/>
          <p:cNvSpPr txBox="1">
            <a:spLocks noChangeArrowheads="1"/>
          </p:cNvSpPr>
          <p:nvPr/>
        </p:nvSpPr>
        <p:spPr bwMode="auto">
          <a:xfrm>
            <a:off x="3168652" y="2381252"/>
            <a:ext cx="208915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ts val="1200"/>
              </a:spcBef>
              <a:defRPr/>
            </a:pPr>
            <a:r>
              <a:rPr lang="en-US" altLang="zh-CN" sz="5400" b="1" dirty="0" err="1">
                <a:solidFill>
                  <a:srgbClr val="FF0000"/>
                </a:solidFill>
                <a:latin typeface="+mn-ea"/>
                <a:sym typeface="+mn-ea"/>
              </a:rPr>
              <a:t>chēnɡ</a:t>
            </a:r>
            <a:endParaRPr lang="zh-CN" altLang="en-US" sz="5400" b="1" dirty="0">
              <a:solidFill>
                <a:srgbClr val="FF0000"/>
              </a:solidFill>
              <a:latin typeface="+mn-ea"/>
              <a:sym typeface="+mn-ea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5635082" y="2852938"/>
            <a:ext cx="2747307" cy="2470268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3"/>
          <p:cNvSpPr txBox="1">
            <a:spLocks noChangeArrowheads="1"/>
          </p:cNvSpPr>
          <p:nvPr/>
        </p:nvSpPr>
        <p:spPr bwMode="auto">
          <a:xfrm>
            <a:off x="1547813" y="1212851"/>
            <a:ext cx="4752974" cy="1372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30000"/>
              </a:lnSpc>
              <a:buFont typeface="Arial" panose="020B0604020202020204" pitchFamily="34" charset="0"/>
              <a:buNone/>
            </a:pPr>
            <a:r>
              <a:rPr lang="zh-CN" altLang="en-US" sz="3200" b="1">
                <a:latin typeface="楷体" panose="02010609060101010101" pitchFamily="49" charset="-122"/>
                <a:ea typeface="楷体" panose="02010609060101010101" pitchFamily="49" charset="-122"/>
              </a:rPr>
              <a:t>曹操的儿子曹冲</a:t>
            </a:r>
            <a:r>
              <a:rPr lang="zh-CN" altLang="en-US" sz="32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才</a:t>
            </a:r>
            <a:r>
              <a:rPr lang="zh-CN" altLang="en-US" sz="3200" b="1">
                <a:latin typeface="楷体" panose="02010609060101010101" pitchFamily="49" charset="-122"/>
                <a:ea typeface="楷体" panose="02010609060101010101" pitchFamily="49" charset="-122"/>
              </a:rPr>
              <a:t>七岁。</a:t>
            </a:r>
            <a:endParaRPr lang="en-US" altLang="zh-CN" sz="3200" b="1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eaLnBrk="1" hangingPunct="1">
              <a:lnSpc>
                <a:spcPct val="130000"/>
              </a:lnSpc>
              <a:buFont typeface="Arial" panose="020B0604020202020204" pitchFamily="34" charset="0"/>
              <a:buNone/>
            </a:pPr>
            <a:r>
              <a:rPr lang="zh-CN" altLang="en-US" sz="3200" b="1">
                <a:latin typeface="楷体" panose="02010609060101010101" pitchFamily="49" charset="-122"/>
                <a:ea typeface="楷体" panose="02010609060101010101" pitchFamily="49" charset="-122"/>
              </a:rPr>
              <a:t>曹操的儿子曹冲七岁。</a:t>
            </a:r>
            <a:endParaRPr lang="en-US" altLang="zh-CN" sz="3200" b="1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341313" y="357719"/>
            <a:ext cx="2501900" cy="732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30000"/>
              </a:lnSpc>
              <a:buFont typeface="Arial" panose="020B0604020202020204" pitchFamily="34" charset="0"/>
              <a:buNone/>
            </a:pPr>
            <a:r>
              <a:rPr lang="zh-CN" altLang="en-US" sz="3200" b="1">
                <a:latin typeface="黑体" panose="02010609060101010101" pitchFamily="49" charset="-122"/>
                <a:ea typeface="黑体" panose="02010609060101010101" pitchFamily="49" charset="-122"/>
              </a:rPr>
              <a:t>比较句子：</a:t>
            </a:r>
            <a:endParaRPr lang="en-US" altLang="zh-CN" sz="3200" b="1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矩形 6"/>
          <p:cNvSpPr>
            <a:spLocks noChangeArrowheads="1"/>
          </p:cNvSpPr>
          <p:nvPr/>
        </p:nvSpPr>
        <p:spPr bwMode="auto">
          <a:xfrm>
            <a:off x="468314" y="3141133"/>
            <a:ext cx="8135938" cy="18651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zh-CN" altLang="en-US" sz="3200" b="1">
                <a:solidFill>
                  <a:srgbClr val="FF0000"/>
                </a:solidFill>
                <a:latin typeface="宋体" panose="02010600030101010101" pitchFamily="2" charset="-122"/>
              </a:rPr>
              <a:t>    “才”是仅仅的意思，说明曹冲这么小就能想出称象的好办法，强调了他非常聪明、善于观察和动脑筋的特点。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431802" y="645586"/>
            <a:ext cx="8137525" cy="6093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20000"/>
              </a:lnSpc>
              <a:spcBef>
                <a:spcPts val="0"/>
              </a:spcBef>
              <a:buFontTx/>
              <a:buNone/>
              <a:defRPr/>
            </a:pPr>
            <a:r>
              <a:rPr lang="zh-CN" altLang="en-US" sz="2800" b="1" dirty="0">
                <a:latin typeface="+mn-ea"/>
                <a:ea typeface="+mn-ea"/>
                <a:sym typeface="+mn-ea"/>
              </a:rPr>
              <a:t>自由读第</a:t>
            </a:r>
            <a:r>
              <a:rPr lang="en-US" altLang="zh-CN" sz="2800" b="1" dirty="0">
                <a:latin typeface="+mn-ea"/>
                <a:ea typeface="+mn-ea"/>
                <a:sym typeface="+mn-ea"/>
              </a:rPr>
              <a:t>4</a:t>
            </a:r>
            <a:r>
              <a:rPr lang="zh-CN" altLang="en-US" sz="2800" b="1" dirty="0">
                <a:latin typeface="+mn-ea"/>
                <a:ea typeface="+mn-ea"/>
                <a:sym typeface="+mn-ea"/>
              </a:rPr>
              <a:t>自然段，说一说曹冲称象的办法。</a:t>
            </a: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468315" y="1797051"/>
            <a:ext cx="5903913" cy="2160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zh-CN" altLang="en-US" sz="2800" b="1" dirty="0">
                <a:solidFill>
                  <a:srgbClr val="0000FF"/>
                </a:solidFill>
                <a:latin typeface="+mn-ea"/>
                <a:ea typeface="+mn-ea"/>
                <a:sym typeface="+mn-ea"/>
              </a:rPr>
              <a:t>第一步：</a:t>
            </a:r>
            <a:endParaRPr lang="en-US" altLang="zh-CN" sz="2800" b="1" dirty="0">
              <a:solidFill>
                <a:srgbClr val="0000FF"/>
              </a:solidFill>
              <a:latin typeface="+mn-ea"/>
              <a:ea typeface="+mn-ea"/>
              <a:sym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en-US" altLang="zh-CN" sz="2800" b="1" dirty="0">
                <a:solidFill>
                  <a:srgbClr val="0000FF"/>
                </a:solidFill>
                <a:latin typeface="+mn-ea"/>
                <a:ea typeface="+mn-ea"/>
                <a:sym typeface="+mn-ea"/>
              </a:rPr>
              <a:t>    </a:t>
            </a:r>
            <a:r>
              <a:rPr lang="zh-CN" altLang="en-US" sz="2800" b="1" dirty="0">
                <a:solidFill>
                  <a:srgbClr val="0000FF"/>
                </a:solidFill>
                <a:latin typeface="+mn-ea"/>
                <a:ea typeface="+mn-ea"/>
                <a:sym typeface="+mn-ea"/>
              </a:rPr>
              <a:t>把大象赶到一艘大船上，看船身下沉多少，就沿着水面，在船舷上画一条线。</a:t>
            </a:r>
            <a:endParaRPr lang="en-US" altLang="zh-CN" sz="2800" b="1" dirty="0">
              <a:solidFill>
                <a:srgbClr val="0000FF"/>
              </a:solidFill>
              <a:latin typeface="+mn-ea"/>
              <a:ea typeface="+mn-ea"/>
              <a:sym typeface="+mn-ea"/>
            </a:endParaRPr>
          </a:p>
        </p:txBody>
      </p:sp>
      <p:pic>
        <p:nvPicPr>
          <p:cNvPr id="8" name="图片 7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372228" y="2755902"/>
            <a:ext cx="2332037" cy="24024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395289" y="1509185"/>
            <a:ext cx="5545138" cy="2456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zh-CN" altLang="en-US" b="1" dirty="0">
                <a:solidFill>
                  <a:srgbClr val="0000FF"/>
                </a:solidFill>
                <a:latin typeface="+mn-ea"/>
                <a:ea typeface="+mn-ea"/>
                <a:sym typeface="+mn-ea"/>
              </a:rPr>
              <a:t>第二步：</a:t>
            </a:r>
            <a:endParaRPr lang="en-US" altLang="zh-CN" b="1" dirty="0">
              <a:solidFill>
                <a:srgbClr val="0000FF"/>
              </a:solidFill>
              <a:latin typeface="+mn-ea"/>
              <a:ea typeface="+mn-ea"/>
              <a:sym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zh-CN" altLang="en-US" b="1" dirty="0">
                <a:solidFill>
                  <a:srgbClr val="0000FF"/>
                </a:solidFill>
                <a:latin typeface="+mn-ea"/>
                <a:ea typeface="+mn-ea"/>
                <a:sym typeface="+mn-ea"/>
              </a:rPr>
              <a:t>    再把大象赶上岸，往船上装石头，装到船下沉到画线的地方为止。</a:t>
            </a:r>
          </a:p>
        </p:txBody>
      </p:sp>
      <p:grpSp>
        <p:nvGrpSpPr>
          <p:cNvPr id="2" name="组合 2"/>
          <p:cNvGrpSpPr/>
          <p:nvPr/>
        </p:nvGrpSpPr>
        <p:grpSpPr bwMode="auto">
          <a:xfrm>
            <a:off x="6084889" y="1989669"/>
            <a:ext cx="2619374" cy="2698751"/>
            <a:chOff x="6300192" y="1347614"/>
            <a:chExt cx="2332682" cy="1801244"/>
          </a:xfrm>
        </p:grpSpPr>
        <p:pic>
          <p:nvPicPr>
            <p:cNvPr id="24580" name="图片 4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6300192" y="1347614"/>
              <a:ext cx="2332682" cy="1801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581" name="图片 1"/>
            <p:cNvPicPr>
              <a:picLocks noChangeAspect="1" noChangeArrowheads="1"/>
            </p:cNvPicPr>
            <p:nvPr/>
          </p:nvPicPr>
          <p:blipFill>
            <a:blip r:embed="rId3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732241" y="2139702"/>
              <a:ext cx="275118" cy="219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582" name="图片 8"/>
            <p:cNvPicPr>
              <a:picLocks noChangeAspect="1" noChangeArrowheads="1"/>
            </p:cNvPicPr>
            <p:nvPr/>
          </p:nvPicPr>
          <p:blipFill>
            <a:blip r:embed="rId3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007359" y="2138278"/>
              <a:ext cx="275118" cy="219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583" name="图片 9"/>
            <p:cNvPicPr>
              <a:picLocks noChangeAspect="1" noChangeArrowheads="1"/>
            </p:cNvPicPr>
            <p:nvPr/>
          </p:nvPicPr>
          <p:blipFill>
            <a:blip r:embed="rId3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229840" y="2136854"/>
              <a:ext cx="275118" cy="219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584" name="图片 10"/>
            <p:cNvPicPr>
              <a:picLocks noChangeAspect="1" noChangeArrowheads="1"/>
            </p:cNvPicPr>
            <p:nvPr/>
          </p:nvPicPr>
          <p:blipFill>
            <a:blip r:embed="rId3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869800" y="1981493"/>
              <a:ext cx="275118" cy="219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585" name="图片 11"/>
            <p:cNvPicPr>
              <a:picLocks noChangeAspect="1" noChangeArrowheads="1"/>
            </p:cNvPicPr>
            <p:nvPr/>
          </p:nvPicPr>
          <p:blipFill>
            <a:blip r:embed="rId3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118600" y="1991674"/>
              <a:ext cx="275118" cy="219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586" name="图片 12"/>
            <p:cNvPicPr>
              <a:picLocks noChangeAspect="1" noChangeArrowheads="1"/>
            </p:cNvPicPr>
            <p:nvPr/>
          </p:nvPicPr>
          <p:blipFill>
            <a:blip r:embed="rId3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438453" y="2087192"/>
              <a:ext cx="275118" cy="219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587" name="图片 13"/>
            <p:cNvPicPr>
              <a:picLocks noChangeAspect="1" noChangeArrowheads="1"/>
            </p:cNvPicPr>
            <p:nvPr/>
          </p:nvPicPr>
          <p:blipFill>
            <a:blip r:embed="rId3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354736" y="1915514"/>
              <a:ext cx="275118" cy="219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588" name="图片 14"/>
            <p:cNvPicPr>
              <a:picLocks noChangeAspect="1" noChangeArrowheads="1"/>
            </p:cNvPicPr>
            <p:nvPr/>
          </p:nvPicPr>
          <p:blipFill>
            <a:blip r:embed="rId3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438453" y="1781437"/>
              <a:ext cx="275118" cy="219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589" name="图片 15"/>
            <p:cNvPicPr>
              <a:picLocks noChangeAspect="1" noChangeArrowheads="1"/>
            </p:cNvPicPr>
            <p:nvPr/>
          </p:nvPicPr>
          <p:blipFill>
            <a:blip r:embed="rId3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149421" y="1843636"/>
              <a:ext cx="275118" cy="219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590" name="图片 16"/>
            <p:cNvPicPr>
              <a:picLocks noChangeAspect="1" noChangeArrowheads="1"/>
            </p:cNvPicPr>
            <p:nvPr/>
          </p:nvPicPr>
          <p:blipFill>
            <a:blip r:embed="rId3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899598" y="1843636"/>
              <a:ext cx="275118" cy="219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591" name="图片 17"/>
            <p:cNvPicPr>
              <a:picLocks noChangeAspect="1" noChangeArrowheads="1"/>
            </p:cNvPicPr>
            <p:nvPr/>
          </p:nvPicPr>
          <p:blipFill>
            <a:blip r:embed="rId3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532234" y="2136854"/>
              <a:ext cx="275118" cy="219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592" name="图片 18"/>
            <p:cNvPicPr>
              <a:picLocks noChangeAspect="1" noChangeArrowheads="1"/>
            </p:cNvPicPr>
            <p:nvPr/>
          </p:nvPicPr>
          <p:blipFill>
            <a:blip r:embed="rId3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671061" y="2007066"/>
              <a:ext cx="275118" cy="219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593" name="图片 19"/>
            <p:cNvPicPr>
              <a:picLocks noChangeAspect="1" noChangeArrowheads="1"/>
            </p:cNvPicPr>
            <p:nvPr/>
          </p:nvPicPr>
          <p:blipFill>
            <a:blip r:embed="rId3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699970" y="1833455"/>
              <a:ext cx="275118" cy="219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594" name="图片 20"/>
            <p:cNvPicPr>
              <a:picLocks noChangeAspect="1" noChangeArrowheads="1"/>
            </p:cNvPicPr>
            <p:nvPr/>
          </p:nvPicPr>
          <p:blipFill>
            <a:blip r:embed="rId3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003997" y="1694480"/>
              <a:ext cx="275118" cy="219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595" name="图片 21"/>
            <p:cNvPicPr>
              <a:picLocks noChangeAspect="1" noChangeArrowheads="1"/>
            </p:cNvPicPr>
            <p:nvPr/>
          </p:nvPicPr>
          <p:blipFill>
            <a:blip r:embed="rId3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225042" y="1738518"/>
              <a:ext cx="275118" cy="219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596" name="图片 22"/>
            <p:cNvPicPr>
              <a:picLocks noChangeAspect="1" noChangeArrowheads="1"/>
            </p:cNvPicPr>
            <p:nvPr/>
          </p:nvPicPr>
          <p:blipFill>
            <a:blip r:embed="rId3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823977" y="1738518"/>
              <a:ext cx="275118" cy="219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597" name="图片 23"/>
            <p:cNvPicPr>
              <a:picLocks noChangeAspect="1" noChangeArrowheads="1"/>
            </p:cNvPicPr>
            <p:nvPr/>
          </p:nvPicPr>
          <p:blipFill>
            <a:blip r:embed="rId3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857137" y="2084457"/>
              <a:ext cx="275118" cy="219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598" name="图片 24"/>
            <p:cNvPicPr>
              <a:picLocks noChangeAspect="1" noChangeArrowheads="1"/>
            </p:cNvPicPr>
            <p:nvPr/>
          </p:nvPicPr>
          <p:blipFill>
            <a:blip r:embed="rId3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300894" y="2023296"/>
              <a:ext cx="275118" cy="219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599" name="图片 25"/>
            <p:cNvPicPr>
              <a:picLocks noChangeAspect="1" noChangeArrowheads="1"/>
            </p:cNvPicPr>
            <p:nvPr/>
          </p:nvPicPr>
          <p:blipFill>
            <a:blip r:embed="rId3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038691" y="1938495"/>
              <a:ext cx="275118" cy="219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600" name="图片 26"/>
            <p:cNvPicPr>
              <a:picLocks noChangeAspect="1" noChangeArrowheads="1"/>
            </p:cNvPicPr>
            <p:nvPr/>
          </p:nvPicPr>
          <p:blipFill>
            <a:blip r:embed="rId3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523412" y="1875375"/>
              <a:ext cx="275118" cy="219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601" name="图片 27"/>
            <p:cNvPicPr>
              <a:picLocks noChangeAspect="1" noChangeArrowheads="1"/>
            </p:cNvPicPr>
            <p:nvPr/>
          </p:nvPicPr>
          <p:blipFill>
            <a:blip r:embed="rId3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433758" y="2041492"/>
              <a:ext cx="275118" cy="219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602" name="图片 51"/>
            <p:cNvPicPr>
              <a:picLocks noChangeAspect="1" noChangeArrowheads="1"/>
            </p:cNvPicPr>
            <p:nvPr/>
          </p:nvPicPr>
          <p:blipFill>
            <a:blip r:embed="rId3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539651" y="1923255"/>
              <a:ext cx="275118" cy="219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603" name="图片 52"/>
            <p:cNvPicPr>
              <a:picLocks noChangeAspect="1" noChangeArrowheads="1"/>
            </p:cNvPicPr>
            <p:nvPr/>
          </p:nvPicPr>
          <p:blipFill>
            <a:blip r:embed="rId3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403886" y="1646361"/>
              <a:ext cx="275118" cy="219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604" name="图片 53"/>
            <p:cNvPicPr>
              <a:picLocks noChangeAspect="1" noChangeArrowheads="1"/>
            </p:cNvPicPr>
            <p:nvPr/>
          </p:nvPicPr>
          <p:blipFill>
            <a:blip r:embed="rId3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492295" y="1957546"/>
              <a:ext cx="275118" cy="219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605" name="图片 54"/>
            <p:cNvPicPr>
              <a:picLocks noChangeAspect="1" noChangeArrowheads="1"/>
            </p:cNvPicPr>
            <p:nvPr/>
          </p:nvPicPr>
          <p:blipFill>
            <a:blip r:embed="rId3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179784" y="1582795"/>
              <a:ext cx="275118" cy="219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606" name="图片 55"/>
            <p:cNvPicPr>
              <a:picLocks noChangeAspect="1" noChangeArrowheads="1"/>
            </p:cNvPicPr>
            <p:nvPr/>
          </p:nvPicPr>
          <p:blipFill>
            <a:blip r:embed="rId3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991496" y="1556857"/>
              <a:ext cx="275118" cy="219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607" name="图片 56"/>
            <p:cNvPicPr>
              <a:picLocks noChangeAspect="1" noChangeArrowheads="1"/>
            </p:cNvPicPr>
            <p:nvPr/>
          </p:nvPicPr>
          <p:blipFill>
            <a:blip r:embed="rId3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756494" y="1606021"/>
              <a:ext cx="275118" cy="219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608" name="图片 58"/>
            <p:cNvPicPr>
              <a:picLocks noChangeAspect="1" noChangeArrowheads="1"/>
            </p:cNvPicPr>
            <p:nvPr/>
          </p:nvPicPr>
          <p:blipFill>
            <a:blip r:embed="rId3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311988" y="1463739"/>
              <a:ext cx="275118" cy="219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609" name="图片 60"/>
            <p:cNvPicPr>
              <a:picLocks noChangeAspect="1" noChangeArrowheads="1"/>
            </p:cNvPicPr>
            <p:nvPr/>
          </p:nvPicPr>
          <p:blipFill>
            <a:blip r:embed="rId3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539062" y="2210916"/>
              <a:ext cx="275118" cy="219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610" name="图片 61"/>
            <p:cNvPicPr>
              <a:picLocks noChangeAspect="1" noChangeArrowheads="1"/>
            </p:cNvPicPr>
            <p:nvPr/>
          </p:nvPicPr>
          <p:blipFill>
            <a:blip r:embed="rId3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899598" y="1469474"/>
              <a:ext cx="275118" cy="219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611" name="图片 64"/>
            <p:cNvPicPr>
              <a:picLocks noChangeAspect="1" noChangeArrowheads="1"/>
            </p:cNvPicPr>
            <p:nvPr/>
          </p:nvPicPr>
          <p:blipFill>
            <a:blip r:embed="rId3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094201" y="1433836"/>
              <a:ext cx="275118" cy="219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图片 88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5002" y="1706035"/>
            <a:ext cx="536574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468314" y="662519"/>
            <a:ext cx="4746626" cy="12741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zh-CN" altLang="en-US" b="1" dirty="0">
                <a:solidFill>
                  <a:srgbClr val="0000FF"/>
                </a:solidFill>
                <a:latin typeface="+mn-ea"/>
                <a:ea typeface="+mn-ea"/>
                <a:sym typeface="+mn-ea"/>
              </a:rPr>
              <a:t>第三步：</a:t>
            </a:r>
            <a:endParaRPr lang="en-US" altLang="zh-CN" b="1" dirty="0">
              <a:solidFill>
                <a:srgbClr val="0000FF"/>
              </a:solidFill>
              <a:latin typeface="+mn-ea"/>
              <a:ea typeface="+mn-ea"/>
              <a:sym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zh-CN" altLang="en-US" b="1" dirty="0">
                <a:solidFill>
                  <a:srgbClr val="0000FF"/>
                </a:solidFill>
                <a:latin typeface="+mn-ea"/>
                <a:ea typeface="+mn-ea"/>
                <a:sym typeface="+mn-ea"/>
              </a:rPr>
              <a:t>    称一称船上的石头。</a:t>
            </a:r>
          </a:p>
        </p:txBody>
      </p:sp>
      <p:grpSp>
        <p:nvGrpSpPr>
          <p:cNvPr id="2" name="Group 854"/>
          <p:cNvGrpSpPr/>
          <p:nvPr/>
        </p:nvGrpSpPr>
        <p:grpSpPr bwMode="auto">
          <a:xfrm>
            <a:off x="5513389" y="467786"/>
            <a:ext cx="2344738" cy="1907116"/>
            <a:chOff x="3504" y="960"/>
            <a:chExt cx="2112" cy="1488"/>
          </a:xfrm>
        </p:grpSpPr>
        <p:grpSp>
          <p:nvGrpSpPr>
            <p:cNvPr id="4" name="Group 855"/>
            <p:cNvGrpSpPr/>
            <p:nvPr/>
          </p:nvGrpSpPr>
          <p:grpSpPr bwMode="auto">
            <a:xfrm>
              <a:off x="3504" y="1344"/>
              <a:ext cx="2112" cy="1104"/>
              <a:chOff x="3408" y="1584"/>
              <a:chExt cx="2112" cy="1104"/>
            </a:xfrm>
          </p:grpSpPr>
          <p:sp>
            <p:nvSpPr>
              <p:cNvPr id="25642" name="AutoShape 856"/>
              <p:cNvSpPr>
                <a:spLocks noChangeArrowheads="1"/>
              </p:cNvSpPr>
              <p:nvPr/>
            </p:nvSpPr>
            <p:spPr bwMode="auto">
              <a:xfrm rot="5400000">
                <a:off x="4864" y="1777"/>
                <a:ext cx="534" cy="148"/>
              </a:xfrm>
              <a:custGeom>
                <a:avLst/>
                <a:gdLst>
                  <a:gd name="T0" fmla="*/ 2 w 21600"/>
                  <a:gd name="T1" fmla="*/ 0 h 21600"/>
                  <a:gd name="T2" fmla="*/ 7 w 21600"/>
                  <a:gd name="T3" fmla="*/ 0 h 21600"/>
                  <a:gd name="T4" fmla="*/ 11 w 21600"/>
                  <a:gd name="T5" fmla="*/ 0 h 21600"/>
                  <a:gd name="T6" fmla="*/ 12 w 21600"/>
                  <a:gd name="T7" fmla="*/ 0 h 21600"/>
                  <a:gd name="T8" fmla="*/ 7 w 21600"/>
                  <a:gd name="T9" fmla="*/ 0 h 21600"/>
                  <a:gd name="T10" fmla="*/ 1 w 21600"/>
                  <a:gd name="T11" fmla="*/ 0 h 21600"/>
                  <a:gd name="T12" fmla="*/ 2 w 21600"/>
                  <a:gd name="T13" fmla="*/ 0 h 2160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1600" h="21600">
                    <a:moveTo>
                      <a:pt x="3840" y="6413"/>
                    </a:moveTo>
                    <a:cubicBezTo>
                      <a:pt x="5346" y="4022"/>
                      <a:pt x="7974" y="2572"/>
                      <a:pt x="10800" y="2573"/>
                    </a:cubicBezTo>
                    <a:cubicBezTo>
                      <a:pt x="13625" y="2573"/>
                      <a:pt x="16253" y="4022"/>
                      <a:pt x="17759" y="6413"/>
                    </a:cubicBezTo>
                    <a:lnTo>
                      <a:pt x="19936" y="5041"/>
                    </a:lnTo>
                    <a:cubicBezTo>
                      <a:pt x="17958" y="1903"/>
                      <a:pt x="14509" y="-1"/>
                      <a:pt x="10799" y="0"/>
                    </a:cubicBezTo>
                    <a:cubicBezTo>
                      <a:pt x="7090" y="0"/>
                      <a:pt x="3641" y="1903"/>
                      <a:pt x="1663" y="5041"/>
                    </a:cubicBezTo>
                    <a:lnTo>
                      <a:pt x="3840" y="6413"/>
                    </a:lnTo>
                    <a:close/>
                  </a:path>
                </a:pathLst>
              </a:custGeom>
              <a:solidFill>
                <a:srgbClr val="DDDDDD"/>
              </a:solidFill>
              <a:ln w="9525">
                <a:solidFill>
                  <a:schemeClr val="folHlink"/>
                </a:solidFill>
                <a:miter lim="800000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5" name="Group 857"/>
              <p:cNvGrpSpPr/>
              <p:nvPr/>
            </p:nvGrpSpPr>
            <p:grpSpPr bwMode="auto">
              <a:xfrm>
                <a:off x="4997" y="1971"/>
                <a:ext cx="362" cy="423"/>
                <a:chOff x="4032" y="2208"/>
                <a:chExt cx="864" cy="1104"/>
              </a:xfrm>
            </p:grpSpPr>
            <p:sp>
              <p:nvSpPr>
                <p:cNvPr id="87" name="AutoShape 858"/>
                <p:cNvSpPr>
                  <a:spLocks noChangeArrowheads="1"/>
                </p:cNvSpPr>
                <p:nvPr/>
              </p:nvSpPr>
              <p:spPr bwMode="auto">
                <a:xfrm flipV="1">
                  <a:off x="4035" y="2545"/>
                  <a:ext cx="863" cy="767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26275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miter lim="800000"/>
                </a:ln>
                <a:effectLst/>
              </p:spPr>
              <p:txBody>
                <a:bodyPr wrap="none" anchor="ctr"/>
                <a:lstStyle/>
                <a:p>
                  <a:pPr eaLnBrk="0" hangingPunct="0">
                    <a:defRPr/>
                  </a:pPr>
                  <a:endParaRPr lang="zh-CN" altLang="en-US"/>
                </a:p>
              </p:txBody>
            </p:sp>
            <p:sp>
              <p:nvSpPr>
                <p:cNvPr id="88" name="AutoShape 859"/>
                <p:cNvSpPr>
                  <a:spLocks noChangeArrowheads="1"/>
                </p:cNvSpPr>
                <p:nvPr/>
              </p:nvSpPr>
              <p:spPr bwMode="auto">
                <a:xfrm>
                  <a:off x="4273" y="2209"/>
                  <a:ext cx="379" cy="384"/>
                </a:xfrm>
                <a:custGeom>
                  <a:avLst/>
                  <a:gdLst>
                    <a:gd name="G0" fmla="+- 5400 0 0"/>
                    <a:gd name="G1" fmla="+- 21600 0 5400"/>
                    <a:gd name="G2" fmla="+- 21600 0 5400"/>
                    <a:gd name="G3" fmla="*/ G0 2929 10000"/>
                    <a:gd name="G4" fmla="+- 21600 0 G3"/>
                    <a:gd name="G5" fmla="+- 21600 0 G3"/>
                    <a:gd name="T0" fmla="*/ 10800 w 21600"/>
                    <a:gd name="T1" fmla="*/ 0 h 21600"/>
                    <a:gd name="T2" fmla="*/ 3163 w 21600"/>
                    <a:gd name="T3" fmla="*/ 3163 h 21600"/>
                    <a:gd name="T4" fmla="*/ 0 w 21600"/>
                    <a:gd name="T5" fmla="*/ 10800 h 21600"/>
                    <a:gd name="T6" fmla="*/ 3163 w 21600"/>
                    <a:gd name="T7" fmla="*/ 18437 h 21600"/>
                    <a:gd name="T8" fmla="*/ 10800 w 21600"/>
                    <a:gd name="T9" fmla="*/ 21600 h 21600"/>
                    <a:gd name="T10" fmla="*/ 18437 w 21600"/>
                    <a:gd name="T11" fmla="*/ 18437 h 21600"/>
                    <a:gd name="T12" fmla="*/ 21600 w 21600"/>
                    <a:gd name="T13" fmla="*/ 10800 h 21600"/>
                    <a:gd name="T14" fmla="*/ 18437 w 21600"/>
                    <a:gd name="T15" fmla="*/ 3163 h 21600"/>
                    <a:gd name="T16" fmla="*/ 3163 w 21600"/>
                    <a:gd name="T17" fmla="*/ 3163 h 21600"/>
                    <a:gd name="T18" fmla="*/ 18437 w 21600"/>
                    <a:gd name="T19" fmla="*/ 18437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T16" t="T17" r="T18" b="T19"/>
                  <a:pathLst>
                    <a:path w="21600" h="21600">
                      <a:moveTo>
                        <a:pt x="0" y="10800"/>
                      </a:moveTo>
                      <a:cubicBezTo>
                        <a:pt x="0" y="4835"/>
                        <a:pt x="4835" y="0"/>
                        <a:pt x="10800" y="0"/>
                      </a:cubicBezTo>
                      <a:cubicBezTo>
                        <a:pt x="16765" y="0"/>
                        <a:pt x="21600" y="4835"/>
                        <a:pt x="21600" y="10800"/>
                      </a:cubicBezTo>
                      <a:cubicBezTo>
                        <a:pt x="21600" y="16765"/>
                        <a:pt x="16765" y="21600"/>
                        <a:pt x="10800" y="21600"/>
                      </a:cubicBezTo>
                      <a:cubicBezTo>
                        <a:pt x="4835" y="21600"/>
                        <a:pt x="0" y="16765"/>
                        <a:pt x="0" y="10800"/>
                      </a:cubicBezTo>
                      <a:close/>
                      <a:moveTo>
                        <a:pt x="5400" y="10800"/>
                      </a:moveTo>
                      <a:cubicBezTo>
                        <a:pt x="5400" y="13782"/>
                        <a:pt x="7818" y="16200"/>
                        <a:pt x="10800" y="16200"/>
                      </a:cubicBezTo>
                      <a:cubicBezTo>
                        <a:pt x="13782" y="16200"/>
                        <a:pt x="16200" y="13782"/>
                        <a:pt x="16200" y="10800"/>
                      </a:cubicBezTo>
                      <a:cubicBezTo>
                        <a:pt x="16200" y="7818"/>
                        <a:pt x="13782" y="5400"/>
                        <a:pt x="10800" y="5400"/>
                      </a:cubicBezTo>
                      <a:cubicBezTo>
                        <a:pt x="7818" y="5400"/>
                        <a:pt x="5400" y="7818"/>
                        <a:pt x="5400" y="10800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46275"/>
                        <a:invGamma/>
                      </a:schemeClr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</a:ln>
                <a:effectLst/>
              </p:spPr>
              <p:txBody>
                <a:bodyPr wrap="none" anchor="ctr"/>
                <a:lstStyle/>
                <a:p>
                  <a:pPr eaLnBrk="0" hangingPunct="0">
                    <a:defRPr/>
                  </a:pPr>
                  <a:endParaRPr lang="zh-CN" altLang="en-US"/>
                </a:p>
              </p:txBody>
            </p:sp>
          </p:grpSp>
          <p:sp>
            <p:nvSpPr>
              <p:cNvPr id="25644" name="AutoShape 860"/>
              <p:cNvSpPr>
                <a:spLocks noChangeArrowheads="1"/>
              </p:cNvSpPr>
              <p:nvPr/>
            </p:nvSpPr>
            <p:spPr bwMode="auto">
              <a:xfrm>
                <a:off x="3709" y="1658"/>
                <a:ext cx="1811" cy="55"/>
              </a:xfrm>
              <a:prstGeom prst="flowChartMagneticDrum">
                <a:avLst/>
              </a:prstGeom>
              <a:gradFill rotWithShape="0">
                <a:gsLst>
                  <a:gs pos="0">
                    <a:srgbClr val="996633"/>
                  </a:gs>
                  <a:gs pos="100000">
                    <a:srgbClr val="654422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rgbClr val="924900"/>
                </a:solidFill>
                <a:round/>
              </a:ln>
            </p:spPr>
            <p:txBody>
              <a:bodyPr wrap="none" anchor="ctr"/>
              <a:lstStyle/>
              <a:p>
                <a:pPr>
                  <a:buFont typeface="Arial" panose="020B0604020202020204" pitchFamily="34" charset="0"/>
                  <a:buNone/>
                </a:pPr>
                <a:endParaRPr lang="zh-CN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25645" name="AutoShape 861"/>
              <p:cNvSpPr>
                <a:spLocks noChangeArrowheads="1"/>
              </p:cNvSpPr>
              <p:nvPr/>
            </p:nvSpPr>
            <p:spPr bwMode="auto">
              <a:xfrm rot="5400000">
                <a:off x="3774" y="2208"/>
                <a:ext cx="110" cy="845"/>
              </a:xfrm>
              <a:prstGeom prst="flowChartDelay">
                <a:avLst/>
              </a:prstGeom>
              <a:gradFill rotWithShape="0">
                <a:gsLst>
                  <a:gs pos="0">
                    <a:srgbClr val="DAEBF2"/>
                  </a:gs>
                  <a:gs pos="100000">
                    <a:srgbClr val="656D7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folHlink"/>
                </a:solidFill>
                <a:miter lim="800000"/>
              </a:ln>
            </p:spPr>
            <p:txBody>
              <a:bodyPr wrap="none" anchor="ctr"/>
              <a:lstStyle/>
              <a:p>
                <a:pPr>
                  <a:buFont typeface="Arial" panose="020B0604020202020204" pitchFamily="34" charset="0"/>
                  <a:buNone/>
                </a:pPr>
                <a:endParaRPr lang="zh-CN" altLang="en-US">
                  <a:latin typeface="Arial" panose="020B0604020202020204" pitchFamily="34" charset="0"/>
                </a:endParaRPr>
              </a:p>
            </p:txBody>
          </p:sp>
          <p:grpSp>
            <p:nvGrpSpPr>
              <p:cNvPr id="7" name="Group 862"/>
              <p:cNvGrpSpPr/>
              <p:nvPr/>
            </p:nvGrpSpPr>
            <p:grpSpPr bwMode="auto">
              <a:xfrm>
                <a:off x="3811" y="1713"/>
                <a:ext cx="19" cy="883"/>
                <a:chOff x="2496" y="624"/>
                <a:chExt cx="192" cy="3456"/>
              </a:xfrm>
            </p:grpSpPr>
            <p:sp>
              <p:nvSpPr>
                <p:cNvPr id="25670" name="AutoShape 863"/>
                <p:cNvSpPr>
                  <a:spLocks noChangeArrowheads="1"/>
                </p:cNvSpPr>
                <p:nvPr/>
              </p:nvSpPr>
              <p:spPr bwMode="auto">
                <a:xfrm>
                  <a:off x="2496" y="2304"/>
                  <a:ext cx="192" cy="432"/>
                </a:xfrm>
                <a:prstGeom prst="flowChartConnector">
                  <a:avLst/>
                </a:prstGeom>
                <a:noFill/>
                <a:ln w="19050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>
                    <a:buFont typeface="Arial" panose="020B0604020202020204" pitchFamily="34" charset="0"/>
                    <a:buNone/>
                  </a:pPr>
                  <a:endParaRPr lang="zh-CN" altLang="en-US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5671" name="AutoShape 864"/>
                <p:cNvSpPr>
                  <a:spLocks noChangeArrowheads="1"/>
                </p:cNvSpPr>
                <p:nvPr/>
              </p:nvSpPr>
              <p:spPr bwMode="auto">
                <a:xfrm>
                  <a:off x="2496" y="2640"/>
                  <a:ext cx="192" cy="432"/>
                </a:xfrm>
                <a:prstGeom prst="flowChartConnector">
                  <a:avLst/>
                </a:prstGeom>
                <a:noFill/>
                <a:ln w="19050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>
                    <a:buFont typeface="Arial" panose="020B0604020202020204" pitchFamily="34" charset="0"/>
                    <a:buNone/>
                  </a:pPr>
                  <a:endParaRPr lang="zh-CN" altLang="en-US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5672" name="AutoShape 865"/>
                <p:cNvSpPr>
                  <a:spLocks noChangeArrowheads="1"/>
                </p:cNvSpPr>
                <p:nvPr/>
              </p:nvSpPr>
              <p:spPr bwMode="auto">
                <a:xfrm>
                  <a:off x="2496" y="2976"/>
                  <a:ext cx="192" cy="432"/>
                </a:xfrm>
                <a:prstGeom prst="flowChartConnector">
                  <a:avLst/>
                </a:prstGeom>
                <a:noFill/>
                <a:ln w="19050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>
                    <a:buFont typeface="Arial" panose="020B0604020202020204" pitchFamily="34" charset="0"/>
                    <a:buNone/>
                  </a:pPr>
                  <a:endParaRPr lang="zh-CN" altLang="en-US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5673" name="AutoShape 866"/>
                <p:cNvSpPr>
                  <a:spLocks noChangeArrowheads="1"/>
                </p:cNvSpPr>
                <p:nvPr/>
              </p:nvSpPr>
              <p:spPr bwMode="auto">
                <a:xfrm>
                  <a:off x="2496" y="3312"/>
                  <a:ext cx="192" cy="432"/>
                </a:xfrm>
                <a:prstGeom prst="flowChartConnector">
                  <a:avLst/>
                </a:prstGeom>
                <a:noFill/>
                <a:ln w="19050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>
                    <a:buFont typeface="Arial" panose="020B0604020202020204" pitchFamily="34" charset="0"/>
                    <a:buNone/>
                  </a:pPr>
                  <a:endParaRPr lang="zh-CN" altLang="en-US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5674" name="AutoShape 867"/>
                <p:cNvSpPr>
                  <a:spLocks noChangeArrowheads="1"/>
                </p:cNvSpPr>
                <p:nvPr/>
              </p:nvSpPr>
              <p:spPr bwMode="auto">
                <a:xfrm>
                  <a:off x="2496" y="3648"/>
                  <a:ext cx="192" cy="432"/>
                </a:xfrm>
                <a:prstGeom prst="flowChartConnector">
                  <a:avLst/>
                </a:prstGeom>
                <a:noFill/>
                <a:ln w="19050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>
                    <a:buFont typeface="Arial" panose="020B0604020202020204" pitchFamily="34" charset="0"/>
                    <a:buNone/>
                  </a:pPr>
                  <a:endParaRPr lang="zh-CN" altLang="en-US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5675" name="AutoShape 868"/>
                <p:cNvSpPr>
                  <a:spLocks noChangeArrowheads="1"/>
                </p:cNvSpPr>
                <p:nvPr/>
              </p:nvSpPr>
              <p:spPr bwMode="auto">
                <a:xfrm>
                  <a:off x="2496" y="1968"/>
                  <a:ext cx="192" cy="432"/>
                </a:xfrm>
                <a:prstGeom prst="flowChartConnector">
                  <a:avLst/>
                </a:prstGeom>
                <a:noFill/>
                <a:ln w="19050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>
                    <a:buFont typeface="Arial" panose="020B0604020202020204" pitchFamily="34" charset="0"/>
                    <a:buNone/>
                  </a:pPr>
                  <a:endParaRPr lang="zh-CN" altLang="en-US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5676" name="AutoShape 869"/>
                <p:cNvSpPr>
                  <a:spLocks noChangeArrowheads="1"/>
                </p:cNvSpPr>
                <p:nvPr/>
              </p:nvSpPr>
              <p:spPr bwMode="auto">
                <a:xfrm>
                  <a:off x="2496" y="1632"/>
                  <a:ext cx="192" cy="432"/>
                </a:xfrm>
                <a:prstGeom prst="flowChartConnector">
                  <a:avLst/>
                </a:prstGeom>
                <a:noFill/>
                <a:ln w="19050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>
                    <a:buFont typeface="Arial" panose="020B0604020202020204" pitchFamily="34" charset="0"/>
                    <a:buNone/>
                  </a:pPr>
                  <a:endParaRPr lang="zh-CN" altLang="en-US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5677" name="AutoShape 870"/>
                <p:cNvSpPr>
                  <a:spLocks noChangeArrowheads="1"/>
                </p:cNvSpPr>
                <p:nvPr/>
              </p:nvSpPr>
              <p:spPr bwMode="auto">
                <a:xfrm>
                  <a:off x="2496" y="1296"/>
                  <a:ext cx="192" cy="432"/>
                </a:xfrm>
                <a:prstGeom prst="flowChartConnector">
                  <a:avLst/>
                </a:prstGeom>
                <a:noFill/>
                <a:ln w="19050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>
                    <a:buFont typeface="Arial" panose="020B0604020202020204" pitchFamily="34" charset="0"/>
                    <a:buNone/>
                  </a:pPr>
                  <a:endParaRPr lang="zh-CN" altLang="en-US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5678" name="AutoShape 871"/>
                <p:cNvSpPr>
                  <a:spLocks noChangeArrowheads="1"/>
                </p:cNvSpPr>
                <p:nvPr/>
              </p:nvSpPr>
              <p:spPr bwMode="auto">
                <a:xfrm>
                  <a:off x="2496" y="960"/>
                  <a:ext cx="192" cy="432"/>
                </a:xfrm>
                <a:prstGeom prst="flowChartConnector">
                  <a:avLst/>
                </a:prstGeom>
                <a:noFill/>
                <a:ln w="19050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>
                    <a:buFont typeface="Arial" panose="020B0604020202020204" pitchFamily="34" charset="0"/>
                    <a:buNone/>
                  </a:pPr>
                  <a:endParaRPr lang="zh-CN" altLang="en-US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5679" name="AutoShape 872"/>
                <p:cNvSpPr>
                  <a:spLocks noChangeArrowheads="1"/>
                </p:cNvSpPr>
                <p:nvPr/>
              </p:nvSpPr>
              <p:spPr bwMode="auto">
                <a:xfrm>
                  <a:off x="2496" y="624"/>
                  <a:ext cx="192" cy="432"/>
                </a:xfrm>
                <a:prstGeom prst="flowChartConnector">
                  <a:avLst/>
                </a:prstGeom>
                <a:noFill/>
                <a:ln w="19050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>
                    <a:buFont typeface="Arial" panose="020B0604020202020204" pitchFamily="34" charset="0"/>
                    <a:buNone/>
                  </a:pPr>
                  <a:endParaRPr lang="zh-CN" altLang="en-US">
                    <a:latin typeface="Arial" panose="020B0604020202020204" pitchFamily="34" charset="0"/>
                  </a:endParaRPr>
                </a:p>
              </p:txBody>
            </p:sp>
          </p:grpSp>
          <p:grpSp>
            <p:nvGrpSpPr>
              <p:cNvPr id="8" name="Group 873"/>
              <p:cNvGrpSpPr/>
              <p:nvPr/>
            </p:nvGrpSpPr>
            <p:grpSpPr bwMode="auto">
              <a:xfrm rot="1384922">
                <a:off x="3609" y="1640"/>
                <a:ext cx="20" cy="974"/>
                <a:chOff x="2496" y="624"/>
                <a:chExt cx="192" cy="3456"/>
              </a:xfrm>
            </p:grpSpPr>
            <p:sp>
              <p:nvSpPr>
                <p:cNvPr id="25660" name="AutoShape 874"/>
                <p:cNvSpPr>
                  <a:spLocks noChangeArrowheads="1"/>
                </p:cNvSpPr>
                <p:nvPr/>
              </p:nvSpPr>
              <p:spPr bwMode="auto">
                <a:xfrm>
                  <a:off x="2496" y="2304"/>
                  <a:ext cx="192" cy="432"/>
                </a:xfrm>
                <a:prstGeom prst="flowChartConnector">
                  <a:avLst/>
                </a:prstGeom>
                <a:noFill/>
                <a:ln w="19050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>
                    <a:buFont typeface="Arial" panose="020B0604020202020204" pitchFamily="34" charset="0"/>
                    <a:buNone/>
                  </a:pPr>
                  <a:endParaRPr lang="zh-CN" altLang="en-US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5661" name="AutoShape 875"/>
                <p:cNvSpPr>
                  <a:spLocks noChangeArrowheads="1"/>
                </p:cNvSpPr>
                <p:nvPr/>
              </p:nvSpPr>
              <p:spPr bwMode="auto">
                <a:xfrm>
                  <a:off x="2496" y="2640"/>
                  <a:ext cx="192" cy="432"/>
                </a:xfrm>
                <a:prstGeom prst="flowChartConnector">
                  <a:avLst/>
                </a:prstGeom>
                <a:noFill/>
                <a:ln w="19050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>
                    <a:buFont typeface="Arial" panose="020B0604020202020204" pitchFamily="34" charset="0"/>
                    <a:buNone/>
                  </a:pPr>
                  <a:endParaRPr lang="zh-CN" altLang="en-US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5662" name="AutoShape 876"/>
                <p:cNvSpPr>
                  <a:spLocks noChangeArrowheads="1"/>
                </p:cNvSpPr>
                <p:nvPr/>
              </p:nvSpPr>
              <p:spPr bwMode="auto">
                <a:xfrm>
                  <a:off x="2496" y="2976"/>
                  <a:ext cx="192" cy="432"/>
                </a:xfrm>
                <a:prstGeom prst="flowChartConnector">
                  <a:avLst/>
                </a:prstGeom>
                <a:noFill/>
                <a:ln w="19050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>
                    <a:buFont typeface="Arial" panose="020B0604020202020204" pitchFamily="34" charset="0"/>
                    <a:buNone/>
                  </a:pPr>
                  <a:endParaRPr lang="zh-CN" altLang="en-US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5663" name="AutoShape 877"/>
                <p:cNvSpPr>
                  <a:spLocks noChangeArrowheads="1"/>
                </p:cNvSpPr>
                <p:nvPr/>
              </p:nvSpPr>
              <p:spPr bwMode="auto">
                <a:xfrm>
                  <a:off x="2496" y="3312"/>
                  <a:ext cx="192" cy="432"/>
                </a:xfrm>
                <a:prstGeom prst="flowChartConnector">
                  <a:avLst/>
                </a:prstGeom>
                <a:noFill/>
                <a:ln w="19050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>
                    <a:buFont typeface="Arial" panose="020B0604020202020204" pitchFamily="34" charset="0"/>
                    <a:buNone/>
                  </a:pPr>
                  <a:endParaRPr lang="zh-CN" altLang="en-US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5664" name="AutoShape 878"/>
                <p:cNvSpPr>
                  <a:spLocks noChangeArrowheads="1"/>
                </p:cNvSpPr>
                <p:nvPr/>
              </p:nvSpPr>
              <p:spPr bwMode="auto">
                <a:xfrm>
                  <a:off x="2496" y="3648"/>
                  <a:ext cx="192" cy="432"/>
                </a:xfrm>
                <a:prstGeom prst="flowChartConnector">
                  <a:avLst/>
                </a:prstGeom>
                <a:noFill/>
                <a:ln w="19050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>
                    <a:buFont typeface="Arial" panose="020B0604020202020204" pitchFamily="34" charset="0"/>
                    <a:buNone/>
                  </a:pPr>
                  <a:endParaRPr lang="zh-CN" altLang="en-US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5665" name="AutoShape 879"/>
                <p:cNvSpPr>
                  <a:spLocks noChangeArrowheads="1"/>
                </p:cNvSpPr>
                <p:nvPr/>
              </p:nvSpPr>
              <p:spPr bwMode="auto">
                <a:xfrm>
                  <a:off x="2496" y="1968"/>
                  <a:ext cx="192" cy="432"/>
                </a:xfrm>
                <a:prstGeom prst="flowChartConnector">
                  <a:avLst/>
                </a:prstGeom>
                <a:noFill/>
                <a:ln w="19050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>
                    <a:buFont typeface="Arial" panose="020B0604020202020204" pitchFamily="34" charset="0"/>
                    <a:buNone/>
                  </a:pPr>
                  <a:endParaRPr lang="zh-CN" altLang="en-US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5666" name="AutoShape 880"/>
                <p:cNvSpPr>
                  <a:spLocks noChangeArrowheads="1"/>
                </p:cNvSpPr>
                <p:nvPr/>
              </p:nvSpPr>
              <p:spPr bwMode="auto">
                <a:xfrm>
                  <a:off x="2496" y="1632"/>
                  <a:ext cx="192" cy="432"/>
                </a:xfrm>
                <a:prstGeom prst="flowChartConnector">
                  <a:avLst/>
                </a:prstGeom>
                <a:noFill/>
                <a:ln w="19050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>
                    <a:buFont typeface="Arial" panose="020B0604020202020204" pitchFamily="34" charset="0"/>
                    <a:buNone/>
                  </a:pPr>
                  <a:endParaRPr lang="zh-CN" altLang="en-US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5667" name="AutoShape 881"/>
                <p:cNvSpPr>
                  <a:spLocks noChangeArrowheads="1"/>
                </p:cNvSpPr>
                <p:nvPr/>
              </p:nvSpPr>
              <p:spPr bwMode="auto">
                <a:xfrm>
                  <a:off x="2496" y="1296"/>
                  <a:ext cx="192" cy="432"/>
                </a:xfrm>
                <a:prstGeom prst="flowChartConnector">
                  <a:avLst/>
                </a:prstGeom>
                <a:noFill/>
                <a:ln w="19050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>
                    <a:buFont typeface="Arial" panose="020B0604020202020204" pitchFamily="34" charset="0"/>
                    <a:buNone/>
                  </a:pPr>
                  <a:endParaRPr lang="zh-CN" altLang="en-US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5668" name="AutoShape 882"/>
                <p:cNvSpPr>
                  <a:spLocks noChangeArrowheads="1"/>
                </p:cNvSpPr>
                <p:nvPr/>
              </p:nvSpPr>
              <p:spPr bwMode="auto">
                <a:xfrm>
                  <a:off x="2496" y="960"/>
                  <a:ext cx="192" cy="432"/>
                </a:xfrm>
                <a:prstGeom prst="flowChartConnector">
                  <a:avLst/>
                </a:prstGeom>
                <a:noFill/>
                <a:ln w="19050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>
                    <a:buFont typeface="Arial" panose="020B0604020202020204" pitchFamily="34" charset="0"/>
                    <a:buNone/>
                  </a:pPr>
                  <a:endParaRPr lang="zh-CN" altLang="en-US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5669" name="AutoShape 883"/>
                <p:cNvSpPr>
                  <a:spLocks noChangeArrowheads="1"/>
                </p:cNvSpPr>
                <p:nvPr/>
              </p:nvSpPr>
              <p:spPr bwMode="auto">
                <a:xfrm>
                  <a:off x="2496" y="624"/>
                  <a:ext cx="192" cy="432"/>
                </a:xfrm>
                <a:prstGeom prst="flowChartConnector">
                  <a:avLst/>
                </a:prstGeom>
                <a:noFill/>
                <a:ln w="19050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>
                    <a:buFont typeface="Arial" panose="020B0604020202020204" pitchFamily="34" charset="0"/>
                    <a:buNone/>
                  </a:pPr>
                  <a:endParaRPr lang="zh-CN" altLang="en-US">
                    <a:latin typeface="Arial" panose="020B0604020202020204" pitchFamily="34" charset="0"/>
                  </a:endParaRPr>
                </a:p>
              </p:txBody>
            </p:sp>
          </p:grpSp>
          <p:grpSp>
            <p:nvGrpSpPr>
              <p:cNvPr id="9" name="Group 884"/>
              <p:cNvGrpSpPr/>
              <p:nvPr/>
            </p:nvGrpSpPr>
            <p:grpSpPr bwMode="auto">
              <a:xfrm rot="-1410027">
                <a:off x="4031" y="1640"/>
                <a:ext cx="21" cy="993"/>
                <a:chOff x="2496" y="624"/>
                <a:chExt cx="192" cy="3456"/>
              </a:xfrm>
            </p:grpSpPr>
            <p:sp>
              <p:nvSpPr>
                <p:cNvPr id="25650" name="AutoShape 885"/>
                <p:cNvSpPr>
                  <a:spLocks noChangeArrowheads="1"/>
                </p:cNvSpPr>
                <p:nvPr/>
              </p:nvSpPr>
              <p:spPr bwMode="auto">
                <a:xfrm>
                  <a:off x="2496" y="2304"/>
                  <a:ext cx="192" cy="432"/>
                </a:xfrm>
                <a:prstGeom prst="flowChartConnector">
                  <a:avLst/>
                </a:prstGeom>
                <a:noFill/>
                <a:ln w="19050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>
                    <a:buFont typeface="Arial" panose="020B0604020202020204" pitchFamily="34" charset="0"/>
                    <a:buNone/>
                  </a:pPr>
                  <a:endParaRPr lang="zh-CN" altLang="en-US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5651" name="AutoShape 886"/>
                <p:cNvSpPr>
                  <a:spLocks noChangeArrowheads="1"/>
                </p:cNvSpPr>
                <p:nvPr/>
              </p:nvSpPr>
              <p:spPr bwMode="auto">
                <a:xfrm>
                  <a:off x="2496" y="2640"/>
                  <a:ext cx="192" cy="432"/>
                </a:xfrm>
                <a:prstGeom prst="flowChartConnector">
                  <a:avLst/>
                </a:prstGeom>
                <a:noFill/>
                <a:ln w="19050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>
                    <a:buFont typeface="Arial" panose="020B0604020202020204" pitchFamily="34" charset="0"/>
                    <a:buNone/>
                  </a:pPr>
                  <a:endParaRPr lang="zh-CN" altLang="en-US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5652" name="AutoShape 887"/>
                <p:cNvSpPr>
                  <a:spLocks noChangeArrowheads="1"/>
                </p:cNvSpPr>
                <p:nvPr/>
              </p:nvSpPr>
              <p:spPr bwMode="auto">
                <a:xfrm>
                  <a:off x="2496" y="2976"/>
                  <a:ext cx="192" cy="432"/>
                </a:xfrm>
                <a:prstGeom prst="flowChartConnector">
                  <a:avLst/>
                </a:prstGeom>
                <a:noFill/>
                <a:ln w="19050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>
                    <a:buFont typeface="Arial" panose="020B0604020202020204" pitchFamily="34" charset="0"/>
                    <a:buNone/>
                  </a:pPr>
                  <a:endParaRPr lang="zh-CN" altLang="en-US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5653" name="AutoShape 888"/>
                <p:cNvSpPr>
                  <a:spLocks noChangeArrowheads="1"/>
                </p:cNvSpPr>
                <p:nvPr/>
              </p:nvSpPr>
              <p:spPr bwMode="auto">
                <a:xfrm>
                  <a:off x="2496" y="3312"/>
                  <a:ext cx="192" cy="432"/>
                </a:xfrm>
                <a:prstGeom prst="flowChartConnector">
                  <a:avLst/>
                </a:prstGeom>
                <a:noFill/>
                <a:ln w="19050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>
                    <a:buFont typeface="Arial" panose="020B0604020202020204" pitchFamily="34" charset="0"/>
                    <a:buNone/>
                  </a:pPr>
                  <a:endParaRPr lang="zh-CN" altLang="en-US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5654" name="AutoShape 889"/>
                <p:cNvSpPr>
                  <a:spLocks noChangeArrowheads="1"/>
                </p:cNvSpPr>
                <p:nvPr/>
              </p:nvSpPr>
              <p:spPr bwMode="auto">
                <a:xfrm>
                  <a:off x="2496" y="3648"/>
                  <a:ext cx="192" cy="432"/>
                </a:xfrm>
                <a:prstGeom prst="flowChartConnector">
                  <a:avLst/>
                </a:prstGeom>
                <a:noFill/>
                <a:ln w="19050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>
                    <a:buFont typeface="Arial" panose="020B0604020202020204" pitchFamily="34" charset="0"/>
                    <a:buNone/>
                  </a:pPr>
                  <a:endParaRPr lang="zh-CN" altLang="en-US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5655" name="AutoShape 890"/>
                <p:cNvSpPr>
                  <a:spLocks noChangeArrowheads="1"/>
                </p:cNvSpPr>
                <p:nvPr/>
              </p:nvSpPr>
              <p:spPr bwMode="auto">
                <a:xfrm>
                  <a:off x="2496" y="1968"/>
                  <a:ext cx="192" cy="432"/>
                </a:xfrm>
                <a:prstGeom prst="flowChartConnector">
                  <a:avLst/>
                </a:prstGeom>
                <a:noFill/>
                <a:ln w="19050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>
                    <a:buFont typeface="Arial" panose="020B0604020202020204" pitchFamily="34" charset="0"/>
                    <a:buNone/>
                  </a:pPr>
                  <a:endParaRPr lang="zh-CN" altLang="en-US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5656" name="AutoShape 891"/>
                <p:cNvSpPr>
                  <a:spLocks noChangeArrowheads="1"/>
                </p:cNvSpPr>
                <p:nvPr/>
              </p:nvSpPr>
              <p:spPr bwMode="auto">
                <a:xfrm>
                  <a:off x="2496" y="1632"/>
                  <a:ext cx="192" cy="432"/>
                </a:xfrm>
                <a:prstGeom prst="flowChartConnector">
                  <a:avLst/>
                </a:prstGeom>
                <a:noFill/>
                <a:ln w="19050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>
                    <a:buFont typeface="Arial" panose="020B0604020202020204" pitchFamily="34" charset="0"/>
                    <a:buNone/>
                  </a:pPr>
                  <a:endParaRPr lang="zh-CN" altLang="en-US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5657" name="AutoShape 892"/>
                <p:cNvSpPr>
                  <a:spLocks noChangeArrowheads="1"/>
                </p:cNvSpPr>
                <p:nvPr/>
              </p:nvSpPr>
              <p:spPr bwMode="auto">
                <a:xfrm>
                  <a:off x="2496" y="1296"/>
                  <a:ext cx="192" cy="432"/>
                </a:xfrm>
                <a:prstGeom prst="flowChartConnector">
                  <a:avLst/>
                </a:prstGeom>
                <a:noFill/>
                <a:ln w="19050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>
                    <a:buFont typeface="Arial" panose="020B0604020202020204" pitchFamily="34" charset="0"/>
                    <a:buNone/>
                  </a:pPr>
                  <a:endParaRPr lang="zh-CN" altLang="en-US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5658" name="AutoShape 893"/>
                <p:cNvSpPr>
                  <a:spLocks noChangeArrowheads="1"/>
                </p:cNvSpPr>
                <p:nvPr/>
              </p:nvSpPr>
              <p:spPr bwMode="auto">
                <a:xfrm>
                  <a:off x="2496" y="960"/>
                  <a:ext cx="192" cy="432"/>
                </a:xfrm>
                <a:prstGeom prst="flowChartConnector">
                  <a:avLst/>
                </a:prstGeom>
                <a:noFill/>
                <a:ln w="19050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>
                    <a:buFont typeface="Arial" panose="020B0604020202020204" pitchFamily="34" charset="0"/>
                    <a:buNone/>
                  </a:pPr>
                  <a:endParaRPr lang="zh-CN" altLang="en-US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5659" name="AutoShape 894"/>
                <p:cNvSpPr>
                  <a:spLocks noChangeArrowheads="1"/>
                </p:cNvSpPr>
                <p:nvPr/>
              </p:nvSpPr>
              <p:spPr bwMode="auto">
                <a:xfrm>
                  <a:off x="2496" y="624"/>
                  <a:ext cx="192" cy="432"/>
                </a:xfrm>
                <a:prstGeom prst="flowChartConnector">
                  <a:avLst/>
                </a:prstGeom>
                <a:noFill/>
                <a:ln w="19050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>
                    <a:buFont typeface="Arial" panose="020B0604020202020204" pitchFamily="34" charset="0"/>
                    <a:buNone/>
                  </a:pPr>
                  <a:endParaRPr lang="zh-CN" altLang="en-US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25649" name="AutoShape 895"/>
              <p:cNvSpPr>
                <a:spLocks noChangeArrowheads="1"/>
              </p:cNvSpPr>
              <p:nvPr/>
            </p:nvSpPr>
            <p:spPr bwMode="auto">
              <a:xfrm rot="5400000" flipV="1">
                <a:off x="4938" y="1777"/>
                <a:ext cx="534" cy="148"/>
              </a:xfrm>
              <a:custGeom>
                <a:avLst/>
                <a:gdLst>
                  <a:gd name="T0" fmla="*/ 2 w 21600"/>
                  <a:gd name="T1" fmla="*/ 0 h 21600"/>
                  <a:gd name="T2" fmla="*/ 7 w 21600"/>
                  <a:gd name="T3" fmla="*/ 0 h 21600"/>
                  <a:gd name="T4" fmla="*/ 11 w 21600"/>
                  <a:gd name="T5" fmla="*/ 0 h 21600"/>
                  <a:gd name="T6" fmla="*/ 13 w 21600"/>
                  <a:gd name="T7" fmla="*/ 0 h 21600"/>
                  <a:gd name="T8" fmla="*/ 7 w 21600"/>
                  <a:gd name="T9" fmla="*/ 0 h 21600"/>
                  <a:gd name="T10" fmla="*/ 1 w 21600"/>
                  <a:gd name="T11" fmla="*/ 0 h 21600"/>
                  <a:gd name="T12" fmla="*/ 2 w 21600"/>
                  <a:gd name="T13" fmla="*/ 0 h 2160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1600" h="21600">
                    <a:moveTo>
                      <a:pt x="3824" y="7481"/>
                    </a:moveTo>
                    <a:cubicBezTo>
                      <a:pt x="5104" y="4789"/>
                      <a:pt x="7819" y="3074"/>
                      <a:pt x="10800" y="3075"/>
                    </a:cubicBezTo>
                    <a:cubicBezTo>
                      <a:pt x="13780" y="3075"/>
                      <a:pt x="16495" y="4789"/>
                      <a:pt x="17775" y="7481"/>
                    </a:cubicBezTo>
                    <a:lnTo>
                      <a:pt x="20552" y="6160"/>
                    </a:lnTo>
                    <a:cubicBezTo>
                      <a:pt x="18762" y="2397"/>
                      <a:pt x="14966" y="-1"/>
                      <a:pt x="10799" y="0"/>
                    </a:cubicBezTo>
                    <a:cubicBezTo>
                      <a:pt x="6633" y="0"/>
                      <a:pt x="2837" y="2397"/>
                      <a:pt x="1047" y="6160"/>
                    </a:cubicBezTo>
                    <a:lnTo>
                      <a:pt x="3824" y="7481"/>
                    </a:lnTo>
                    <a:close/>
                  </a:path>
                </a:pathLst>
              </a:custGeom>
              <a:solidFill>
                <a:srgbClr val="DDDDDD"/>
              </a:solidFill>
              <a:ln w="9525">
                <a:solidFill>
                  <a:schemeClr val="folHlink"/>
                </a:solidFill>
                <a:miter lim="800000"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25641" name="AutoShape 896" descr="信纸"/>
            <p:cNvSpPr>
              <a:spLocks noChangeArrowheads="1"/>
            </p:cNvSpPr>
            <p:nvPr/>
          </p:nvSpPr>
          <p:spPr bwMode="auto">
            <a:xfrm>
              <a:off x="4032" y="960"/>
              <a:ext cx="48" cy="480"/>
            </a:xfrm>
            <a:custGeom>
              <a:avLst/>
              <a:gdLst>
                <a:gd name="T0" fmla="*/ 0 w 21600"/>
                <a:gd name="T1" fmla="*/ 5 h 21600"/>
                <a:gd name="T2" fmla="*/ 0 w 21600"/>
                <a:gd name="T3" fmla="*/ 0 h 21600"/>
                <a:gd name="T4" fmla="*/ 0 w 21600"/>
                <a:gd name="T5" fmla="*/ 5 h 21600"/>
                <a:gd name="T6" fmla="*/ 0 w 21600"/>
                <a:gd name="T7" fmla="*/ 11 h 21600"/>
                <a:gd name="T8" fmla="*/ 0 w 21600"/>
                <a:gd name="T9" fmla="*/ 5 h 21600"/>
                <a:gd name="T10" fmla="*/ 0 w 21600"/>
                <a:gd name="T11" fmla="*/ 5 h 21600"/>
                <a:gd name="T12" fmla="*/ 0 w 21600"/>
                <a:gd name="T13" fmla="*/ 8 h 21600"/>
                <a:gd name="T14" fmla="*/ 0 w 21600"/>
                <a:gd name="T15" fmla="*/ 5 h 21600"/>
                <a:gd name="T16" fmla="*/ 0 w 21600"/>
                <a:gd name="T17" fmla="*/ 3 h 21600"/>
                <a:gd name="T18" fmla="*/ 0 w 21600"/>
                <a:gd name="T19" fmla="*/ 5 h 2160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blipFill dpi="0" rotWithShape="0">
              <a:blip r:embed="rId3" cstate="print"/>
              <a:srcRect/>
              <a:tile tx="0" ty="0" sx="100000" sy="100000" flip="none" algn="tl"/>
            </a:blipFill>
            <a:ln w="9525">
              <a:solidFill>
                <a:srgbClr val="FFCC66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90" name="Text Box 3"/>
          <p:cNvSpPr txBox="1">
            <a:spLocks noChangeArrowheads="1"/>
          </p:cNvSpPr>
          <p:nvPr/>
        </p:nvSpPr>
        <p:spPr bwMode="auto">
          <a:xfrm>
            <a:off x="428627" y="2611968"/>
            <a:ext cx="4748213" cy="1865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zh-CN" altLang="en-US" b="1" dirty="0">
                <a:solidFill>
                  <a:srgbClr val="0000FF"/>
                </a:solidFill>
                <a:latin typeface="+mn-ea"/>
                <a:ea typeface="+mn-ea"/>
                <a:sym typeface="+mn-ea"/>
              </a:rPr>
              <a:t>第四步：</a:t>
            </a:r>
            <a:endParaRPr lang="en-US" altLang="zh-CN" b="1" dirty="0">
              <a:solidFill>
                <a:srgbClr val="0000FF"/>
              </a:solidFill>
              <a:latin typeface="+mn-ea"/>
              <a:ea typeface="+mn-ea"/>
              <a:sym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zh-CN" altLang="en-US" b="1" dirty="0">
                <a:solidFill>
                  <a:srgbClr val="0000FF"/>
                </a:solidFill>
                <a:latin typeface="+mn-ea"/>
                <a:ea typeface="+mn-ea"/>
                <a:sym typeface="+mn-ea"/>
              </a:rPr>
              <a:t>    把石头的重量加起来就是大象的重量。</a:t>
            </a:r>
          </a:p>
        </p:txBody>
      </p:sp>
      <p:pic>
        <p:nvPicPr>
          <p:cNvPr id="48" name="图片 1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35576" y="3255433"/>
            <a:ext cx="1700213" cy="1737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矩形 2"/>
          <p:cNvSpPr>
            <a:spLocks noChangeArrowheads="1"/>
          </p:cNvSpPr>
          <p:nvPr/>
        </p:nvSpPr>
        <p:spPr bwMode="auto">
          <a:xfrm>
            <a:off x="6992939" y="3515785"/>
            <a:ext cx="750526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>
              <a:buFont typeface="Arial" panose="020B0604020202020204" pitchFamily="34" charset="0"/>
              <a:buNone/>
            </a:pPr>
            <a:r>
              <a:rPr lang="zh-CN" altLang="en-US" sz="4400" b="1">
                <a:solidFill>
                  <a:srgbClr val="FF0000"/>
                </a:solidFill>
              </a:rPr>
              <a:t>＝</a:t>
            </a:r>
          </a:p>
        </p:txBody>
      </p:sp>
      <p:grpSp>
        <p:nvGrpSpPr>
          <p:cNvPr id="10" name="组合 2"/>
          <p:cNvGrpSpPr/>
          <p:nvPr/>
        </p:nvGrpSpPr>
        <p:grpSpPr bwMode="auto">
          <a:xfrm>
            <a:off x="7700965" y="3363384"/>
            <a:ext cx="1265237" cy="1329267"/>
            <a:chOff x="6532234" y="1433836"/>
            <a:chExt cx="1266296" cy="996996"/>
          </a:xfrm>
        </p:grpSpPr>
        <p:pic>
          <p:nvPicPr>
            <p:cNvPr id="25609" name="图片 1"/>
            <p:cNvPicPr>
              <a:picLocks noChangeAspect="1" noChangeArrowheads="1"/>
            </p:cNvPicPr>
            <p:nvPr/>
          </p:nvPicPr>
          <p:blipFill>
            <a:blip r:embed="rId5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732241" y="2139702"/>
              <a:ext cx="275118" cy="219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10" name="图片 8"/>
            <p:cNvPicPr>
              <a:picLocks noChangeAspect="1" noChangeArrowheads="1"/>
            </p:cNvPicPr>
            <p:nvPr/>
          </p:nvPicPr>
          <p:blipFill>
            <a:blip r:embed="rId5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007359" y="2138278"/>
              <a:ext cx="275118" cy="219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11" name="图片 9"/>
            <p:cNvPicPr>
              <a:picLocks noChangeAspect="1" noChangeArrowheads="1"/>
            </p:cNvPicPr>
            <p:nvPr/>
          </p:nvPicPr>
          <p:blipFill>
            <a:blip r:embed="rId5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229840" y="2136854"/>
              <a:ext cx="275118" cy="219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12" name="图片 10"/>
            <p:cNvPicPr>
              <a:picLocks noChangeAspect="1" noChangeArrowheads="1"/>
            </p:cNvPicPr>
            <p:nvPr/>
          </p:nvPicPr>
          <p:blipFill>
            <a:blip r:embed="rId5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869800" y="1981493"/>
              <a:ext cx="275118" cy="219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13" name="图片 11"/>
            <p:cNvPicPr>
              <a:picLocks noChangeAspect="1" noChangeArrowheads="1"/>
            </p:cNvPicPr>
            <p:nvPr/>
          </p:nvPicPr>
          <p:blipFill>
            <a:blip r:embed="rId5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118600" y="1991674"/>
              <a:ext cx="275118" cy="219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14" name="图片 12"/>
            <p:cNvPicPr>
              <a:picLocks noChangeAspect="1" noChangeArrowheads="1"/>
            </p:cNvPicPr>
            <p:nvPr/>
          </p:nvPicPr>
          <p:blipFill>
            <a:blip r:embed="rId5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438453" y="2087192"/>
              <a:ext cx="275118" cy="219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15" name="图片 13"/>
            <p:cNvPicPr>
              <a:picLocks noChangeAspect="1" noChangeArrowheads="1"/>
            </p:cNvPicPr>
            <p:nvPr/>
          </p:nvPicPr>
          <p:blipFill>
            <a:blip r:embed="rId5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354736" y="1915514"/>
              <a:ext cx="275118" cy="219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16" name="图片 14"/>
            <p:cNvPicPr>
              <a:picLocks noChangeAspect="1" noChangeArrowheads="1"/>
            </p:cNvPicPr>
            <p:nvPr/>
          </p:nvPicPr>
          <p:blipFill>
            <a:blip r:embed="rId5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438453" y="1781437"/>
              <a:ext cx="275118" cy="219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17" name="图片 15"/>
            <p:cNvPicPr>
              <a:picLocks noChangeAspect="1" noChangeArrowheads="1"/>
            </p:cNvPicPr>
            <p:nvPr/>
          </p:nvPicPr>
          <p:blipFill>
            <a:blip r:embed="rId5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149421" y="1843636"/>
              <a:ext cx="275118" cy="219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18" name="图片 16"/>
            <p:cNvPicPr>
              <a:picLocks noChangeAspect="1" noChangeArrowheads="1"/>
            </p:cNvPicPr>
            <p:nvPr/>
          </p:nvPicPr>
          <p:blipFill>
            <a:blip r:embed="rId5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899598" y="1843636"/>
              <a:ext cx="275118" cy="219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19" name="图片 17"/>
            <p:cNvPicPr>
              <a:picLocks noChangeAspect="1" noChangeArrowheads="1"/>
            </p:cNvPicPr>
            <p:nvPr/>
          </p:nvPicPr>
          <p:blipFill>
            <a:blip r:embed="rId5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532234" y="2136854"/>
              <a:ext cx="275118" cy="219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20" name="图片 18"/>
            <p:cNvPicPr>
              <a:picLocks noChangeAspect="1" noChangeArrowheads="1"/>
            </p:cNvPicPr>
            <p:nvPr/>
          </p:nvPicPr>
          <p:blipFill>
            <a:blip r:embed="rId5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671061" y="2007066"/>
              <a:ext cx="275118" cy="219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21" name="图片 19"/>
            <p:cNvPicPr>
              <a:picLocks noChangeAspect="1" noChangeArrowheads="1"/>
            </p:cNvPicPr>
            <p:nvPr/>
          </p:nvPicPr>
          <p:blipFill>
            <a:blip r:embed="rId5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699970" y="1833455"/>
              <a:ext cx="275118" cy="219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22" name="图片 20"/>
            <p:cNvPicPr>
              <a:picLocks noChangeAspect="1" noChangeArrowheads="1"/>
            </p:cNvPicPr>
            <p:nvPr/>
          </p:nvPicPr>
          <p:blipFill>
            <a:blip r:embed="rId5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003997" y="1694480"/>
              <a:ext cx="275118" cy="219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23" name="图片 21"/>
            <p:cNvPicPr>
              <a:picLocks noChangeAspect="1" noChangeArrowheads="1"/>
            </p:cNvPicPr>
            <p:nvPr/>
          </p:nvPicPr>
          <p:blipFill>
            <a:blip r:embed="rId5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225042" y="1738518"/>
              <a:ext cx="275118" cy="219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24" name="图片 22"/>
            <p:cNvPicPr>
              <a:picLocks noChangeAspect="1" noChangeArrowheads="1"/>
            </p:cNvPicPr>
            <p:nvPr/>
          </p:nvPicPr>
          <p:blipFill>
            <a:blip r:embed="rId5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823977" y="1738518"/>
              <a:ext cx="275118" cy="219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25" name="图片 23"/>
            <p:cNvPicPr>
              <a:picLocks noChangeAspect="1" noChangeArrowheads="1"/>
            </p:cNvPicPr>
            <p:nvPr/>
          </p:nvPicPr>
          <p:blipFill>
            <a:blip r:embed="rId5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857137" y="2084457"/>
              <a:ext cx="275118" cy="219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26" name="图片 24"/>
            <p:cNvPicPr>
              <a:picLocks noChangeAspect="1" noChangeArrowheads="1"/>
            </p:cNvPicPr>
            <p:nvPr/>
          </p:nvPicPr>
          <p:blipFill>
            <a:blip r:embed="rId5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300894" y="2023296"/>
              <a:ext cx="275118" cy="219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27" name="图片 25"/>
            <p:cNvPicPr>
              <a:picLocks noChangeAspect="1" noChangeArrowheads="1"/>
            </p:cNvPicPr>
            <p:nvPr/>
          </p:nvPicPr>
          <p:blipFill>
            <a:blip r:embed="rId5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038691" y="1938495"/>
              <a:ext cx="275118" cy="219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28" name="图片 26"/>
            <p:cNvPicPr>
              <a:picLocks noChangeAspect="1" noChangeArrowheads="1"/>
            </p:cNvPicPr>
            <p:nvPr/>
          </p:nvPicPr>
          <p:blipFill>
            <a:blip r:embed="rId5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523412" y="1875375"/>
              <a:ext cx="275118" cy="219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29" name="图片 27"/>
            <p:cNvPicPr>
              <a:picLocks noChangeAspect="1" noChangeArrowheads="1"/>
            </p:cNvPicPr>
            <p:nvPr/>
          </p:nvPicPr>
          <p:blipFill>
            <a:blip r:embed="rId5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433758" y="2041492"/>
              <a:ext cx="275118" cy="219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30" name="图片 51"/>
            <p:cNvPicPr>
              <a:picLocks noChangeAspect="1" noChangeArrowheads="1"/>
            </p:cNvPicPr>
            <p:nvPr/>
          </p:nvPicPr>
          <p:blipFill>
            <a:blip r:embed="rId5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539651" y="1923255"/>
              <a:ext cx="275118" cy="219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31" name="图片 52"/>
            <p:cNvPicPr>
              <a:picLocks noChangeAspect="1" noChangeArrowheads="1"/>
            </p:cNvPicPr>
            <p:nvPr/>
          </p:nvPicPr>
          <p:blipFill>
            <a:blip r:embed="rId5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403886" y="1646361"/>
              <a:ext cx="275118" cy="219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32" name="图片 53"/>
            <p:cNvPicPr>
              <a:picLocks noChangeAspect="1" noChangeArrowheads="1"/>
            </p:cNvPicPr>
            <p:nvPr/>
          </p:nvPicPr>
          <p:blipFill>
            <a:blip r:embed="rId5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492295" y="1957546"/>
              <a:ext cx="275118" cy="219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33" name="图片 54"/>
            <p:cNvPicPr>
              <a:picLocks noChangeAspect="1" noChangeArrowheads="1"/>
            </p:cNvPicPr>
            <p:nvPr/>
          </p:nvPicPr>
          <p:blipFill>
            <a:blip r:embed="rId5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179784" y="1582795"/>
              <a:ext cx="275118" cy="219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34" name="图片 55"/>
            <p:cNvPicPr>
              <a:picLocks noChangeAspect="1" noChangeArrowheads="1"/>
            </p:cNvPicPr>
            <p:nvPr/>
          </p:nvPicPr>
          <p:blipFill>
            <a:blip r:embed="rId5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991496" y="1556857"/>
              <a:ext cx="275118" cy="219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35" name="图片 56"/>
            <p:cNvPicPr>
              <a:picLocks noChangeAspect="1" noChangeArrowheads="1"/>
            </p:cNvPicPr>
            <p:nvPr/>
          </p:nvPicPr>
          <p:blipFill>
            <a:blip r:embed="rId5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756494" y="1606021"/>
              <a:ext cx="275118" cy="219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36" name="图片 58"/>
            <p:cNvPicPr>
              <a:picLocks noChangeAspect="1" noChangeArrowheads="1"/>
            </p:cNvPicPr>
            <p:nvPr/>
          </p:nvPicPr>
          <p:blipFill>
            <a:blip r:embed="rId5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311988" y="1463739"/>
              <a:ext cx="275118" cy="219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37" name="图片 60"/>
            <p:cNvPicPr>
              <a:picLocks noChangeAspect="1" noChangeArrowheads="1"/>
            </p:cNvPicPr>
            <p:nvPr/>
          </p:nvPicPr>
          <p:blipFill>
            <a:blip r:embed="rId5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539062" y="2210916"/>
              <a:ext cx="275118" cy="219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38" name="图片 61"/>
            <p:cNvPicPr>
              <a:picLocks noChangeAspect="1" noChangeArrowheads="1"/>
            </p:cNvPicPr>
            <p:nvPr/>
          </p:nvPicPr>
          <p:blipFill>
            <a:blip r:embed="rId5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899598" y="1469474"/>
              <a:ext cx="275118" cy="219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39" name="图片 64"/>
            <p:cNvPicPr>
              <a:picLocks noChangeAspect="1" noChangeArrowheads="1"/>
            </p:cNvPicPr>
            <p:nvPr/>
          </p:nvPicPr>
          <p:blipFill>
            <a:blip r:embed="rId5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094201" y="1433836"/>
              <a:ext cx="275118" cy="219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468314" y="1316569"/>
            <a:ext cx="8147051" cy="1274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en-US" altLang="zh-CN" sz="3200" b="1">
                <a:latin typeface="宋体" panose="02010600030101010101" pitchFamily="2" charset="-122"/>
              </a:rPr>
              <a:t>    </a:t>
            </a:r>
            <a:r>
              <a:rPr lang="zh-CN" altLang="en-US" sz="3200" b="1">
                <a:latin typeface="宋体" panose="02010600030101010101" pitchFamily="2" charset="-122"/>
              </a:rPr>
              <a:t>思考：</a:t>
            </a:r>
            <a:r>
              <a:rPr lang="zh-CN" altLang="zh-CN" sz="3200" b="1">
                <a:latin typeface="宋体" panose="02010600030101010101" pitchFamily="2" charset="-122"/>
              </a:rPr>
              <a:t>往船上装石头时，为什么装到船下沉到</a:t>
            </a:r>
            <a:r>
              <a:rPr lang="zh-CN" altLang="en-US" sz="3200" b="1">
                <a:latin typeface="宋体" panose="02010600030101010101" pitchFamily="2" charset="-122"/>
              </a:rPr>
              <a:t>画</a:t>
            </a:r>
            <a:r>
              <a:rPr lang="zh-CN" altLang="zh-CN" sz="3200" b="1">
                <a:latin typeface="宋体" panose="02010600030101010101" pitchFamily="2" charset="-122"/>
              </a:rPr>
              <a:t>线的地方为止？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611188" y="3236386"/>
            <a:ext cx="8229600" cy="1274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en-US" altLang="zh-CN" sz="32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</a:t>
            </a:r>
            <a:r>
              <a:rPr lang="zh-CN" altLang="zh-CN" sz="32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因为船下沉的深浅和大象上船时一样，说明这时石头的重量和大象的重量相同。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1"/>
          <p:cNvSpPr>
            <a:spLocks noChangeArrowheads="1"/>
          </p:cNvSpPr>
          <p:nvPr/>
        </p:nvSpPr>
        <p:spPr bwMode="auto">
          <a:xfrm>
            <a:off x="355601" y="1225553"/>
            <a:ext cx="80645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zh-CN" altLang="en-US" sz="2800" b="1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把大象（     ）一艘大船上，看船身下沉多少，就（     ）水面，在船舷上（         ）。再把大象（       ），往船上（       ），装到船下沉到画线的地方为止。然后（      ）船上的石头。石头有多重，大象就有多重。</a:t>
            </a:r>
          </a:p>
        </p:txBody>
      </p:sp>
      <p:sp>
        <p:nvSpPr>
          <p:cNvPr id="57356" name="Text Box 12"/>
          <p:cNvSpPr txBox="1">
            <a:spLocks noChangeArrowheads="1"/>
          </p:cNvSpPr>
          <p:nvPr/>
        </p:nvSpPr>
        <p:spPr bwMode="auto">
          <a:xfrm>
            <a:off x="2916238" y="1204386"/>
            <a:ext cx="124142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2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赶到</a:t>
            </a:r>
          </a:p>
        </p:txBody>
      </p:sp>
      <p:sp>
        <p:nvSpPr>
          <p:cNvPr id="57357" name="Text Box 13"/>
          <p:cNvSpPr txBox="1">
            <a:spLocks noChangeArrowheads="1"/>
          </p:cNvSpPr>
          <p:nvPr/>
        </p:nvSpPr>
        <p:spPr bwMode="auto">
          <a:xfrm>
            <a:off x="1708152" y="1962153"/>
            <a:ext cx="12573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2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沿着</a:t>
            </a:r>
          </a:p>
        </p:txBody>
      </p:sp>
      <p:sp>
        <p:nvSpPr>
          <p:cNvPr id="57358" name="Text Box 14"/>
          <p:cNvSpPr txBox="1">
            <a:spLocks noChangeArrowheads="1"/>
          </p:cNvSpPr>
          <p:nvPr/>
        </p:nvSpPr>
        <p:spPr bwMode="auto">
          <a:xfrm>
            <a:off x="5867401" y="1902886"/>
            <a:ext cx="189071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2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画一条线</a:t>
            </a:r>
          </a:p>
        </p:txBody>
      </p:sp>
      <p:sp>
        <p:nvSpPr>
          <p:cNvPr id="57359" name="Text Box 15"/>
          <p:cNvSpPr txBox="1">
            <a:spLocks noChangeArrowheads="1"/>
          </p:cNvSpPr>
          <p:nvPr/>
        </p:nvSpPr>
        <p:spPr bwMode="auto">
          <a:xfrm>
            <a:off x="5614989" y="2601386"/>
            <a:ext cx="17653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2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赶上岸</a:t>
            </a:r>
          </a:p>
        </p:txBody>
      </p:sp>
      <p:sp>
        <p:nvSpPr>
          <p:cNvPr id="57360" name="Text Box 16"/>
          <p:cNvSpPr txBox="1">
            <a:spLocks noChangeArrowheads="1"/>
          </p:cNvSpPr>
          <p:nvPr/>
        </p:nvSpPr>
        <p:spPr bwMode="auto">
          <a:xfrm>
            <a:off x="2052639" y="2637369"/>
            <a:ext cx="17287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2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装石头</a:t>
            </a:r>
          </a:p>
        </p:txBody>
      </p:sp>
      <p:sp>
        <p:nvSpPr>
          <p:cNvPr id="57361" name="Text Box 17"/>
          <p:cNvSpPr txBox="1">
            <a:spLocks noChangeArrowheads="1"/>
          </p:cNvSpPr>
          <p:nvPr/>
        </p:nvSpPr>
        <p:spPr bwMode="auto">
          <a:xfrm>
            <a:off x="5614990" y="3335868"/>
            <a:ext cx="15128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2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称一称</a:t>
            </a:r>
          </a:p>
        </p:txBody>
      </p:sp>
      <p:sp>
        <p:nvSpPr>
          <p:cNvPr id="27657" name="矩形 2"/>
          <p:cNvSpPr>
            <a:spLocks noChangeArrowheads="1"/>
          </p:cNvSpPr>
          <p:nvPr/>
        </p:nvSpPr>
        <p:spPr bwMode="auto">
          <a:xfrm>
            <a:off x="341316" y="323852"/>
            <a:ext cx="1832553" cy="68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zh-CN" altLang="en-US" sz="3200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填一填：</a:t>
            </a:r>
            <a:endParaRPr lang="en-US" altLang="zh-CN" sz="3200" b="1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7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7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7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7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7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7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6" grpId="0"/>
      <p:bldP spid="57357" grpId="0"/>
      <p:bldP spid="57358" grpId="0"/>
      <p:bldP spid="57359" grpId="0"/>
      <p:bldP spid="57360" grpId="0"/>
      <p:bldP spid="57361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457325" y="1907118"/>
            <a:ext cx="43180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buFont typeface="Arial" panose="020B0604020202020204" pitchFamily="34" charset="0"/>
              <a:buNone/>
            </a:pPr>
            <a:r>
              <a:rPr lang="en-US" altLang="zh-CN" sz="32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endParaRPr lang="zh-CN" altLang="en-US" sz="3200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431926" y="3769785"/>
            <a:ext cx="43180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buFont typeface="Arial" panose="020B0604020202020204" pitchFamily="34" charset="0"/>
              <a:buNone/>
            </a:pPr>
            <a:r>
              <a:rPr lang="en-US" altLang="zh-CN" sz="32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endParaRPr lang="zh-CN" altLang="en-US" sz="3200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457326" y="2832101"/>
            <a:ext cx="4333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buFont typeface="Arial" panose="020B0604020202020204" pitchFamily="34" charset="0"/>
              <a:buNone/>
            </a:pPr>
            <a:r>
              <a:rPr lang="en-US" altLang="zh-CN" sz="32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endParaRPr lang="zh-CN" altLang="en-US" sz="3200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457325" y="4709586"/>
            <a:ext cx="43180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buFont typeface="Arial" panose="020B0604020202020204" pitchFamily="34" charset="0"/>
              <a:buNone/>
            </a:pPr>
            <a:r>
              <a:rPr lang="en-US" altLang="zh-CN" sz="32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</a:t>
            </a:r>
            <a:endParaRPr lang="zh-CN" altLang="en-US" sz="3200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8678" name="矩形 8"/>
          <p:cNvSpPr>
            <a:spLocks noChangeArrowheads="1"/>
          </p:cNvSpPr>
          <p:nvPr/>
        </p:nvSpPr>
        <p:spPr bwMode="auto">
          <a:xfrm>
            <a:off x="323851" y="579967"/>
            <a:ext cx="481734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>
              <a:buFont typeface="Arial" panose="020B0604020202020204" pitchFamily="34" charset="0"/>
              <a:buNone/>
            </a:pPr>
            <a:r>
              <a:rPr lang="zh-CN" altLang="en-US" sz="3600" b="1"/>
              <a:t>说说曹冲称象的过程。</a:t>
            </a:r>
          </a:p>
        </p:txBody>
      </p:sp>
      <p:sp>
        <p:nvSpPr>
          <p:cNvPr id="28679" name="矩形 20"/>
          <p:cNvSpPr>
            <a:spLocks noChangeArrowheads="1"/>
          </p:cNvSpPr>
          <p:nvPr/>
        </p:nvSpPr>
        <p:spPr bwMode="auto">
          <a:xfrm>
            <a:off x="900116" y="1758952"/>
            <a:ext cx="7550465" cy="29731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>
              <a:lnSpc>
                <a:spcPct val="130000"/>
              </a:lnSpc>
              <a:buFont typeface="Arial" panose="020B0604020202020204" pitchFamily="34" charset="0"/>
              <a:buNone/>
            </a:pPr>
            <a:r>
              <a:rPr lang="zh-CN" altLang="en-US" sz="3600" b="1"/>
              <a:t>（    ）赶象上船</a:t>
            </a:r>
            <a:endParaRPr lang="en-US" altLang="zh-CN" sz="3600" b="1"/>
          </a:p>
          <a:p>
            <a:pPr eaLnBrk="0" hangingPunct="0">
              <a:lnSpc>
                <a:spcPct val="130000"/>
              </a:lnSpc>
              <a:buFont typeface="Arial" panose="020B0604020202020204" pitchFamily="34" charset="0"/>
              <a:buNone/>
            </a:pPr>
            <a:r>
              <a:rPr lang="zh-CN" altLang="en-US" sz="3600" b="1"/>
              <a:t>（    ）把大象赶上岸，往船上装石头</a:t>
            </a:r>
          </a:p>
          <a:p>
            <a:pPr eaLnBrk="0" hangingPunct="0">
              <a:lnSpc>
                <a:spcPct val="130000"/>
              </a:lnSpc>
              <a:buFont typeface="Arial" panose="020B0604020202020204" pitchFamily="34" charset="0"/>
              <a:buNone/>
            </a:pPr>
            <a:r>
              <a:rPr lang="zh-CN" altLang="en-US" sz="3600" b="1"/>
              <a:t>（    ）在船舷上做记号</a:t>
            </a:r>
            <a:endParaRPr lang="en-US" altLang="zh-CN" sz="3600" b="1"/>
          </a:p>
          <a:p>
            <a:pPr eaLnBrk="0" hangingPunct="0">
              <a:lnSpc>
                <a:spcPct val="130000"/>
              </a:lnSpc>
              <a:buFont typeface="Arial" panose="020B0604020202020204" pitchFamily="34" charset="0"/>
              <a:buNone/>
            </a:pPr>
            <a:r>
              <a:rPr lang="zh-CN" altLang="en-US" sz="3600" b="1"/>
              <a:t>（    ）称石头的重量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508001" y="2277535"/>
            <a:ext cx="8147051" cy="1126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zh-CN" altLang="en-US" sz="2800" b="1">
                <a:latin typeface="楷体" panose="02010609060101010101" pitchFamily="49" charset="-122"/>
                <a:ea typeface="楷体" panose="02010609060101010101" pitchFamily="49" charset="-122"/>
              </a:rPr>
              <a:t>    曹操</a:t>
            </a:r>
            <a:r>
              <a:rPr lang="zh-CN" altLang="en-US" sz="2800" b="1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微笑</a:t>
            </a:r>
            <a:r>
              <a:rPr lang="zh-CN" altLang="en-US" sz="2800" b="1">
                <a:latin typeface="楷体" panose="02010609060101010101" pitchFamily="49" charset="-122"/>
                <a:ea typeface="楷体" panose="02010609060101010101" pitchFamily="49" charset="-122"/>
              </a:rPr>
              <a:t>着</a:t>
            </a:r>
            <a:r>
              <a:rPr lang="zh-CN" altLang="en-US" sz="2800" b="1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点一点头</a:t>
            </a:r>
            <a:r>
              <a:rPr lang="zh-CN" altLang="en-US" sz="2800" b="1">
                <a:latin typeface="楷体" panose="02010609060101010101" pitchFamily="49" charset="-122"/>
                <a:ea typeface="楷体" panose="02010609060101010101" pitchFamily="49" charset="-122"/>
              </a:rPr>
              <a:t>。他叫人照曹冲说的办法去做，果然称出了大象的重量。</a:t>
            </a:r>
            <a:endParaRPr lang="zh-CN" altLang="zh-CN" sz="2800" b="1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84165" y="596902"/>
            <a:ext cx="8137525" cy="1126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20000"/>
              </a:lnSpc>
              <a:spcBef>
                <a:spcPts val="0"/>
              </a:spcBef>
              <a:buFontTx/>
              <a:buNone/>
              <a:defRPr/>
            </a:pPr>
            <a:r>
              <a:rPr lang="zh-CN" altLang="en-US" sz="2800" b="1" dirty="0">
                <a:latin typeface="+mn-ea"/>
                <a:ea typeface="+mn-ea"/>
                <a:sym typeface="+mn-ea"/>
              </a:rPr>
              <a:t>    齐读第</a:t>
            </a:r>
            <a:r>
              <a:rPr lang="en-US" altLang="zh-CN" sz="2800" b="1" dirty="0">
                <a:latin typeface="+mn-ea"/>
                <a:ea typeface="+mn-ea"/>
                <a:sym typeface="+mn-ea"/>
              </a:rPr>
              <a:t>5</a:t>
            </a:r>
            <a:r>
              <a:rPr lang="zh-CN" altLang="en-US" sz="2800" b="1" dirty="0">
                <a:latin typeface="+mn-ea"/>
                <a:ea typeface="+mn-ea"/>
                <a:sym typeface="+mn-ea"/>
              </a:rPr>
              <a:t>自然段，思考：“微笑”“点一点头”说明了什么？</a:t>
            </a:r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528640" y="4051302"/>
            <a:ext cx="8159749" cy="1126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zh-CN" altLang="en-US" sz="2800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曹操觉得曹冲的办法非常好，所以“微笑”“点一点头”，表示对曹冲的</a:t>
            </a:r>
            <a:r>
              <a:rPr lang="zh-CN" altLang="en-US" sz="2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赞许</a:t>
            </a:r>
            <a:r>
              <a:rPr lang="zh-CN" altLang="en-US" sz="2800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296990" y="846667"/>
            <a:ext cx="6715125" cy="757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zh-CN" altLang="en-US" sz="3600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你觉得曹冲是一个怎样的孩子？</a:t>
            </a:r>
            <a:endParaRPr lang="zh-CN" altLang="zh-CN" sz="3600" b="1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468314" y="2277535"/>
            <a:ext cx="838835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3200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我觉得曹冲是一个</a:t>
            </a:r>
            <a:endParaRPr lang="en-US" altLang="zh-CN" sz="3200" b="1" u="sng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zh-CN" sz="3200" b="1" u="sng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             </a:t>
            </a:r>
            <a:r>
              <a:rPr lang="zh-CN" altLang="en-US" sz="3200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的人。</a:t>
            </a:r>
            <a:endParaRPr lang="en-US" altLang="zh-CN" sz="3200" b="1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3200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我长大了，要做一个</a:t>
            </a:r>
            <a:r>
              <a:rPr lang="zh-CN" altLang="en-US" sz="3200" b="1" u="sng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        </a:t>
            </a:r>
            <a:r>
              <a:rPr lang="zh-CN" altLang="en-US" sz="3200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的人。</a:t>
            </a:r>
            <a:endParaRPr lang="zh-CN" altLang="en-US" sz="3200" b="1" u="sng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814889" y="2175934"/>
            <a:ext cx="389241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32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聪明、爱动脑筋，遇</a:t>
            </a:r>
            <a:endParaRPr lang="en-US" altLang="zh-CN" sz="3200" b="1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cxnSp>
        <p:nvCxnSpPr>
          <p:cNvPr id="9" name="直接连接符 8"/>
          <p:cNvCxnSpPr/>
          <p:nvPr/>
        </p:nvCxnSpPr>
        <p:spPr>
          <a:xfrm>
            <a:off x="4662490" y="2937933"/>
            <a:ext cx="3787774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矩形 12"/>
          <p:cNvSpPr>
            <a:spLocks noChangeArrowheads="1"/>
          </p:cNvSpPr>
          <p:nvPr/>
        </p:nvSpPr>
        <p:spPr bwMode="auto">
          <a:xfrm>
            <a:off x="576263" y="3202519"/>
            <a:ext cx="348044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buFont typeface="Arial" panose="020B0604020202020204" pitchFamily="34" charset="0"/>
              <a:buNone/>
            </a:pPr>
            <a:r>
              <a:rPr lang="zh-CN" altLang="en-US" sz="32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到问题善于动脑筋</a:t>
            </a:r>
            <a:endParaRPr lang="en-US" altLang="zh-CN" sz="3200" b="1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13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 Box 15"/>
          <p:cNvSpPr txBox="1">
            <a:spLocks noChangeArrowheads="1"/>
          </p:cNvSpPr>
          <p:nvPr/>
        </p:nvSpPr>
        <p:spPr bwMode="auto">
          <a:xfrm>
            <a:off x="1954214" y="2017185"/>
            <a:ext cx="147796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2800" b="1">
                <a:latin typeface="楷体" panose="02010609060101010101" pitchFamily="49" charset="-122"/>
                <a:ea typeface="楷体" panose="02010609060101010101" pitchFamily="49" charset="-122"/>
              </a:rPr>
              <a:t>官员们</a:t>
            </a:r>
          </a:p>
        </p:txBody>
      </p:sp>
      <p:sp>
        <p:nvSpPr>
          <p:cNvPr id="36" name="AutoShape 2"/>
          <p:cNvSpPr/>
          <p:nvPr/>
        </p:nvSpPr>
        <p:spPr bwMode="auto">
          <a:xfrm>
            <a:off x="1797052" y="2084917"/>
            <a:ext cx="169863" cy="3274483"/>
          </a:xfrm>
          <a:prstGeom prst="leftBrace">
            <a:avLst>
              <a:gd name="adj1" fmla="val 143173"/>
              <a:gd name="adj2" fmla="val 50000"/>
            </a:avLst>
          </a:prstGeom>
          <a:noFill/>
          <a:ln w="28575">
            <a:solidFill>
              <a:srgbClr val="00B0F0"/>
            </a:solidFill>
            <a:rou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buFont typeface="Arial" panose="020B0604020202020204" pitchFamily="34" charset="0"/>
              <a:buNone/>
            </a:pPr>
            <a:endParaRPr lang="zh-CN" altLang="en-US" sz="2600" b="1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pSp>
        <p:nvGrpSpPr>
          <p:cNvPr id="2" name="组合 1"/>
          <p:cNvGrpSpPr/>
          <p:nvPr/>
        </p:nvGrpSpPr>
        <p:grpSpPr bwMode="auto">
          <a:xfrm>
            <a:off x="115888" y="165100"/>
            <a:ext cx="2933700" cy="1388533"/>
            <a:chOff x="116634" y="123478"/>
            <a:chExt cx="2933385" cy="1041400"/>
          </a:xfrm>
        </p:grpSpPr>
        <p:grpSp>
          <p:nvGrpSpPr>
            <p:cNvPr id="3" name="组合 1"/>
            <p:cNvGrpSpPr/>
            <p:nvPr/>
          </p:nvGrpSpPr>
          <p:grpSpPr bwMode="auto">
            <a:xfrm>
              <a:off x="889402" y="507885"/>
              <a:ext cx="2160617" cy="523529"/>
              <a:chOff x="755576" y="543982"/>
              <a:chExt cx="2160240" cy="524286"/>
            </a:xfrm>
          </p:grpSpPr>
          <p:pic>
            <p:nvPicPr>
              <p:cNvPr id="31769" name="Picture 5" descr="C:\Users\Administrator\Desktop\1.tif"/>
              <p:cNvPicPr>
                <a:picLocks noChangeAspect="1" noChangeArrowheads="1"/>
              </p:cNvPicPr>
              <p:nvPr/>
            </p:nvPicPr>
            <p:blipFill>
              <a:blip r:embed="rId2" cstate="email"/>
              <a:srcRect/>
              <a:stretch>
                <a:fillRect/>
              </a:stretch>
            </p:blipFill>
            <p:spPr bwMode="auto">
              <a:xfrm>
                <a:off x="755576" y="555526"/>
                <a:ext cx="2160240" cy="5127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1770" name="TextBox 3"/>
              <p:cNvSpPr txBox="1">
                <a:spLocks noChangeArrowheads="1"/>
              </p:cNvSpPr>
              <p:nvPr/>
            </p:nvSpPr>
            <p:spPr bwMode="auto">
              <a:xfrm>
                <a:off x="884352" y="543982"/>
                <a:ext cx="1800199" cy="3929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buFont typeface="Arial" panose="020B0604020202020204" pitchFamily="34" charset="0"/>
                  <a:buNone/>
                </a:pPr>
                <a:r>
                  <a:rPr lang="zh-CN" altLang="en-US" sz="2800" b="1">
                    <a:latin typeface="黑体" panose="02010609060101010101" pitchFamily="49" charset="-122"/>
                    <a:ea typeface="黑体" panose="02010609060101010101" pitchFamily="49" charset="-122"/>
                  </a:rPr>
                  <a:t>结构梳理</a:t>
                </a:r>
              </a:p>
            </p:txBody>
          </p:sp>
        </p:grpSp>
        <p:pic>
          <p:nvPicPr>
            <p:cNvPr id="31768" name="图片 2"/>
            <p:cNvPicPr>
              <a:picLocks noChangeAspect="1" noChangeArrowheads="1"/>
            </p:cNvPicPr>
            <p:nvPr/>
          </p:nvPicPr>
          <p:blipFill>
            <a:blip r:embed="rId3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16634" y="123478"/>
              <a:ext cx="936711" cy="1041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3" name="Text Box 15"/>
          <p:cNvSpPr txBox="1">
            <a:spLocks noChangeArrowheads="1"/>
          </p:cNvSpPr>
          <p:nvPr/>
        </p:nvSpPr>
        <p:spPr bwMode="auto">
          <a:xfrm>
            <a:off x="3268663" y="2008719"/>
            <a:ext cx="158273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2800" b="1">
                <a:latin typeface="楷体" panose="02010609060101010101" pitchFamily="49" charset="-122"/>
                <a:ea typeface="楷体" panose="02010609060101010101" pitchFamily="49" charset="-122"/>
              </a:rPr>
              <a:t>造大秤</a:t>
            </a:r>
          </a:p>
        </p:txBody>
      </p:sp>
      <p:cxnSp>
        <p:nvCxnSpPr>
          <p:cNvPr id="7" name="直接连接符 6"/>
          <p:cNvCxnSpPr/>
          <p:nvPr/>
        </p:nvCxnSpPr>
        <p:spPr>
          <a:xfrm>
            <a:off x="4497389" y="2419351"/>
            <a:ext cx="935036" cy="0"/>
          </a:xfrm>
          <a:prstGeom prst="line">
            <a:avLst/>
          </a:prstGeom>
          <a:ln w="25400"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28" name="Text Box 15"/>
          <p:cNvSpPr txBox="1">
            <a:spLocks noChangeArrowheads="1"/>
          </p:cNvSpPr>
          <p:nvPr/>
        </p:nvSpPr>
        <p:spPr bwMode="auto">
          <a:xfrm>
            <a:off x="5399089" y="1989669"/>
            <a:ext cx="23336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2800" b="1">
                <a:latin typeface="楷体" panose="02010609060101010101" pitchFamily="49" charset="-122"/>
                <a:ea typeface="楷体" panose="02010609060101010101" pitchFamily="49" charset="-122"/>
              </a:rPr>
              <a:t>树做秤杆</a:t>
            </a:r>
          </a:p>
        </p:txBody>
      </p:sp>
      <p:sp>
        <p:nvSpPr>
          <p:cNvPr id="46" name="Text Box 15"/>
          <p:cNvSpPr txBox="1">
            <a:spLocks noChangeArrowheads="1"/>
          </p:cNvSpPr>
          <p:nvPr/>
        </p:nvSpPr>
        <p:spPr bwMode="auto">
          <a:xfrm>
            <a:off x="1981201" y="4275669"/>
            <a:ext cx="147796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2800" b="1">
                <a:latin typeface="楷体" panose="02010609060101010101" pitchFamily="49" charset="-122"/>
                <a:ea typeface="楷体" panose="02010609060101010101" pitchFamily="49" charset="-122"/>
              </a:rPr>
              <a:t>曹冲</a:t>
            </a:r>
          </a:p>
        </p:txBody>
      </p:sp>
      <p:sp>
        <p:nvSpPr>
          <p:cNvPr id="47" name="Text Box 15"/>
          <p:cNvSpPr txBox="1">
            <a:spLocks noChangeArrowheads="1"/>
          </p:cNvSpPr>
          <p:nvPr/>
        </p:nvSpPr>
        <p:spPr bwMode="auto">
          <a:xfrm>
            <a:off x="2905125" y="3443819"/>
            <a:ext cx="194627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2800" b="1">
                <a:latin typeface="楷体" panose="02010609060101010101" pitchFamily="49" charset="-122"/>
                <a:ea typeface="楷体" panose="02010609060101010101" pitchFamily="49" charset="-122"/>
              </a:rPr>
              <a:t>赶象上船</a:t>
            </a:r>
          </a:p>
        </p:txBody>
      </p:sp>
      <p:cxnSp>
        <p:nvCxnSpPr>
          <p:cNvPr id="48" name="直接连接符 47"/>
          <p:cNvCxnSpPr/>
          <p:nvPr/>
        </p:nvCxnSpPr>
        <p:spPr>
          <a:xfrm>
            <a:off x="4497389" y="3801533"/>
            <a:ext cx="935036" cy="0"/>
          </a:xfrm>
          <a:prstGeom prst="line">
            <a:avLst/>
          </a:prstGeom>
          <a:ln w="25400"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9" name="AutoShape 2"/>
          <p:cNvSpPr/>
          <p:nvPr/>
        </p:nvSpPr>
        <p:spPr bwMode="auto">
          <a:xfrm>
            <a:off x="2817814" y="3630084"/>
            <a:ext cx="150812" cy="1837267"/>
          </a:xfrm>
          <a:prstGeom prst="leftBrace">
            <a:avLst>
              <a:gd name="adj1" fmla="val 143567"/>
              <a:gd name="adj2" fmla="val 50000"/>
            </a:avLst>
          </a:prstGeom>
          <a:noFill/>
          <a:ln w="28575">
            <a:solidFill>
              <a:srgbClr val="00B0F0"/>
            </a:solidFill>
            <a:rou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buFont typeface="Arial" panose="020B0604020202020204" pitchFamily="34" charset="0"/>
              <a:buNone/>
            </a:pPr>
            <a:endParaRPr lang="zh-CN" altLang="en-US" sz="2600" b="1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50" name="Text Box 15"/>
          <p:cNvSpPr txBox="1">
            <a:spLocks noChangeArrowheads="1"/>
          </p:cNvSpPr>
          <p:nvPr/>
        </p:nvSpPr>
        <p:spPr bwMode="auto">
          <a:xfrm>
            <a:off x="5399089" y="3371852"/>
            <a:ext cx="23336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2800" b="1">
                <a:latin typeface="楷体" panose="02010609060101010101" pitchFamily="49" charset="-122"/>
                <a:ea typeface="楷体" panose="02010609060101010101" pitchFamily="49" charset="-122"/>
              </a:rPr>
              <a:t>画线</a:t>
            </a:r>
          </a:p>
        </p:txBody>
      </p:sp>
      <p:sp>
        <p:nvSpPr>
          <p:cNvPr id="51" name="Text Box 15"/>
          <p:cNvSpPr txBox="1">
            <a:spLocks noChangeArrowheads="1"/>
          </p:cNvSpPr>
          <p:nvPr/>
        </p:nvSpPr>
        <p:spPr bwMode="auto">
          <a:xfrm>
            <a:off x="2905126" y="4275669"/>
            <a:ext cx="199866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2800" b="1">
                <a:latin typeface="楷体" panose="02010609060101010101" pitchFamily="49" charset="-122"/>
                <a:ea typeface="楷体" panose="02010609060101010101" pitchFamily="49" charset="-122"/>
              </a:rPr>
              <a:t>赶象下船</a:t>
            </a:r>
          </a:p>
        </p:txBody>
      </p:sp>
      <p:cxnSp>
        <p:nvCxnSpPr>
          <p:cNvPr id="52" name="直接连接符 51"/>
          <p:cNvCxnSpPr/>
          <p:nvPr/>
        </p:nvCxnSpPr>
        <p:spPr>
          <a:xfrm>
            <a:off x="4473576" y="4675717"/>
            <a:ext cx="935038" cy="0"/>
          </a:xfrm>
          <a:prstGeom prst="line">
            <a:avLst/>
          </a:prstGeom>
          <a:ln w="25400"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53" name="Text Box 15"/>
          <p:cNvSpPr txBox="1">
            <a:spLocks noChangeArrowheads="1"/>
          </p:cNvSpPr>
          <p:nvPr/>
        </p:nvSpPr>
        <p:spPr bwMode="auto">
          <a:xfrm>
            <a:off x="5376866" y="4246035"/>
            <a:ext cx="233203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2800" b="1">
                <a:latin typeface="楷体" panose="02010609060101010101" pitchFamily="49" charset="-122"/>
                <a:ea typeface="楷体" panose="02010609060101010101" pitchFamily="49" charset="-122"/>
              </a:rPr>
              <a:t>换石头</a:t>
            </a:r>
          </a:p>
        </p:txBody>
      </p:sp>
      <p:sp>
        <p:nvSpPr>
          <p:cNvPr id="54" name="Text Box 15"/>
          <p:cNvSpPr txBox="1">
            <a:spLocks noChangeArrowheads="1"/>
          </p:cNvSpPr>
          <p:nvPr/>
        </p:nvSpPr>
        <p:spPr bwMode="auto">
          <a:xfrm>
            <a:off x="3257551" y="4995335"/>
            <a:ext cx="199866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2800" b="1">
                <a:latin typeface="楷体" panose="02010609060101010101" pitchFamily="49" charset="-122"/>
                <a:ea typeface="楷体" panose="02010609060101010101" pitchFamily="49" charset="-122"/>
              </a:rPr>
              <a:t>称石头</a:t>
            </a:r>
          </a:p>
        </p:txBody>
      </p:sp>
      <p:cxnSp>
        <p:nvCxnSpPr>
          <p:cNvPr id="55" name="直接连接符 54"/>
          <p:cNvCxnSpPr/>
          <p:nvPr/>
        </p:nvCxnSpPr>
        <p:spPr>
          <a:xfrm>
            <a:off x="4495800" y="5416551"/>
            <a:ext cx="935038" cy="0"/>
          </a:xfrm>
          <a:prstGeom prst="line">
            <a:avLst/>
          </a:prstGeom>
          <a:ln w="25400"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56" name="Text Box 15"/>
          <p:cNvSpPr txBox="1">
            <a:spLocks noChangeArrowheads="1"/>
          </p:cNvSpPr>
          <p:nvPr/>
        </p:nvSpPr>
        <p:spPr bwMode="auto">
          <a:xfrm>
            <a:off x="5397501" y="4988985"/>
            <a:ext cx="23336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2800" b="1">
                <a:latin typeface="楷体" panose="02010609060101010101" pitchFamily="49" charset="-122"/>
                <a:ea typeface="楷体" panose="02010609060101010101" pitchFamily="49" charset="-122"/>
              </a:rPr>
              <a:t>知象重</a:t>
            </a:r>
          </a:p>
        </p:txBody>
      </p:sp>
      <p:sp>
        <p:nvSpPr>
          <p:cNvPr id="59" name="AutoShape 2"/>
          <p:cNvSpPr/>
          <p:nvPr/>
        </p:nvSpPr>
        <p:spPr bwMode="auto">
          <a:xfrm flipH="1">
            <a:off x="7053263" y="2084917"/>
            <a:ext cx="158750" cy="3310467"/>
          </a:xfrm>
          <a:prstGeom prst="leftBrace">
            <a:avLst>
              <a:gd name="adj1" fmla="val 141919"/>
              <a:gd name="adj2" fmla="val 50000"/>
            </a:avLst>
          </a:prstGeom>
          <a:noFill/>
          <a:ln w="28575">
            <a:solidFill>
              <a:srgbClr val="00B0F0"/>
            </a:solidFill>
            <a:rou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buFont typeface="Arial" panose="020B0604020202020204" pitchFamily="34" charset="0"/>
              <a:buNone/>
            </a:pPr>
            <a:endParaRPr lang="zh-CN" altLang="en-US" sz="2600" b="1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1764" name="Text Box 15"/>
          <p:cNvSpPr txBox="1">
            <a:spLocks noChangeArrowheads="1"/>
          </p:cNvSpPr>
          <p:nvPr/>
        </p:nvSpPr>
        <p:spPr bwMode="auto">
          <a:xfrm>
            <a:off x="190502" y="3901019"/>
            <a:ext cx="166052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2800" b="1">
                <a:latin typeface="楷体" panose="02010609060101010101" pitchFamily="49" charset="-122"/>
                <a:ea typeface="楷体" panose="02010609060101010101" pitchFamily="49" charset="-122"/>
              </a:rPr>
              <a:t>曹冲称象</a:t>
            </a:r>
          </a:p>
        </p:txBody>
      </p:sp>
      <p:pic>
        <p:nvPicPr>
          <p:cNvPr id="31765" name="图片 2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66703" y="2897718"/>
            <a:ext cx="1446213" cy="1022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2" name="Text Box 15"/>
          <p:cNvSpPr txBox="1">
            <a:spLocks noChangeArrowheads="1"/>
          </p:cNvSpPr>
          <p:nvPr/>
        </p:nvSpPr>
        <p:spPr bwMode="auto">
          <a:xfrm>
            <a:off x="7240590" y="3045884"/>
            <a:ext cx="1660524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2800" b="1">
                <a:latin typeface="楷体" panose="02010609060101010101" pitchFamily="49" charset="-122"/>
                <a:ea typeface="楷体" panose="02010609060101010101" pitchFamily="49" charset="-122"/>
              </a:rPr>
              <a:t>善观察</a:t>
            </a:r>
            <a:endParaRPr lang="en-US" altLang="zh-CN" sz="2800" b="1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2800" b="1">
                <a:latin typeface="楷体" panose="02010609060101010101" pitchFamily="49" charset="-122"/>
                <a:ea typeface="楷体" panose="02010609060101010101" pitchFamily="49" charset="-122"/>
              </a:rPr>
              <a:t>勤动脑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6" grpId="0" animBg="1"/>
      <p:bldP spid="23" grpId="0"/>
      <p:bldP spid="28" grpId="0"/>
      <p:bldP spid="46" grpId="0"/>
      <p:bldP spid="47" grpId="0"/>
      <p:bldP spid="49" grpId="0" animBg="1"/>
      <p:bldP spid="50" grpId="0"/>
      <p:bldP spid="51" grpId="0"/>
      <p:bldP spid="53" grpId="0"/>
      <p:bldP spid="54" grpId="0"/>
      <p:bldP spid="56" grpId="0"/>
      <p:bldP spid="59" grpId="0" animBg="1"/>
      <p:bldP spid="6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2143126" y="2554817"/>
            <a:ext cx="1574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zh-CN" altLang="en-US" sz="9600" b="1">
                <a:solidFill>
                  <a:srgbClr val="0000FF"/>
                </a:solidFill>
                <a:latin typeface="Arial" panose="020B0604020202020204" pitchFamily="34" charset="0"/>
              </a:rPr>
              <a:t>员</a:t>
            </a:r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1716089" y="1439335"/>
            <a:ext cx="2366962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ts val="1200"/>
              </a:spcBef>
              <a:defRPr/>
            </a:pPr>
            <a:r>
              <a:rPr lang="en-US" altLang="zh-CN" sz="5400" b="1" dirty="0" err="1">
                <a:solidFill>
                  <a:srgbClr val="FF0000"/>
                </a:solidFill>
                <a:latin typeface="+mn-ea"/>
                <a:sym typeface="+mn-ea"/>
              </a:rPr>
              <a:t>yuán</a:t>
            </a:r>
            <a:endParaRPr lang="zh-CN" altLang="en-US" sz="5400" b="1" dirty="0">
              <a:solidFill>
                <a:srgbClr val="FF0000"/>
              </a:solidFill>
              <a:latin typeface="+mn-ea"/>
              <a:sym typeface="+mn-ea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4355977" y="2316029"/>
            <a:ext cx="2206121" cy="191223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  <a:headEnd/>
            <a:tailEnd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6"/>
          <p:cNvGrpSpPr/>
          <p:nvPr/>
        </p:nvGrpSpPr>
        <p:grpSpPr bwMode="auto">
          <a:xfrm>
            <a:off x="115888" y="165100"/>
            <a:ext cx="2933700" cy="1388533"/>
            <a:chOff x="116634" y="123478"/>
            <a:chExt cx="2933385" cy="1041400"/>
          </a:xfrm>
        </p:grpSpPr>
        <p:grpSp>
          <p:nvGrpSpPr>
            <p:cNvPr id="4" name="组合 1"/>
            <p:cNvGrpSpPr/>
            <p:nvPr/>
          </p:nvGrpSpPr>
          <p:grpSpPr bwMode="auto">
            <a:xfrm>
              <a:off x="889402" y="507885"/>
              <a:ext cx="2160617" cy="523529"/>
              <a:chOff x="755576" y="543982"/>
              <a:chExt cx="2160240" cy="524286"/>
            </a:xfrm>
          </p:grpSpPr>
          <p:pic>
            <p:nvPicPr>
              <p:cNvPr id="32775" name="Picture 5" descr="C:\Users\Administrator\Desktop\1.tif"/>
              <p:cNvPicPr>
                <a:picLocks noChangeAspect="1" noChangeArrowheads="1"/>
              </p:cNvPicPr>
              <p:nvPr/>
            </p:nvPicPr>
            <p:blipFill>
              <a:blip r:embed="rId2" cstate="email"/>
              <a:srcRect/>
              <a:stretch>
                <a:fillRect/>
              </a:stretch>
            </p:blipFill>
            <p:spPr bwMode="auto">
              <a:xfrm>
                <a:off x="755576" y="555526"/>
                <a:ext cx="2160240" cy="5127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2776" name="TextBox 3"/>
              <p:cNvSpPr txBox="1">
                <a:spLocks noChangeArrowheads="1"/>
              </p:cNvSpPr>
              <p:nvPr/>
            </p:nvSpPr>
            <p:spPr bwMode="auto">
              <a:xfrm>
                <a:off x="884352" y="543982"/>
                <a:ext cx="1800199" cy="3929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buFont typeface="Arial" panose="020B0604020202020204" pitchFamily="34" charset="0"/>
                  <a:buNone/>
                </a:pPr>
                <a:r>
                  <a:rPr lang="zh-CN" altLang="en-US" sz="2800" b="1">
                    <a:latin typeface="黑体" panose="02010609060101010101" pitchFamily="49" charset="-122"/>
                    <a:ea typeface="黑体" panose="02010609060101010101" pitchFamily="49" charset="-122"/>
                  </a:rPr>
                  <a:t>拓展延伸</a:t>
                </a:r>
              </a:p>
            </p:txBody>
          </p:sp>
        </p:grpSp>
        <p:pic>
          <p:nvPicPr>
            <p:cNvPr id="32774" name="图片 2"/>
            <p:cNvPicPr>
              <a:picLocks noChangeAspect="1" noChangeArrowheads="1"/>
            </p:cNvPicPr>
            <p:nvPr/>
          </p:nvPicPr>
          <p:blipFill>
            <a:blip r:embed="rId3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16634" y="123478"/>
              <a:ext cx="936711" cy="1041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矩形 1"/>
          <p:cNvSpPr/>
          <p:nvPr/>
        </p:nvSpPr>
        <p:spPr>
          <a:xfrm>
            <a:off x="531814" y="1712385"/>
            <a:ext cx="82804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>
              <a:lnSpc>
                <a:spcPct val="120000"/>
              </a:lnSpc>
              <a:defRPr/>
            </a:pPr>
            <a:r>
              <a:rPr lang="zh-CN" altLang="en-US" sz="3200" b="1" dirty="0">
                <a:solidFill>
                  <a:schemeClr val="hlink"/>
                </a:solidFill>
                <a:latin typeface="+mn-ea"/>
                <a:ea typeface="+mn-ea"/>
                <a:sym typeface="+mn-ea"/>
              </a:rPr>
              <a:t>    大象是目前陆地上最大的哺乳动物。</a:t>
            </a:r>
            <a:r>
              <a:rPr lang="zh-CN" altLang="zh-CN" sz="3200" b="1" dirty="0">
                <a:solidFill>
                  <a:schemeClr val="hlink"/>
                </a:solidFill>
                <a:latin typeface="+mn-ea"/>
                <a:ea typeface="+mn-ea"/>
                <a:sym typeface="+mn-ea"/>
              </a:rPr>
              <a:t>现存的大象仅两种，非洲象和亚洲象。非洲象体型较大，最大的雄象约</a:t>
            </a:r>
            <a:r>
              <a:rPr lang="en-US" altLang="zh-CN" sz="3200" b="1" dirty="0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7</a:t>
            </a:r>
            <a:r>
              <a:rPr lang="zh-CN" altLang="zh-CN" sz="3200" b="1" dirty="0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吨</a:t>
            </a:r>
            <a:r>
              <a:rPr lang="zh-CN" altLang="zh-CN" sz="3200" b="1" dirty="0">
                <a:solidFill>
                  <a:schemeClr val="hlink"/>
                </a:solidFill>
                <a:latin typeface="+mn-ea"/>
                <a:ea typeface="+mn-ea"/>
                <a:sym typeface="+mn-ea"/>
              </a:rPr>
              <a:t>重，雌雄象都长有发达的象牙；亚洲象略小，最大的体重约</a:t>
            </a:r>
            <a:r>
              <a:rPr lang="zh-CN" altLang="zh-CN" sz="3200" b="1" dirty="0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5吨</a:t>
            </a:r>
            <a:r>
              <a:rPr lang="zh-CN" altLang="zh-CN" sz="3200" b="1" dirty="0">
                <a:solidFill>
                  <a:schemeClr val="hlink"/>
                </a:solidFill>
                <a:latin typeface="+mn-ea"/>
                <a:ea typeface="+mn-ea"/>
                <a:sym typeface="+mn-ea"/>
              </a:rPr>
              <a:t>，仅雄象才长有发达的象牙。</a:t>
            </a:r>
          </a:p>
        </p:txBody>
      </p:sp>
      <p:sp>
        <p:nvSpPr>
          <p:cNvPr id="32772" name="矩形 2"/>
          <p:cNvSpPr>
            <a:spLocks noChangeArrowheads="1"/>
          </p:cNvSpPr>
          <p:nvPr/>
        </p:nvSpPr>
        <p:spPr bwMode="auto">
          <a:xfrm>
            <a:off x="3652839" y="838202"/>
            <a:ext cx="203773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>
              <a:buFont typeface="Arial" panose="020B0604020202020204" pitchFamily="34" charset="0"/>
              <a:buNone/>
            </a:pPr>
            <a:r>
              <a:rPr lang="zh-CN" altLang="en-US" sz="3600" b="1">
                <a:latin typeface="黑体" panose="02010609060101010101" pitchFamily="49" charset="-122"/>
                <a:ea typeface="黑体" panose="02010609060101010101" pitchFamily="49" charset="-122"/>
              </a:rPr>
              <a:t>关于大象</a:t>
            </a:r>
          </a:p>
        </p:txBody>
      </p:sp>
    </p:spTree>
  </p:cSld>
  <p:clrMapOvr>
    <a:masterClrMapping/>
  </p:clrMapOvr>
  <p:transition spd="slow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 bwMode="auto">
          <a:xfrm>
            <a:off x="971551" y="836086"/>
            <a:ext cx="2160588" cy="698500"/>
            <a:chOff x="755576" y="543982"/>
            <a:chExt cx="2160240" cy="524286"/>
          </a:xfrm>
        </p:grpSpPr>
        <p:pic>
          <p:nvPicPr>
            <p:cNvPr id="33797" name="Picture 5" descr="C:\Users\Administrator\Desktop\1.tif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755576" y="555526"/>
              <a:ext cx="2160240" cy="5127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3798" name="TextBox 3"/>
            <p:cNvSpPr txBox="1">
              <a:spLocks noChangeArrowheads="1"/>
            </p:cNvSpPr>
            <p:nvPr/>
          </p:nvSpPr>
          <p:spPr bwMode="auto">
            <a:xfrm>
              <a:off x="884352" y="543982"/>
              <a:ext cx="1800200" cy="3927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 typeface="Arial" panose="020B0604020202020204" pitchFamily="34" charset="0"/>
                <a:buNone/>
              </a:pPr>
              <a:r>
                <a:rPr lang="zh-CN" altLang="en-US" sz="2800" b="1">
                  <a:latin typeface="黑体" panose="02010609060101010101" pitchFamily="49" charset="-122"/>
                  <a:ea typeface="黑体" panose="02010609060101010101" pitchFamily="49" charset="-122"/>
                </a:rPr>
                <a:t>课后作业</a:t>
              </a:r>
            </a:p>
          </p:txBody>
        </p:sp>
      </p:grpSp>
      <p:sp>
        <p:nvSpPr>
          <p:cNvPr id="33795" name="Text Box 8"/>
          <p:cNvSpPr txBox="1">
            <a:spLocks noChangeArrowheads="1"/>
          </p:cNvSpPr>
          <p:nvPr/>
        </p:nvSpPr>
        <p:spPr bwMode="auto">
          <a:xfrm>
            <a:off x="958851" y="1604436"/>
            <a:ext cx="7435851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30000"/>
              </a:lnSpc>
              <a:buFont typeface="Arial" panose="020B0604020202020204" pitchFamily="34" charset="0"/>
              <a:buNone/>
            </a:pPr>
            <a:r>
              <a:rPr lang="zh-CN" altLang="en-US" sz="3200" b="1">
                <a:latin typeface="黑体" panose="02010609060101010101" pitchFamily="49" charset="-122"/>
                <a:ea typeface="黑体" panose="02010609060101010101" pitchFamily="49" charset="-122"/>
              </a:rPr>
              <a:t>    </a:t>
            </a:r>
            <a:r>
              <a:rPr lang="en-US" altLang="zh-CN" sz="3200" b="1">
                <a:latin typeface="黑体" panose="02010609060101010101" pitchFamily="49" charset="-122"/>
                <a:ea typeface="黑体" panose="02010609060101010101" pitchFamily="49" charset="-122"/>
              </a:rPr>
              <a:t>1.</a:t>
            </a:r>
            <a:r>
              <a:rPr lang="zh-CN" altLang="en-US" sz="3200" b="1">
                <a:latin typeface="黑体" panose="02010609060101010101" pitchFamily="49" charset="-122"/>
                <a:ea typeface="黑体" panose="02010609060101010101" pitchFamily="49" charset="-122"/>
              </a:rPr>
              <a:t>曹冲才七岁，就这么聪明，你还有其他更好的称象办法吗？找同学说一说，看看谁的办法好！</a:t>
            </a:r>
            <a:endParaRPr lang="en-US" altLang="zh-CN" sz="3200" b="1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 hangingPunct="1">
              <a:lnSpc>
                <a:spcPct val="130000"/>
              </a:lnSpc>
              <a:buFont typeface="Arial" panose="020B0604020202020204" pitchFamily="34" charset="0"/>
              <a:buNone/>
            </a:pPr>
            <a:r>
              <a:rPr lang="en-US" altLang="zh-CN" sz="3200" b="1">
                <a:latin typeface="黑体" panose="02010609060101010101" pitchFamily="49" charset="-122"/>
                <a:ea typeface="黑体" panose="02010609060101010101" pitchFamily="49" charset="-122"/>
              </a:rPr>
              <a:t>    2.</a:t>
            </a:r>
            <a:r>
              <a:rPr lang="zh-CN" altLang="en-US" sz="3200" b="1">
                <a:latin typeface="黑体" panose="02010609060101010101" pitchFamily="49" charset="-122"/>
                <a:ea typeface="黑体" panose="02010609060101010101" pitchFamily="49" charset="-122"/>
              </a:rPr>
              <a:t>搜集有关大象的资料，同学之间讲一讲。</a:t>
            </a:r>
          </a:p>
        </p:txBody>
      </p:sp>
      <p:pic>
        <p:nvPicPr>
          <p:cNvPr id="33796" name="图片 2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7637" y="325967"/>
            <a:ext cx="936626" cy="1388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5"/>
          <p:cNvSpPr txBox="1">
            <a:spLocks noChangeArrowheads="1"/>
          </p:cNvSpPr>
          <p:nvPr/>
        </p:nvSpPr>
        <p:spPr bwMode="auto">
          <a:xfrm>
            <a:off x="1230314" y="2650067"/>
            <a:ext cx="1574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zh-CN" altLang="en-US" sz="9600" b="1">
                <a:solidFill>
                  <a:srgbClr val="0000FF"/>
                </a:solidFill>
                <a:latin typeface="Arial" panose="020B0604020202020204" pitchFamily="34" charset="0"/>
              </a:rPr>
              <a:t>根</a:t>
            </a:r>
          </a:p>
        </p:txBody>
      </p:sp>
      <p:sp>
        <p:nvSpPr>
          <p:cNvPr id="3" name="Text Box 15"/>
          <p:cNvSpPr txBox="1">
            <a:spLocks noChangeArrowheads="1"/>
          </p:cNvSpPr>
          <p:nvPr/>
        </p:nvSpPr>
        <p:spPr bwMode="auto">
          <a:xfrm>
            <a:off x="803275" y="1534585"/>
            <a:ext cx="2366964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ts val="1200"/>
              </a:spcBef>
              <a:defRPr/>
            </a:pPr>
            <a:r>
              <a:rPr lang="en-US" altLang="zh-CN" sz="5400" b="1" dirty="0" err="1">
                <a:solidFill>
                  <a:srgbClr val="FF0000"/>
                </a:solidFill>
                <a:latin typeface="+mn-ea"/>
                <a:sym typeface="+mn-ea"/>
              </a:rPr>
              <a:t>ɡēn</a:t>
            </a:r>
            <a:endParaRPr lang="zh-CN" altLang="en-US" sz="5400" b="1" dirty="0">
              <a:solidFill>
                <a:srgbClr val="FF0000"/>
              </a:solidFill>
              <a:latin typeface="+mn-ea"/>
              <a:sym typeface="+mn-ea"/>
            </a:endParaRPr>
          </a:p>
        </p:txBody>
      </p:sp>
      <p:sp>
        <p:nvSpPr>
          <p:cNvPr id="4" name="Text Box 15"/>
          <p:cNvSpPr txBox="1">
            <a:spLocks noChangeArrowheads="1"/>
          </p:cNvSpPr>
          <p:nvPr/>
        </p:nvSpPr>
        <p:spPr bwMode="auto">
          <a:xfrm>
            <a:off x="3384550" y="2650067"/>
            <a:ext cx="1574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zh-CN" altLang="en-US" sz="9600" b="1">
                <a:solidFill>
                  <a:srgbClr val="0000FF"/>
                </a:solidFill>
                <a:latin typeface="Arial" panose="020B0604020202020204" pitchFamily="34" charset="0"/>
              </a:rPr>
              <a:t>柱</a:t>
            </a:r>
          </a:p>
        </p:txBody>
      </p:sp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3251201" y="1534585"/>
            <a:ext cx="17780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ts val="1200"/>
              </a:spcBef>
              <a:defRPr/>
            </a:pPr>
            <a:r>
              <a:rPr lang="en-US" altLang="zh-CN" sz="5400" b="1" dirty="0" err="1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zhù</a:t>
            </a:r>
            <a:endParaRPr lang="zh-CN" altLang="en-US" sz="5400" b="1" dirty="0">
              <a:solidFill>
                <a:srgbClr val="FF0000"/>
              </a:solidFill>
              <a:latin typeface="+mn-ea"/>
              <a:ea typeface="+mn-ea"/>
              <a:sym typeface="+mn-ea"/>
            </a:endParaRPr>
          </a:p>
        </p:txBody>
      </p:sp>
      <p:pic>
        <p:nvPicPr>
          <p:cNvPr id="7" name="图片 6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54664" y="1797051"/>
            <a:ext cx="2112962" cy="29379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椭圆 7"/>
          <p:cNvSpPr/>
          <p:nvPr/>
        </p:nvSpPr>
        <p:spPr>
          <a:xfrm>
            <a:off x="6826250" y="2607736"/>
            <a:ext cx="431801" cy="104563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1182689" y="2527300"/>
            <a:ext cx="1574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zh-CN" altLang="en-US" sz="9600" b="1">
                <a:solidFill>
                  <a:srgbClr val="0000FF"/>
                </a:solidFill>
                <a:latin typeface="Arial" panose="020B0604020202020204" pitchFamily="34" charset="0"/>
              </a:rPr>
              <a:t>议</a:t>
            </a:r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1173164" y="1411819"/>
            <a:ext cx="1527175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ts val="1200"/>
              </a:spcBef>
              <a:defRPr/>
            </a:pPr>
            <a:r>
              <a:rPr lang="en-US" altLang="zh-CN" sz="5400" b="1" dirty="0" err="1">
                <a:solidFill>
                  <a:srgbClr val="FF0000"/>
                </a:solidFill>
                <a:latin typeface="+mn-ea"/>
                <a:sym typeface="+mn-ea"/>
              </a:rPr>
              <a:t>yì</a:t>
            </a:r>
            <a:endParaRPr lang="zh-CN" altLang="en-US" sz="5400" b="1" dirty="0">
              <a:solidFill>
                <a:srgbClr val="FF0000"/>
              </a:solidFill>
              <a:latin typeface="+mn-ea"/>
              <a:sym typeface="+mn-ea"/>
            </a:endParaRPr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2911476" y="2527300"/>
            <a:ext cx="1574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zh-CN" altLang="en-US" sz="9600" b="1">
                <a:solidFill>
                  <a:srgbClr val="0000FF"/>
                </a:solidFill>
                <a:latin typeface="Arial" panose="020B0604020202020204" pitchFamily="34" charset="0"/>
              </a:rPr>
              <a:t>论</a:t>
            </a:r>
          </a:p>
        </p:txBody>
      </p:sp>
      <p:sp>
        <p:nvSpPr>
          <p:cNvPr id="7" name="Text Box 15"/>
          <p:cNvSpPr txBox="1">
            <a:spLocks noChangeArrowheads="1"/>
          </p:cNvSpPr>
          <p:nvPr/>
        </p:nvSpPr>
        <p:spPr bwMode="auto">
          <a:xfrm>
            <a:off x="2641600" y="1411819"/>
            <a:ext cx="2001838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ts val="1200"/>
              </a:spcBef>
              <a:defRPr/>
            </a:pPr>
            <a:r>
              <a:rPr lang="en-US" altLang="zh-CN" sz="5400" b="1" dirty="0" err="1">
                <a:solidFill>
                  <a:srgbClr val="FF0000"/>
                </a:solidFill>
                <a:latin typeface="+mn-ea"/>
                <a:sym typeface="+mn-ea"/>
              </a:rPr>
              <a:t>lùn</a:t>
            </a:r>
            <a:endParaRPr lang="zh-CN" altLang="en-US" sz="5400" b="1" dirty="0">
              <a:solidFill>
                <a:srgbClr val="FF0000"/>
              </a:solidFill>
              <a:latin typeface="+mn-ea"/>
              <a:sym typeface="+mn-ea"/>
            </a:endParaRPr>
          </a:p>
        </p:txBody>
      </p:sp>
      <p:pic>
        <p:nvPicPr>
          <p:cNvPr id="4" name="图片 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816476" y="1604433"/>
            <a:ext cx="3030539" cy="3287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1258890" y="2794000"/>
            <a:ext cx="1574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zh-CN" altLang="en-US" sz="9600" b="1">
                <a:solidFill>
                  <a:srgbClr val="0000FF"/>
                </a:solidFill>
                <a:latin typeface="Arial" panose="020B0604020202020204" pitchFamily="34" charset="0"/>
              </a:rPr>
              <a:t>重</a:t>
            </a:r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831851" y="1678519"/>
            <a:ext cx="2366964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ts val="1200"/>
              </a:spcBef>
              <a:defRPr/>
            </a:pPr>
            <a:r>
              <a:rPr lang="en-US" altLang="zh-CN" sz="5400" b="1" dirty="0" err="1">
                <a:solidFill>
                  <a:srgbClr val="FF0000"/>
                </a:solidFill>
                <a:latin typeface="+mn-ea"/>
                <a:sym typeface="+mn-ea"/>
              </a:rPr>
              <a:t>zhònɡ</a:t>
            </a:r>
            <a:endParaRPr lang="zh-CN" altLang="en-US" sz="5400" b="1" dirty="0">
              <a:solidFill>
                <a:srgbClr val="FF0000"/>
              </a:solidFill>
              <a:latin typeface="+mn-ea"/>
              <a:sym typeface="+mn-ea"/>
            </a:endParaRPr>
          </a:p>
        </p:txBody>
      </p:sp>
      <p:pic>
        <p:nvPicPr>
          <p:cNvPr id="3" name="图片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851277" y="1754717"/>
            <a:ext cx="3914775" cy="3132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1038227" y="2624667"/>
            <a:ext cx="1574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zh-CN" altLang="en-US" sz="9600" b="1">
                <a:solidFill>
                  <a:srgbClr val="0000FF"/>
                </a:solidFill>
                <a:latin typeface="Arial" panose="020B0604020202020204" pitchFamily="34" charset="0"/>
              </a:rPr>
              <a:t>杆</a:t>
            </a:r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611187" y="1509184"/>
            <a:ext cx="2366962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en-US" altLang="zh-CN" sz="5400" b="1">
                <a:solidFill>
                  <a:srgbClr val="FF0000"/>
                </a:solidFill>
                <a:latin typeface="宋体" panose="02010600030101010101" pitchFamily="2" charset="-122"/>
              </a:rPr>
              <a:t>ɡǎn</a:t>
            </a:r>
            <a:endParaRPr lang="zh-CN" altLang="en-US" sz="5400" b="1">
              <a:solidFill>
                <a:srgbClr val="FF0000"/>
              </a:solidFill>
              <a:latin typeface="宋体" panose="02010600030101010101" pitchFamily="2" charset="-122"/>
            </a:endParaRPr>
          </a:p>
        </p:txBody>
      </p:sp>
      <p:sp>
        <p:nvSpPr>
          <p:cNvPr id="7" name="Text Box 15"/>
          <p:cNvSpPr txBox="1">
            <a:spLocks noChangeArrowheads="1"/>
          </p:cNvSpPr>
          <p:nvPr/>
        </p:nvSpPr>
        <p:spPr bwMode="auto">
          <a:xfrm>
            <a:off x="3467101" y="2626785"/>
            <a:ext cx="1574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zh-CN" altLang="en-US" sz="9600" b="1">
                <a:solidFill>
                  <a:srgbClr val="0000FF"/>
                </a:solidFill>
                <a:latin typeface="Arial" panose="020B0604020202020204" pitchFamily="34" charset="0"/>
              </a:rPr>
              <a:t>秤</a:t>
            </a:r>
          </a:p>
        </p:txBody>
      </p:sp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3040064" y="1511301"/>
            <a:ext cx="2366962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ts val="1200"/>
              </a:spcBef>
              <a:defRPr/>
            </a:pPr>
            <a:r>
              <a:rPr lang="en-US" altLang="zh-CN" sz="5400" b="1" dirty="0" err="1">
                <a:solidFill>
                  <a:srgbClr val="FF0000"/>
                </a:solidFill>
                <a:latin typeface="+mn-ea"/>
                <a:sym typeface="+mn-ea"/>
              </a:rPr>
              <a:t>chènɡ</a:t>
            </a:r>
            <a:endParaRPr lang="zh-CN" altLang="en-US" sz="5400" b="1" dirty="0">
              <a:solidFill>
                <a:srgbClr val="FF0000"/>
              </a:solidFill>
              <a:latin typeface="+mn-ea"/>
              <a:sym typeface="+mn-ea"/>
            </a:endParaRPr>
          </a:p>
        </p:txBody>
      </p:sp>
      <p:pic>
        <p:nvPicPr>
          <p:cNvPr id="9" name="图片 8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530852" y="2372784"/>
            <a:ext cx="3006725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15"/>
          <p:cNvSpPr txBox="1">
            <a:spLocks noChangeArrowheads="1"/>
          </p:cNvSpPr>
          <p:nvPr/>
        </p:nvSpPr>
        <p:spPr bwMode="auto">
          <a:xfrm>
            <a:off x="719139" y="2656417"/>
            <a:ext cx="1574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zh-CN" altLang="en-US" sz="9600" b="1">
                <a:solidFill>
                  <a:srgbClr val="0000FF"/>
                </a:solidFill>
                <a:latin typeface="Arial" panose="020B0604020202020204" pitchFamily="34" charset="0"/>
              </a:rPr>
              <a:t>砍</a:t>
            </a:r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215901" y="1538819"/>
            <a:ext cx="2366964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ts val="1200"/>
              </a:spcBef>
              <a:defRPr/>
            </a:pPr>
            <a:r>
              <a:rPr lang="en-US" altLang="zh-CN" sz="5400" b="1" dirty="0" err="1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kǎn</a:t>
            </a:r>
            <a:endParaRPr lang="zh-CN" altLang="en-US" sz="5400" b="1" dirty="0">
              <a:solidFill>
                <a:srgbClr val="FF0000"/>
              </a:solidFill>
              <a:latin typeface="+mn-ea"/>
              <a:ea typeface="+mn-ea"/>
              <a:sym typeface="+mn-ea"/>
            </a:endParaRPr>
          </a:p>
        </p:txBody>
      </p:sp>
      <p:pic>
        <p:nvPicPr>
          <p:cNvPr id="2" name="图片 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55877" y="1538817"/>
            <a:ext cx="1700213" cy="38692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4783139" y="2719917"/>
            <a:ext cx="1574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zh-CN" altLang="en-US" sz="9600" b="1">
                <a:solidFill>
                  <a:srgbClr val="0000FF"/>
                </a:solidFill>
                <a:latin typeface="Arial" panose="020B0604020202020204" pitchFamily="34" charset="0"/>
              </a:rPr>
              <a:t>线</a:t>
            </a:r>
          </a:p>
        </p:txBody>
      </p:sp>
      <p:sp>
        <p:nvSpPr>
          <p:cNvPr id="10" name="Text Box 15"/>
          <p:cNvSpPr txBox="1">
            <a:spLocks noChangeArrowheads="1"/>
          </p:cNvSpPr>
          <p:nvPr/>
        </p:nvSpPr>
        <p:spPr bwMode="auto">
          <a:xfrm>
            <a:off x="4356100" y="1604433"/>
            <a:ext cx="2366964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ts val="1200"/>
              </a:spcBef>
              <a:defRPr/>
            </a:pPr>
            <a:r>
              <a:rPr lang="en-US" altLang="zh-CN" sz="5400" b="1" dirty="0" err="1">
                <a:solidFill>
                  <a:srgbClr val="FF0000"/>
                </a:solidFill>
                <a:latin typeface="+mn-ea"/>
                <a:sym typeface="+mn-ea"/>
              </a:rPr>
              <a:t>xiàn</a:t>
            </a:r>
            <a:endParaRPr lang="zh-CN" altLang="en-US" sz="5400" b="1" dirty="0">
              <a:solidFill>
                <a:srgbClr val="FF0000"/>
              </a:solidFill>
              <a:latin typeface="+mn-ea"/>
              <a:sym typeface="+mn-ea"/>
            </a:endParaRPr>
          </a:p>
        </p:txBody>
      </p:sp>
      <p:pic>
        <p:nvPicPr>
          <p:cNvPr id="11" name="图片 10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3027" y="1892300"/>
            <a:ext cx="2232025" cy="309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558801" y="2707217"/>
            <a:ext cx="1574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zh-CN" altLang="en-US" sz="9600" b="1">
                <a:solidFill>
                  <a:srgbClr val="0000FF"/>
                </a:solidFill>
                <a:latin typeface="Arial" panose="020B0604020202020204" pitchFamily="34" charset="0"/>
              </a:rPr>
              <a:t>止</a:t>
            </a:r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131763" y="1591735"/>
            <a:ext cx="2366962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ts val="1200"/>
              </a:spcBef>
              <a:defRPr/>
            </a:pPr>
            <a:r>
              <a:rPr lang="en-US" altLang="zh-CN" sz="5400" b="1" dirty="0" err="1">
                <a:solidFill>
                  <a:srgbClr val="FF0000"/>
                </a:solidFill>
                <a:latin typeface="+mn-ea"/>
                <a:sym typeface="+mn-ea"/>
              </a:rPr>
              <a:t>zhǐ</a:t>
            </a:r>
            <a:endParaRPr lang="zh-CN" altLang="en-US" sz="5400" b="1" dirty="0">
              <a:solidFill>
                <a:srgbClr val="FF0000"/>
              </a:solidFill>
              <a:latin typeface="+mn-ea"/>
              <a:sym typeface="+mn-ea"/>
            </a:endParaRPr>
          </a:p>
        </p:txBody>
      </p:sp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4298950" y="2709333"/>
            <a:ext cx="1574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zh-CN" altLang="en-US" sz="9600" b="1">
                <a:solidFill>
                  <a:srgbClr val="0000FF"/>
                </a:solidFill>
                <a:latin typeface="Arial" panose="020B0604020202020204" pitchFamily="34" charset="0"/>
              </a:rPr>
              <a:t>量</a:t>
            </a:r>
          </a:p>
        </p:txBody>
      </p:sp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3871913" y="1593852"/>
            <a:ext cx="2366962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ts val="1200"/>
              </a:spcBef>
              <a:defRPr/>
            </a:pPr>
            <a:r>
              <a:rPr lang="en-US" altLang="zh-CN" sz="5400" b="1" dirty="0" err="1">
                <a:solidFill>
                  <a:srgbClr val="FF0000"/>
                </a:solidFill>
                <a:latin typeface="+mn-ea"/>
                <a:sym typeface="+mn-ea"/>
              </a:rPr>
              <a:t>liànɡ</a:t>
            </a:r>
            <a:endParaRPr lang="zh-CN" altLang="en-US" sz="5400" b="1" dirty="0">
              <a:solidFill>
                <a:srgbClr val="FF0000"/>
              </a:solidFill>
              <a:latin typeface="+mn-ea"/>
              <a:sym typeface="+mn-ea"/>
            </a:endParaRPr>
          </a:p>
        </p:txBody>
      </p:sp>
      <p:pic>
        <p:nvPicPr>
          <p:cNvPr id="50178" name="Picture 2" descr="https://timgsa.baidu.com/timg?image&amp;quality=80&amp;size=b9999_10000&amp;sec=1486809848963&amp;di=5269a701e34728f87bf948efeb9f4f7f&amp;imgtype=0&amp;src=http%3A%2F%2Fbpic.588ku.com%2Felement_origin_min_pic%2F16%2F07%2F19%2F13578dbab08bd0c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38363" y="2277534"/>
            <a:ext cx="1733550" cy="2313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180" name="Picture 4" descr="https://timgsa.baidu.com/timg?image&amp;quality=80&amp;size=b9999_10000&amp;sec=1486809943076&amp;di=89e474cde1965714575a02c74cd9ddb0&amp;imgtype=0&amp;src=http%3A%2F%2Fimgsrc.baidu.com%2Fforum%2Fw%3D580%2Fsign%3Dfc5fbaba40a98226b8c12b2fba80b97a%2F0d15532c11dfa9ec9d886ed861d0f703938fc1a5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254751" y="2182284"/>
            <a:ext cx="2292350" cy="25040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0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50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1391</Words>
  <Application>Microsoft Office PowerPoint</Application>
  <PresentationFormat>全屏显示(4:3)</PresentationFormat>
  <Paragraphs>149</Paragraphs>
  <Slides>31</Slides>
  <Notes>2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31</vt:i4>
      </vt:variant>
    </vt:vector>
  </HeadingPairs>
  <TitlesOfParts>
    <vt:vector size="32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  <vt:lpstr>幻灯片 20</vt:lpstr>
      <vt:lpstr>幻灯片 21</vt:lpstr>
      <vt:lpstr>幻灯片 22</vt:lpstr>
      <vt:lpstr>幻灯片 23</vt:lpstr>
      <vt:lpstr>幻灯片 24</vt:lpstr>
      <vt:lpstr>幻灯片 25</vt:lpstr>
      <vt:lpstr>幻灯片 26</vt:lpstr>
      <vt:lpstr>幻灯片 27</vt:lpstr>
      <vt:lpstr>幻灯片 28</vt:lpstr>
      <vt:lpstr>幻灯片 29</vt:lpstr>
      <vt:lpstr>幻灯片 30</vt:lpstr>
      <vt:lpstr>幻灯片 31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Administrator</cp:lastModifiedBy>
  <cp:revision>1</cp:revision>
  <dcterms:created xsi:type="dcterms:W3CDTF">2021-08-19T02:24:47Z</dcterms:created>
  <dcterms:modified xsi:type="dcterms:W3CDTF">2021-08-19T02:25:19Z</dcterms:modified>
</cp:coreProperties>
</file>