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94E58-55D8-41CE-BFD7-1C845119E6CD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9F7CD-0399-45D6-AB2D-DD7564C3D09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70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7028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57029" name="页眉占位符 5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CA67-DF90-477C-B553-1CA9DF65D061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2367A-14D3-4BDD-8DDE-8BCB476F87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5%20&#29618;&#29618;&#30340;&#30011;&#65288;&#26391;&#35835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0" y="2656417"/>
            <a:ext cx="9144000" cy="369332"/>
          </a:xfrm>
          <a:prstGeom prst="rect">
            <a:avLst/>
          </a:prstGeom>
          <a:solidFill>
            <a:schemeClr val="bg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3251" name="副标题 2"/>
          <p:cNvSpPr txBox="1">
            <a:spLocks noChangeArrowheads="1"/>
          </p:cNvSpPr>
          <p:nvPr/>
        </p:nvSpPr>
        <p:spPr bwMode="auto">
          <a:xfrm>
            <a:off x="1608140" y="3577167"/>
            <a:ext cx="538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R·</a:t>
            </a:r>
            <a:r>
              <a:rPr lang="zh-CN" altLang="en-US" sz="2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二年级上册</a:t>
            </a:r>
          </a:p>
        </p:txBody>
      </p:sp>
      <p:sp>
        <p:nvSpPr>
          <p:cNvPr id="53252" name="标题 1"/>
          <p:cNvSpPr txBox="1">
            <a:spLocks noChangeArrowheads="1"/>
          </p:cNvSpPr>
          <p:nvPr/>
        </p:nvSpPr>
        <p:spPr bwMode="auto">
          <a:xfrm>
            <a:off x="1608140" y="2575986"/>
            <a:ext cx="5381625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5  </a:t>
            </a: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玲玲的画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2281240" y="3566585"/>
            <a:ext cx="4033836" cy="10583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317501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脏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215901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zānɡ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754564" y="2698751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报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52964" y="145626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bào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52226" name="Picture 2" descr="http://image.tupian114.com/20160826/2016082603/034208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70114" y="2059517"/>
            <a:ext cx="2155826" cy="2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7163" y="1769536"/>
            <a:ext cx="2344738" cy="312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77864" y="2368551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另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76264" y="112606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lìnɡ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grpSp>
        <p:nvGrpSpPr>
          <p:cNvPr id="5" name="组合 7"/>
          <p:cNvGrpSpPr/>
          <p:nvPr/>
        </p:nvGrpSpPr>
        <p:grpSpPr bwMode="auto">
          <a:xfrm>
            <a:off x="2405064" y="613835"/>
            <a:ext cx="3027362" cy="4404784"/>
            <a:chOff x="3291840" y="575738"/>
            <a:chExt cx="3027680" cy="3303477"/>
          </a:xfrm>
        </p:grpSpPr>
        <p:grpSp>
          <p:nvGrpSpPr>
            <p:cNvPr id="6" name="组合 5"/>
            <p:cNvGrpSpPr/>
            <p:nvPr/>
          </p:nvGrpSpPr>
          <p:grpSpPr bwMode="auto">
            <a:xfrm>
              <a:off x="3291840" y="1632373"/>
              <a:ext cx="3027680" cy="2246842"/>
              <a:chOff x="3291840" y="1632373"/>
              <a:chExt cx="3027680" cy="2246842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291840" y="1632977"/>
                <a:ext cx="3027680" cy="2246238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pic>
            <p:nvPicPr>
              <p:cNvPr id="63498" name="Picture 2" descr="http://big5.huaxia.com/ly/fsmq/dl/images/2011/07/21/865065.jpg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EDEDF7"/>
                  </a:clrFrom>
                  <a:clrTo>
                    <a:srgbClr val="EDEDF7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67044" y="1860550"/>
                <a:ext cx="2477271" cy="1699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3496" name="Picture 4" descr="http://img.sootuu.com/Exchange/2009-10/cc94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567044" y="575738"/>
              <a:ext cx="925825" cy="102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951539" y="2459567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及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849939" y="1217086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jí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77864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懒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76264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lǎn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892801" y="2527300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并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91201" y="128481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bìnɡ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58370" name="Picture 2" descr="http://img.eastweek.com.hk/article_multimedia/32833/1_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3363" y="920751"/>
            <a:ext cx="2635250" cy="46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677864" y="2607733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糟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76264" y="1365252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zāo</a:t>
            </a:r>
            <a:endParaRPr lang="en-US" altLang="zh-CN" sz="60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5319715" y="2694519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肯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218115" y="1452034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kěn</a:t>
            </a:r>
            <a:endParaRPr lang="en-US" altLang="zh-CN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8" name="Picture 13" descr="E:\陈文丽\R2\人二语状元大课堂\糟蹋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6190" y="2777068"/>
            <a:ext cx="2617787" cy="207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E:\陈文丽\R2\人二语状元大课堂\肯定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05626" y="2321986"/>
            <a:ext cx="2089150" cy="263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1"/>
          <p:cNvGrpSpPr/>
          <p:nvPr/>
        </p:nvGrpSpPr>
        <p:grpSpPr bwMode="auto">
          <a:xfrm>
            <a:off x="8088315" y="3553886"/>
            <a:ext cx="1112837" cy="3297767"/>
            <a:chOff x="498069" y="1779662"/>
            <a:chExt cx="1112838" cy="2472744"/>
          </a:xfrm>
        </p:grpSpPr>
        <p:grpSp>
          <p:nvGrpSpPr>
            <p:cNvPr id="3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3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3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糟</a:t>
                </a:r>
              </a:p>
            </p:txBody>
          </p:sp>
        </p:grpSp>
        <p:sp>
          <p:nvSpPr>
            <p:cNvPr id="44" name="任意多边形 43"/>
            <p:cNvSpPr/>
            <p:nvPr/>
          </p:nvSpPr>
          <p:spPr>
            <a:xfrm>
              <a:off x="547281" y="2968420"/>
              <a:ext cx="338138" cy="128398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4" name="组合 61"/>
          <p:cNvGrpSpPr/>
          <p:nvPr/>
        </p:nvGrpSpPr>
        <p:grpSpPr bwMode="auto">
          <a:xfrm>
            <a:off x="6710362" y="2743200"/>
            <a:ext cx="1206500" cy="4258733"/>
            <a:chOff x="403932" y="1779662"/>
            <a:chExt cx="1206975" cy="3194259"/>
          </a:xfrm>
        </p:grpSpPr>
        <p:grpSp>
          <p:nvGrpSpPr>
            <p:cNvPr id="5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31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3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懒</a:t>
                </a:r>
              </a:p>
            </p:txBody>
          </p:sp>
        </p:grpSp>
        <p:sp>
          <p:nvSpPr>
            <p:cNvPr id="64" name="任意多边形 63"/>
            <p:cNvSpPr/>
            <p:nvPr/>
          </p:nvSpPr>
          <p:spPr>
            <a:xfrm>
              <a:off x="403932" y="2968778"/>
              <a:ext cx="481201" cy="2005143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" name="组合 113"/>
          <p:cNvGrpSpPr/>
          <p:nvPr/>
        </p:nvGrpSpPr>
        <p:grpSpPr bwMode="auto">
          <a:xfrm>
            <a:off x="5589588" y="3653368"/>
            <a:ext cx="1268412" cy="3752851"/>
            <a:chOff x="341166" y="1779662"/>
            <a:chExt cx="1269741" cy="2814487"/>
          </a:xfrm>
        </p:grpSpPr>
        <p:grpSp>
          <p:nvGrpSpPr>
            <p:cNvPr id="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62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及</a:t>
                </a:r>
              </a:p>
            </p:txBody>
          </p:sp>
        </p:grpSp>
        <p:sp>
          <p:nvSpPr>
            <p:cNvPr id="116" name="任意多边形 115"/>
            <p:cNvSpPr/>
            <p:nvPr/>
          </p:nvSpPr>
          <p:spPr>
            <a:xfrm>
              <a:off x="341166" y="2951174"/>
              <a:ext cx="538726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9" name="组合 56"/>
          <p:cNvGrpSpPr/>
          <p:nvPr/>
        </p:nvGrpSpPr>
        <p:grpSpPr bwMode="auto">
          <a:xfrm>
            <a:off x="6321427" y="838200"/>
            <a:ext cx="1270000" cy="3752851"/>
            <a:chOff x="341166" y="1779662"/>
            <a:chExt cx="1269741" cy="2814487"/>
          </a:xfrm>
        </p:grpSpPr>
        <p:grpSp>
          <p:nvGrpSpPr>
            <p:cNvPr id="1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23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2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肯</a:t>
                </a:r>
              </a:p>
            </p:txBody>
          </p:sp>
        </p:grpSp>
        <p:sp>
          <p:nvSpPr>
            <p:cNvPr id="59" name="任意多边形 58"/>
            <p:cNvSpPr/>
            <p:nvPr/>
          </p:nvSpPr>
          <p:spPr>
            <a:xfrm>
              <a:off x="341166" y="2951174"/>
              <a:ext cx="538053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1" name="组合 68"/>
          <p:cNvGrpSpPr/>
          <p:nvPr/>
        </p:nvGrpSpPr>
        <p:grpSpPr bwMode="auto">
          <a:xfrm>
            <a:off x="1644651" y="3340101"/>
            <a:ext cx="1268412" cy="3752851"/>
            <a:chOff x="341166" y="1779662"/>
            <a:chExt cx="1269741" cy="2814487"/>
          </a:xfrm>
        </p:grpSpPr>
        <p:grpSp>
          <p:nvGrpSpPr>
            <p:cNvPr id="12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72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62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评</a:t>
                </a:r>
              </a:p>
            </p:txBody>
          </p:sp>
        </p:grpSp>
        <p:sp>
          <p:nvSpPr>
            <p:cNvPr id="71" name="任意多边形 70"/>
            <p:cNvSpPr/>
            <p:nvPr/>
          </p:nvSpPr>
          <p:spPr>
            <a:xfrm>
              <a:off x="341166" y="2951174"/>
              <a:ext cx="538726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3" name="组合 118"/>
          <p:cNvGrpSpPr/>
          <p:nvPr/>
        </p:nvGrpSpPr>
        <p:grpSpPr bwMode="auto">
          <a:xfrm>
            <a:off x="317501" y="3826933"/>
            <a:ext cx="1270000" cy="3752851"/>
            <a:chOff x="341166" y="1779662"/>
            <a:chExt cx="1269741" cy="2814487"/>
          </a:xfrm>
        </p:grpSpPr>
        <p:grpSp>
          <p:nvGrpSpPr>
            <p:cNvPr id="14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1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1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详</a:t>
                </a:r>
              </a:p>
            </p:txBody>
          </p:sp>
        </p:grpSp>
        <p:sp>
          <p:nvSpPr>
            <p:cNvPr id="121" name="任意多边形 120"/>
            <p:cNvSpPr/>
            <p:nvPr/>
          </p:nvSpPr>
          <p:spPr>
            <a:xfrm>
              <a:off x="341166" y="2951174"/>
              <a:ext cx="538053" cy="164297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" name="组合 123"/>
          <p:cNvGrpSpPr/>
          <p:nvPr/>
        </p:nvGrpSpPr>
        <p:grpSpPr bwMode="auto">
          <a:xfrm>
            <a:off x="2692401" y="3600453"/>
            <a:ext cx="1358900" cy="4635500"/>
            <a:chOff x="249657" y="1779662"/>
            <a:chExt cx="1361250" cy="3475844"/>
          </a:xfrm>
        </p:grpSpPr>
        <p:grpSp>
          <p:nvGrpSpPr>
            <p:cNvPr id="16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11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1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催</a:t>
                </a:r>
              </a:p>
            </p:txBody>
          </p:sp>
        </p:grpSp>
        <p:sp>
          <p:nvSpPr>
            <p:cNvPr id="126" name="任意多边形 125"/>
            <p:cNvSpPr/>
            <p:nvPr/>
          </p:nvSpPr>
          <p:spPr>
            <a:xfrm>
              <a:off x="249657" y="2968432"/>
              <a:ext cx="636098" cy="22870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7" name="组合 128"/>
          <p:cNvGrpSpPr/>
          <p:nvPr/>
        </p:nvGrpSpPr>
        <p:grpSpPr bwMode="auto">
          <a:xfrm>
            <a:off x="7529515" y="1494369"/>
            <a:ext cx="1112837" cy="3297767"/>
            <a:chOff x="498069" y="1779662"/>
            <a:chExt cx="1112838" cy="2472744"/>
          </a:xfrm>
        </p:grpSpPr>
        <p:grpSp>
          <p:nvGrpSpPr>
            <p:cNvPr id="1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0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50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0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并</a:t>
                </a:r>
              </a:p>
            </p:txBody>
          </p:sp>
        </p:grpSp>
        <p:sp>
          <p:nvSpPr>
            <p:cNvPr id="131" name="任意多边形 130"/>
            <p:cNvSpPr/>
            <p:nvPr/>
          </p:nvSpPr>
          <p:spPr>
            <a:xfrm>
              <a:off x="547281" y="2968421"/>
              <a:ext cx="338138" cy="128398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" name="组合 7"/>
          <p:cNvGrpSpPr/>
          <p:nvPr/>
        </p:nvGrpSpPr>
        <p:grpSpPr bwMode="auto">
          <a:xfrm>
            <a:off x="65089" y="1428751"/>
            <a:ext cx="1112837" cy="4089400"/>
            <a:chOff x="498069" y="1779662"/>
            <a:chExt cx="1112838" cy="3067768"/>
          </a:xfrm>
        </p:grpSpPr>
        <p:grpSp>
          <p:nvGrpSpPr>
            <p:cNvPr id="2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603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0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玲</a:t>
                </a:r>
              </a:p>
            </p:txBody>
          </p:sp>
        </p:grpSp>
        <p:sp>
          <p:nvSpPr>
            <p:cNvPr id="7" name="任意多边形 6"/>
            <p:cNvSpPr/>
            <p:nvPr/>
          </p:nvSpPr>
          <p:spPr>
            <a:xfrm>
              <a:off x="542519" y="2968977"/>
              <a:ext cx="342900" cy="1878453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" name="组合 133"/>
          <p:cNvGrpSpPr/>
          <p:nvPr/>
        </p:nvGrpSpPr>
        <p:grpSpPr bwMode="auto">
          <a:xfrm>
            <a:off x="989015" y="1693335"/>
            <a:ext cx="1368425" cy="3606800"/>
            <a:chOff x="243129" y="1779662"/>
            <a:chExt cx="1367778" cy="2705241"/>
          </a:xfrm>
        </p:grpSpPr>
        <p:grpSp>
          <p:nvGrpSpPr>
            <p:cNvPr id="22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599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0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幅</a:t>
                </a:r>
              </a:p>
            </p:txBody>
          </p:sp>
        </p:grpSp>
        <p:sp>
          <p:nvSpPr>
            <p:cNvPr id="136" name="任意多边形 135"/>
            <p:cNvSpPr/>
            <p:nvPr/>
          </p:nvSpPr>
          <p:spPr>
            <a:xfrm>
              <a:off x="243129" y="2951298"/>
              <a:ext cx="636286" cy="153360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3" name="组合 153"/>
          <p:cNvGrpSpPr/>
          <p:nvPr/>
        </p:nvGrpSpPr>
        <p:grpSpPr bwMode="auto">
          <a:xfrm>
            <a:off x="3576638" y="1272119"/>
            <a:ext cx="1206500" cy="4258733"/>
            <a:chOff x="403932" y="1779662"/>
            <a:chExt cx="1206975" cy="3194259"/>
          </a:xfrm>
        </p:grpSpPr>
        <p:grpSp>
          <p:nvGrpSpPr>
            <p:cNvPr id="24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59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96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叭</a:t>
                </a:r>
              </a:p>
            </p:txBody>
          </p:sp>
        </p:grpSp>
        <p:sp>
          <p:nvSpPr>
            <p:cNvPr id="156" name="任意多边形 155"/>
            <p:cNvSpPr/>
            <p:nvPr/>
          </p:nvSpPr>
          <p:spPr>
            <a:xfrm>
              <a:off x="403932" y="2968777"/>
              <a:ext cx="481201" cy="200514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5" name="组合 64"/>
          <p:cNvGrpSpPr/>
          <p:nvPr/>
        </p:nvGrpSpPr>
        <p:grpSpPr bwMode="auto">
          <a:xfrm>
            <a:off x="5478466" y="958853"/>
            <a:ext cx="1112837" cy="3297767"/>
            <a:chOff x="498069" y="1779662"/>
            <a:chExt cx="1112838" cy="2472744"/>
          </a:xfrm>
        </p:grpSpPr>
        <p:grpSp>
          <p:nvGrpSpPr>
            <p:cNvPr id="26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591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FF00FF">
                  <a:alpha val="4901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92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另</a:t>
                </a:r>
              </a:p>
            </p:txBody>
          </p:sp>
        </p:grpSp>
        <p:sp>
          <p:nvSpPr>
            <p:cNvPr id="67" name="任意多边形 66"/>
            <p:cNvSpPr/>
            <p:nvPr/>
          </p:nvSpPr>
          <p:spPr>
            <a:xfrm>
              <a:off x="547281" y="2968420"/>
              <a:ext cx="338138" cy="1283986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" name="组合 46"/>
          <p:cNvGrpSpPr/>
          <p:nvPr/>
        </p:nvGrpSpPr>
        <p:grpSpPr bwMode="auto">
          <a:xfrm>
            <a:off x="4227515" y="643467"/>
            <a:ext cx="1368425" cy="3606800"/>
            <a:chOff x="243129" y="1779662"/>
            <a:chExt cx="1367778" cy="2705241"/>
          </a:xfrm>
        </p:grpSpPr>
        <p:grpSp>
          <p:nvGrpSpPr>
            <p:cNvPr id="28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587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88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脏</a:t>
                </a:r>
              </a:p>
            </p:txBody>
          </p:sp>
        </p:grpSp>
        <p:sp>
          <p:nvSpPr>
            <p:cNvPr id="49" name="任意多边形 48"/>
            <p:cNvSpPr/>
            <p:nvPr/>
          </p:nvSpPr>
          <p:spPr>
            <a:xfrm>
              <a:off x="243129" y="2951298"/>
              <a:ext cx="636286" cy="1533605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9" name="组合 51"/>
          <p:cNvGrpSpPr/>
          <p:nvPr/>
        </p:nvGrpSpPr>
        <p:grpSpPr bwMode="auto">
          <a:xfrm>
            <a:off x="2335213" y="484720"/>
            <a:ext cx="1268412" cy="3752849"/>
            <a:chOff x="341166" y="1779662"/>
            <a:chExt cx="1269741" cy="2814487"/>
          </a:xfrm>
        </p:grpSpPr>
        <p:grpSp>
          <p:nvGrpSpPr>
            <p:cNvPr id="3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55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noFill/>
                <a:rou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584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奖</a:t>
                </a:r>
              </a:p>
            </p:txBody>
          </p:sp>
        </p:grpSp>
        <p:sp>
          <p:nvSpPr>
            <p:cNvPr id="54" name="任意多边形 53"/>
            <p:cNvSpPr/>
            <p:nvPr/>
          </p:nvSpPr>
          <p:spPr>
            <a:xfrm>
              <a:off x="341166" y="2951175"/>
              <a:ext cx="538726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66FF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1" name="组合 73"/>
          <p:cNvGrpSpPr/>
          <p:nvPr/>
        </p:nvGrpSpPr>
        <p:grpSpPr bwMode="auto">
          <a:xfrm>
            <a:off x="4654550" y="3299886"/>
            <a:ext cx="1270000" cy="3752849"/>
            <a:chOff x="341166" y="1779662"/>
            <a:chExt cx="1269741" cy="2814487"/>
          </a:xfrm>
        </p:grpSpPr>
        <p:grpSp>
          <p:nvGrpSpPr>
            <p:cNvPr id="66560" name="Group 23"/>
            <p:cNvGrpSpPr/>
            <p:nvPr/>
          </p:nvGrpSpPr>
          <p:grpSpPr bwMode="auto">
            <a:xfrm>
              <a:off x="498069" y="1779662"/>
              <a:ext cx="1112838" cy="1171575"/>
              <a:chOff x="1247" y="2783"/>
              <a:chExt cx="701" cy="738"/>
            </a:xfrm>
          </p:grpSpPr>
          <p:sp>
            <p:nvSpPr>
              <p:cNvPr id="66579" name="Oval 25"/>
              <p:cNvSpPr>
                <a:spLocks noChangeArrowheads="1"/>
              </p:cNvSpPr>
              <p:nvPr/>
            </p:nvSpPr>
            <p:spPr bwMode="auto">
              <a:xfrm>
                <a:off x="1247" y="2783"/>
                <a:ext cx="531" cy="738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80" name="Text Box 27"/>
              <p:cNvSpPr txBox="1">
                <a:spLocks noChangeArrowheads="1"/>
              </p:cNvSpPr>
              <p:nvPr/>
            </p:nvSpPr>
            <p:spPr bwMode="auto">
              <a:xfrm>
                <a:off x="1268" y="2906"/>
                <a:ext cx="680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400" b="1">
                    <a:latin typeface="Arial" panose="020B0604020202020204" pitchFamily="34" charset="0"/>
                  </a:rPr>
                  <a:t>报</a:t>
                </a:r>
              </a:p>
            </p:txBody>
          </p:sp>
        </p:grpSp>
        <p:sp>
          <p:nvSpPr>
            <p:cNvPr id="76" name="任意多边形 75"/>
            <p:cNvSpPr/>
            <p:nvPr/>
          </p:nvSpPr>
          <p:spPr>
            <a:xfrm>
              <a:off x="341166" y="2951175"/>
              <a:ext cx="538053" cy="1642974"/>
            </a:xfrm>
            <a:custGeom>
              <a:avLst/>
              <a:gdLst>
                <a:gd name="connsiteX0" fmla="*/ 342900 w 342900"/>
                <a:gd name="connsiteY0" fmla="*/ 0 h 1878806"/>
                <a:gd name="connsiteX1" fmla="*/ 171450 w 342900"/>
                <a:gd name="connsiteY1" fmla="*/ 614362 h 1878806"/>
                <a:gd name="connsiteX2" fmla="*/ 307181 w 342900"/>
                <a:gd name="connsiteY2" fmla="*/ 942975 h 1878806"/>
                <a:gd name="connsiteX3" fmla="*/ 157163 w 342900"/>
                <a:gd name="connsiteY3" fmla="*/ 1321594 h 1878806"/>
                <a:gd name="connsiteX4" fmla="*/ 135731 w 342900"/>
                <a:gd name="connsiteY4" fmla="*/ 1585912 h 1878806"/>
                <a:gd name="connsiteX5" fmla="*/ 71438 w 342900"/>
                <a:gd name="connsiteY5" fmla="*/ 1757362 h 1878806"/>
                <a:gd name="connsiteX6" fmla="*/ 0 w 342900"/>
                <a:gd name="connsiteY6" fmla="*/ 1878806 h 1878806"/>
                <a:gd name="connsiteX7" fmla="*/ 0 w 342900"/>
                <a:gd name="connsiteY7" fmla="*/ 1878806 h 187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00" h="1878806">
                  <a:moveTo>
                    <a:pt x="342900" y="0"/>
                  </a:moveTo>
                  <a:cubicBezTo>
                    <a:pt x="260151" y="228600"/>
                    <a:pt x="177403" y="457200"/>
                    <a:pt x="171450" y="614362"/>
                  </a:cubicBezTo>
                  <a:cubicBezTo>
                    <a:pt x="165497" y="771524"/>
                    <a:pt x="309562" y="825103"/>
                    <a:pt x="307181" y="942975"/>
                  </a:cubicBezTo>
                  <a:cubicBezTo>
                    <a:pt x="304800" y="1060847"/>
                    <a:pt x="185738" y="1214438"/>
                    <a:pt x="157163" y="1321594"/>
                  </a:cubicBezTo>
                  <a:cubicBezTo>
                    <a:pt x="128588" y="1428750"/>
                    <a:pt x="150018" y="1513284"/>
                    <a:pt x="135731" y="1585912"/>
                  </a:cubicBezTo>
                  <a:cubicBezTo>
                    <a:pt x="121443" y="1658540"/>
                    <a:pt x="94060" y="1708546"/>
                    <a:pt x="71438" y="1757362"/>
                  </a:cubicBezTo>
                  <a:cubicBezTo>
                    <a:pt x="48816" y="1806178"/>
                    <a:pt x="0" y="1878806"/>
                    <a:pt x="0" y="1878806"/>
                  </a:cubicBezTo>
                  <a:lnTo>
                    <a:pt x="0" y="1878806"/>
                  </a:lnTo>
                </a:path>
              </a:pathLst>
            </a:custGeom>
            <a:ln w="9525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64198E-7 L 0.00295 -0.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00468 -0.3645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8809E-6 L 0.01545 -0.2973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71605E-6 L 0.00677 -0.240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-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00052 -0.3064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6724E-6 L -0.00486 -0.3414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-0.00052 -0.2725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46914E-7 L 0.00052 -0.3064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47 L -0.00035 -0.303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06724E-6 L -0.00486 -0.3414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7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64198E-7 L 0.00295 -0.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28809E-6 L 0.01545 -0.2973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93827E-6 L -0.00052 -0.2725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64198E-7 L 0.00295 -0.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7 L 0.01545 -0.2972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84664" y="5507569"/>
            <a:ext cx="315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děi</a:t>
            </a:r>
            <a:r>
              <a:rPr lang="zh-CN" altLang="en-US" sz="2800" b="1">
                <a:latin typeface="宋体" panose="02010600030101010101" pitchFamily="2" charset="-122"/>
              </a:rPr>
              <a:t>（       ）</a:t>
            </a:r>
          </a:p>
        </p:txBody>
      </p:sp>
      <p:pic>
        <p:nvPicPr>
          <p:cNvPr id="67587" name="Picture 15" descr="\\dz121\文件中转站\嵌图\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73240" y="4017435"/>
            <a:ext cx="21431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5" descr="\\dz121\文件中转站\嵌图\1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5" y="1253069"/>
            <a:ext cx="21431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2903538" y="1911352"/>
            <a:ext cx="750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</a:t>
            </a:r>
          </a:p>
        </p:txBody>
      </p:sp>
      <p:sp>
        <p:nvSpPr>
          <p:cNvPr id="67590" name="左大括号 3"/>
          <p:cNvSpPr/>
          <p:nvPr/>
        </p:nvSpPr>
        <p:spPr bwMode="auto">
          <a:xfrm>
            <a:off x="3900491" y="1761069"/>
            <a:ext cx="336549" cy="1621367"/>
          </a:xfrm>
          <a:prstGeom prst="leftBrace">
            <a:avLst>
              <a:gd name="adj1" fmla="val 23653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7591" name="TextBox 7"/>
          <p:cNvSpPr txBox="1">
            <a:spLocks noChangeArrowheads="1"/>
          </p:cNvSpPr>
          <p:nvPr/>
        </p:nvSpPr>
        <p:spPr bwMode="auto">
          <a:xfrm>
            <a:off x="2913063" y="4682068"/>
            <a:ext cx="75052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</a:t>
            </a:r>
          </a:p>
        </p:txBody>
      </p:sp>
      <p:sp>
        <p:nvSpPr>
          <p:cNvPr id="67592" name="左大括号 3"/>
          <p:cNvSpPr/>
          <p:nvPr/>
        </p:nvSpPr>
        <p:spPr bwMode="auto">
          <a:xfrm>
            <a:off x="3916362" y="3922185"/>
            <a:ext cx="320676" cy="2148416"/>
          </a:xfrm>
          <a:prstGeom prst="leftBrace">
            <a:avLst>
              <a:gd name="adj1" fmla="val 23635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46575" y="2745319"/>
            <a:ext cx="2667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zànɡ</a:t>
            </a:r>
            <a:r>
              <a:rPr lang="zh-CN" altLang="en-US" sz="2800" b="1">
                <a:latin typeface="宋体" panose="02010600030101010101" pitchFamily="2" charset="-122"/>
              </a:rPr>
              <a:t>（      ）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46574" y="1593853"/>
            <a:ext cx="291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zānɡ</a:t>
            </a:r>
            <a:r>
              <a:rPr lang="zh-CN" altLang="en-US" sz="2800" b="1">
                <a:latin typeface="宋体" panose="02010600030101010101" pitchFamily="2" charset="-122"/>
              </a:rPr>
              <a:t>（      ）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64202" y="1583267"/>
            <a:ext cx="1190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脏乱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13403" y="2734734"/>
            <a:ext cx="1171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心脏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284664" y="4612219"/>
            <a:ext cx="3152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de</a:t>
            </a:r>
            <a:r>
              <a:rPr lang="zh-CN" altLang="en-US" sz="2800" b="1">
                <a:latin typeface="宋体" panose="02010600030101010101" pitchFamily="2" charset="-122"/>
              </a:rPr>
              <a:t>（        ）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284664" y="3748619"/>
            <a:ext cx="2901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宋体" panose="02010600030101010101" pitchFamily="2" charset="-122"/>
              </a:rPr>
              <a:t>dé</a:t>
            </a:r>
            <a:r>
              <a:rPr lang="zh-CN" altLang="en-US" sz="2800" b="1">
                <a:latin typeface="宋体" panose="02010600030101010101" pitchFamily="2" charset="-122"/>
              </a:rPr>
              <a:t>（      ）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192715" y="3733801"/>
            <a:ext cx="9921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得意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462589" y="5522386"/>
            <a:ext cx="1119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得劲</a:t>
            </a: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19064" y="260351"/>
            <a:ext cx="2076534" cy="1013706"/>
            <a:chOff x="96567" y="282734"/>
            <a:chExt cx="2075821" cy="759880"/>
          </a:xfrm>
        </p:grpSpPr>
        <p:pic>
          <p:nvPicPr>
            <p:cNvPr id="67603" name="Picture 1" descr="E:\上课课件\制作\人三语下\人三语状元大课堂（下）\a4.TIF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567" y="282734"/>
              <a:ext cx="947041" cy="7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604" name="矩形 3"/>
            <p:cNvSpPr>
              <a:spLocks noChangeArrowheads="1"/>
            </p:cNvSpPr>
            <p:nvPr/>
          </p:nvSpPr>
          <p:spPr bwMode="auto">
            <a:xfrm>
              <a:off x="752294" y="521618"/>
              <a:ext cx="1420094" cy="438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多音字</a:t>
              </a:r>
            </a:p>
          </p:txBody>
        </p: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211764" y="4595285"/>
            <a:ext cx="1477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写得好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19063" y="260351"/>
            <a:ext cx="2488523" cy="1013485"/>
            <a:chOff x="96567" y="282734"/>
            <a:chExt cx="2487603" cy="759880"/>
          </a:xfrm>
        </p:grpSpPr>
        <p:pic>
          <p:nvPicPr>
            <p:cNvPr id="68618" name="Picture 1" descr="E:\上课课件\制作\人三语下\人三语状元大课堂（下）\a4.TIF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567" y="282734"/>
              <a:ext cx="947041" cy="75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19" name="矩形 3"/>
            <p:cNvSpPr>
              <a:spLocks noChangeArrowheads="1"/>
            </p:cNvSpPr>
            <p:nvPr/>
          </p:nvSpPr>
          <p:spPr bwMode="auto">
            <a:xfrm>
              <a:off x="752294" y="521618"/>
              <a:ext cx="1831876" cy="43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楷体_GB2312" pitchFamily="49" charset="-122"/>
                  <a:ea typeface="楷体_GB2312" pitchFamily="49" charset="-122"/>
                </a:rPr>
                <a:t>词语解释</a:t>
              </a:r>
              <a:endParaRPr lang="zh-CN" altLang="en-US" sz="3200"/>
            </a:p>
          </p:txBody>
        </p:sp>
      </p:grpSp>
      <p:sp>
        <p:nvSpPr>
          <p:cNvPr id="68611" name="矩形 4"/>
          <p:cNvSpPr>
            <a:spLocks noChangeArrowheads="1"/>
          </p:cNvSpPr>
          <p:nvPr/>
        </p:nvSpPr>
        <p:spPr bwMode="auto">
          <a:xfrm>
            <a:off x="206377" y="1718735"/>
            <a:ext cx="192563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满意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来不及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】【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懒洋洋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</a:p>
        </p:txBody>
      </p:sp>
      <p:cxnSp>
        <p:nvCxnSpPr>
          <p:cNvPr id="3" name="直接连接符 2"/>
          <p:cNvCxnSpPr>
            <a:endCxn id="68617" idx="1"/>
          </p:cNvCxnSpPr>
          <p:nvPr/>
        </p:nvCxnSpPr>
        <p:spPr>
          <a:xfrm>
            <a:off x="1638301" y="2658533"/>
            <a:ext cx="1746252" cy="21692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endCxn id="68615" idx="1"/>
          </p:cNvCxnSpPr>
          <p:nvPr/>
        </p:nvCxnSpPr>
        <p:spPr>
          <a:xfrm flipV="1">
            <a:off x="2008189" y="2512140"/>
            <a:ext cx="1376363" cy="12830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endCxn id="68616" idx="1"/>
          </p:cNvCxnSpPr>
          <p:nvPr/>
        </p:nvCxnSpPr>
        <p:spPr>
          <a:xfrm flipV="1">
            <a:off x="2008189" y="3619154"/>
            <a:ext cx="1376361" cy="12999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615" name="矩形 5"/>
          <p:cNvSpPr>
            <a:spLocks noChangeArrowheads="1"/>
          </p:cNvSpPr>
          <p:nvPr/>
        </p:nvSpPr>
        <p:spPr bwMode="auto">
          <a:xfrm>
            <a:off x="3384552" y="2241553"/>
            <a:ext cx="5227637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因时间短促，无法顾到或赶上。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16" name="矩形 5"/>
          <p:cNvSpPr>
            <a:spLocks noChangeArrowheads="1"/>
          </p:cNvSpPr>
          <p:nvPr/>
        </p:nvSpPr>
        <p:spPr bwMode="auto">
          <a:xfrm>
            <a:off x="3384550" y="3348567"/>
            <a:ext cx="4902201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没精打采的样子。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617" name="矩形 5"/>
          <p:cNvSpPr>
            <a:spLocks noChangeArrowheads="1"/>
          </p:cNvSpPr>
          <p:nvPr/>
        </p:nvSpPr>
        <p:spPr bwMode="auto">
          <a:xfrm>
            <a:off x="3384553" y="4557186"/>
            <a:ext cx="5592763" cy="541174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满足自己的愿望；符合自己的心意。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69643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9644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9642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初读课文</a:t>
              </a:r>
            </a:p>
          </p:txBody>
        </p:sp>
      </p:grp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854077" y="1792817"/>
            <a:ext cx="7616825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楷体_GB2312" pitchFamily="49" charset="-122"/>
              </a:rPr>
              <a:t>读课文，想一想：本文讲了一个什么故事？</a:t>
            </a:r>
          </a:p>
        </p:txBody>
      </p:sp>
      <p:sp>
        <p:nvSpPr>
          <p:cNvPr id="69636" name="Rectangle 10"/>
          <p:cNvSpPr>
            <a:spLocks noChangeArrowheads="1"/>
          </p:cNvSpPr>
          <p:nvPr/>
        </p:nvSpPr>
        <p:spPr bwMode="auto">
          <a:xfrm>
            <a:off x="698501" y="2709334"/>
            <a:ext cx="77978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玲玲明天要去参加评奖的</a:t>
            </a:r>
            <a:r>
              <a:rPr lang="en-US" altLang="zh-CN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，一不小心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。在</a:t>
            </a:r>
            <a:r>
              <a:rPr lang="en-US" altLang="zh-CN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的帮助下，玲玲在原本脏的地方</a:t>
            </a:r>
            <a:r>
              <a:rPr lang="zh-CN" altLang="en-US" sz="2800" b="1" u="sng">
                <a:latin typeface="黑体" panose="02010609060101010101" pitchFamily="49" charset="-122"/>
                <a:ea typeface="黑体" panose="02010609060101010101" pitchFamily="49" charset="-122"/>
              </a:rPr>
              <a:t>               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97001" y="4286252"/>
            <a:ext cx="33750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画了一只小花狗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160965" y="2614084"/>
            <a:ext cx="100700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画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955677" y="3390900"/>
            <a:ext cx="129540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弄脏了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646363" y="3475567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爸爸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70663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0664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0662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课文解读</a:t>
              </a:r>
            </a:p>
          </p:txBody>
        </p: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31826" y="1492252"/>
            <a:ext cx="8093076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  <a:defRPr/>
            </a:pPr>
            <a:r>
              <a:rPr kumimoji="1" lang="en-US" altLang="zh-CN" sz="32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    </a:t>
            </a:r>
            <a:r>
              <a:rPr kumimoji="1" lang="zh-CN" altLang="en-US" sz="3200" b="1" dirty="0">
                <a:solidFill>
                  <a:srgbClr val="0000FF"/>
                </a:solidFill>
                <a:latin typeface="+mj-ea"/>
                <a:ea typeface="+mj-ea"/>
                <a:sym typeface="+mn-ea"/>
              </a:rPr>
              <a:t>自读课文，找出课文中描写玲玲心情发生变化的语句，并说说玲玲的心情发生了怎样的变化，为什么会产生这样的变化。</a:t>
            </a:r>
          </a:p>
        </p:txBody>
      </p:sp>
      <p:pic>
        <p:nvPicPr>
          <p:cNvPr id="29701" name="Picture 8" descr="c5ab065d3e37b629-fb9e6d6a7e77af60-31779f8e356d066c3f7d59b292027032"/>
          <p:cNvPicPr>
            <a:picLocks noChangeAspect="1" noChangeArrowheads="1"/>
          </p:cNvPicPr>
          <p:nvPr/>
        </p:nvPicPr>
        <p:blipFill>
          <a:blip r:embed="rId4" cstate="email"/>
          <a:srcRect l="-4601"/>
          <a:stretch>
            <a:fillRect/>
          </a:stretch>
        </p:blipFill>
        <p:spPr bwMode="auto">
          <a:xfrm>
            <a:off x="4545014" y="3812119"/>
            <a:ext cx="2439988" cy="262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58941" y="-25400"/>
            <a:ext cx="5749925" cy="445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73089" y="4188884"/>
            <a:ext cx="792162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玲玲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得意地端详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着自己画的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我家的一角</a:t>
            </a: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。这幅画明天就要参加评奖了。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593015" y="3395134"/>
            <a:ext cx="100860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得意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5" name="组合 4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54280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281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279" name="TextBox 5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新课导入</a:t>
              </a: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57264" y="1305985"/>
            <a:ext cx="4762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你喜欢画画吗？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7951" y="1778000"/>
            <a:ext cx="3805237" cy="38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0226" y="2425700"/>
            <a:ext cx="3870325" cy="387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92301" y="65618"/>
            <a:ext cx="5638800" cy="4639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46101" y="4643968"/>
            <a:ext cx="8101013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500"/>
              </a:lnSpc>
            </a:pP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就在这时候，水彩笔叭的一声掉到了纸上，把画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弄脏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了。玲玲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伤心地哭了起来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95303" y="3145367"/>
            <a:ext cx="100860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伤心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9231" y="1044750"/>
            <a:ext cx="5605748" cy="5418095"/>
          </a:xfrm>
          <a:prstGeom prst="rect">
            <a:avLst/>
          </a:prstGeom>
          <a:noFill/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/>
          <p:cNvGrpSpPr/>
          <p:nvPr/>
        </p:nvGrpSpPr>
        <p:grpSpPr bwMode="auto">
          <a:xfrm>
            <a:off x="3276602" y="182033"/>
            <a:ext cx="3273426" cy="1727200"/>
            <a:chOff x="1973" y="482"/>
            <a:chExt cx="2331" cy="816"/>
          </a:xfrm>
        </p:grpSpPr>
        <p:sp>
          <p:nvSpPr>
            <p:cNvPr id="73735" name="AutoShape 6"/>
            <p:cNvSpPr>
              <a:spLocks noChangeArrowheads="1"/>
            </p:cNvSpPr>
            <p:nvPr/>
          </p:nvSpPr>
          <p:spPr bwMode="auto">
            <a:xfrm>
              <a:off x="1973" y="482"/>
              <a:ext cx="2268" cy="816"/>
            </a:xfrm>
            <a:prstGeom prst="cloudCallout">
              <a:avLst>
                <a:gd name="adj1" fmla="val -57361"/>
                <a:gd name="adj2" fmla="val 71815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lIns="90000" tIns="46800" rIns="90000" bIns="46800"/>
            <a:lstStyle/>
            <a:p>
              <a:pPr algn="ctr" eaLnBrk="0" hangingPunct="0"/>
              <a:endParaRPr lang="zh-CN" altLang="zh-CN" sz="3600">
                <a:solidFill>
                  <a:srgbClr val="06521E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3736" name="Text Box 7"/>
            <p:cNvSpPr txBox="1">
              <a:spLocks noChangeArrowheads="1"/>
            </p:cNvSpPr>
            <p:nvPr/>
          </p:nvSpPr>
          <p:spPr bwMode="auto">
            <a:xfrm>
              <a:off x="2121" y="678"/>
              <a:ext cx="2183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怎么了，玲玲？</a:t>
              </a: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4087814" y="2167469"/>
            <a:ext cx="4545012" cy="2518833"/>
            <a:chOff x="2744" y="1661"/>
            <a:chExt cx="3507" cy="953"/>
          </a:xfrm>
        </p:grpSpPr>
        <p:sp>
          <p:nvSpPr>
            <p:cNvPr id="73733" name="AutoShape 9"/>
            <p:cNvSpPr>
              <a:spLocks noChangeArrowheads="1"/>
            </p:cNvSpPr>
            <p:nvPr/>
          </p:nvSpPr>
          <p:spPr bwMode="auto">
            <a:xfrm>
              <a:off x="2744" y="1661"/>
              <a:ext cx="3507" cy="953"/>
            </a:xfrm>
            <a:prstGeom prst="cloudCallout">
              <a:avLst>
                <a:gd name="adj1" fmla="val -53375"/>
                <a:gd name="adj2" fmla="val 46014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lIns="90000" tIns="46800" rIns="90000" bIns="46800"/>
            <a:lstStyle/>
            <a:p>
              <a:pPr algn="ctr" eaLnBrk="0" hangingPunct="0"/>
              <a:endParaRPr lang="zh-CN" altLang="zh-CN" sz="3600">
                <a:solidFill>
                  <a:srgbClr val="06521E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3734" name="Text Box 10"/>
            <p:cNvSpPr txBox="1">
              <a:spLocks noChangeArrowheads="1"/>
            </p:cNvSpPr>
            <p:nvPr/>
          </p:nvSpPr>
          <p:spPr bwMode="auto">
            <a:xfrm>
              <a:off x="2995" y="1815"/>
              <a:ext cx="316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     </a:t>
              </a: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我的画弄脏了，另画一张也来不及了。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875" y="1016200"/>
            <a:ext cx="5969525" cy="5591435"/>
          </a:xfrm>
          <a:prstGeom prst="rect">
            <a:avLst/>
          </a:prstGeom>
          <a:noFill/>
          <a:ln>
            <a:noFill/>
          </a:ln>
          <a:effectLst>
            <a:softEdge rad="279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/>
          <p:nvPr/>
        </p:nvGrpSpPr>
        <p:grpSpPr bwMode="auto">
          <a:xfrm>
            <a:off x="3565526" y="440267"/>
            <a:ext cx="4940300" cy="2641600"/>
            <a:chOff x="1973" y="572"/>
            <a:chExt cx="3220" cy="1089"/>
          </a:xfrm>
        </p:grpSpPr>
        <p:sp>
          <p:nvSpPr>
            <p:cNvPr id="74756" name="AutoShape 6"/>
            <p:cNvSpPr>
              <a:spLocks noChangeArrowheads="1"/>
            </p:cNvSpPr>
            <p:nvPr/>
          </p:nvSpPr>
          <p:spPr bwMode="auto">
            <a:xfrm>
              <a:off x="1973" y="572"/>
              <a:ext cx="3220" cy="1089"/>
            </a:xfrm>
            <a:prstGeom prst="cloudCallout">
              <a:avLst>
                <a:gd name="adj1" fmla="val -58977"/>
                <a:gd name="adj2" fmla="val 47981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</p:spPr>
          <p:txBody>
            <a:bodyPr lIns="90000" tIns="46800" rIns="90000" bIns="46800"/>
            <a:lstStyle/>
            <a:p>
              <a:pPr algn="ctr" eaLnBrk="0" hangingPunct="0"/>
              <a:endParaRPr lang="zh-CN" altLang="zh-CN" sz="3600">
                <a:solidFill>
                  <a:srgbClr val="06521E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4757" name="Text Box 7"/>
            <p:cNvSpPr txBox="1">
              <a:spLocks noChangeArrowheads="1"/>
            </p:cNvSpPr>
            <p:nvPr/>
          </p:nvSpPr>
          <p:spPr bwMode="auto">
            <a:xfrm>
              <a:off x="2022" y="769"/>
              <a:ext cx="3077" cy="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6521E"/>
                  </a:solidFill>
                  <a:latin typeface="楷体_GB2312" pitchFamily="49" charset="-122"/>
                  <a:ea typeface="楷体_GB2312" pitchFamily="49" charset="-122"/>
                </a:rPr>
                <a:t>    </a:t>
              </a:r>
              <a:r>
                <a:rPr lang="zh-CN" altLang="en-US" sz="3200" b="1">
                  <a:solidFill>
                    <a:srgbClr val="0000FF"/>
                  </a:solidFill>
                  <a:latin typeface="楷体_GB2312" pitchFamily="49" charset="-122"/>
                  <a:ea typeface="楷体_GB2312" pitchFamily="49" charset="-122"/>
                </a:rPr>
                <a:t>别哭，孩子。在这儿画点儿什么，不是很好吗？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1012825" y="1107018"/>
            <a:ext cx="6938416" cy="63312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玲玲听了爸爸的话后是怎么做的？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47799" y="2372786"/>
            <a:ext cx="6000658" cy="8701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你们觉得玲玲的做法怎么样？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447802" y="3693586"/>
            <a:ext cx="5329237" cy="6485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0000FF"/>
                </a:solidFill>
                <a:latin typeface="楷体_GB2312" pitchFamily="49" charset="-122"/>
                <a:ea typeface="楷体_GB2312" pitchFamily="49" charset="-122"/>
              </a:rPr>
              <a:t>●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玲玲这回满意了吗？</a:t>
            </a:r>
          </a:p>
        </p:txBody>
      </p:sp>
      <p:pic>
        <p:nvPicPr>
          <p:cNvPr id="75781" name="图片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10326" y="3532719"/>
            <a:ext cx="273367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54001" y="503768"/>
            <a:ext cx="3906837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玲玲想了想，拿起笔，在弄脏的地方画了一只小花狗。小花狗眯着眼睛，懒洋洋地趴在楼梯上，整张画看上去更好了。玲玲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满意地笑了</a:t>
            </a: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3" name="Picture 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7052" y="1384301"/>
            <a:ext cx="4432300" cy="52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92715" y="503767"/>
            <a:ext cx="1008609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满意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936626" y="738718"/>
            <a:ext cx="7620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引导：</a:t>
            </a:r>
            <a:endParaRPr lang="en-US" altLang="zh-CN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爸爸和玲玲是在什么时候、什么情况下展开三次对话的？爸爸的话和玲玲的话应该怎样读呢？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6576" y="3824818"/>
            <a:ext cx="3133724" cy="2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746125" y="1363134"/>
            <a:ext cx="7772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）第一次对话：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爸爸的话要用关心、催促的语气来读，玲玲的话要表现出玲玲为自己画好了参赛画而感到满意的语气；</a:t>
            </a: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8727" y="3043767"/>
            <a:ext cx="2689225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ChangeArrowheads="1"/>
          </p:cNvSpPr>
          <p:nvPr/>
        </p:nvSpPr>
        <p:spPr bwMode="auto">
          <a:xfrm>
            <a:off x="533402" y="1003300"/>
            <a:ext cx="8172450" cy="199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）第二次对话：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玲玲的话要读出紧张、着急、伤心的语气，爸爸的话要用沉稳、安慰的语气来读；</a:t>
            </a:r>
          </a:p>
          <a:p>
            <a:pPr>
              <a:lnSpc>
                <a:spcPct val="135000"/>
              </a:lnSpc>
              <a:spcBef>
                <a:spcPts val="1200"/>
              </a:spcBef>
            </a:pP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）第三次对话：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爸爸的话要读出高兴的语气。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84773" y="3758640"/>
            <a:ext cx="6649529" cy="164570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  <a:effectLst>
            <a:softEdge rad="165100"/>
          </a:effectLst>
        </p:spPr>
        <p:txBody>
          <a:bodyPr lIns="90000" tIns="46800" rIns="90000" bIns="46800">
            <a:spAutoFit/>
          </a:bodyPr>
          <a:lstStyle/>
          <a:p>
            <a:pPr eaLnBrk="0" hangingPunct="0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看到了吧，孩子。好多事情并不像我们想象的那么糟。只要肯动脑筋，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坏事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也能变成</a:t>
            </a:r>
            <a:r>
              <a:rPr lang="zh-CN" altLang="en-US" sz="2800" b="1" dirty="0">
                <a:solidFill>
                  <a:srgbClr val="FF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好事</a:t>
            </a:r>
            <a:r>
              <a:rPr lang="zh-CN" altLang="en-US" sz="28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7540" y="1820336"/>
            <a:ext cx="80010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）齐读，边读边想：这两句话是什么意思？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）四人小组、全班交流自己对这两句话的理解，教师引导。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3214087" y="3520012"/>
            <a:ext cx="2908348" cy="298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0900" name="TextBox 1"/>
          <p:cNvSpPr txBox="1">
            <a:spLocks noChangeArrowheads="1"/>
          </p:cNvSpPr>
          <p:nvPr/>
        </p:nvSpPr>
        <p:spPr bwMode="auto">
          <a:xfrm>
            <a:off x="617538" y="226485"/>
            <a:ext cx="7181774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好多事情并不像我们想象的那么糟。</a:t>
            </a:r>
            <a:endParaRPr lang="en-US" altLang="zh-CN" sz="32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只要肯动脑筋，坏事也能变成好事。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25465" y="1581743"/>
            <a:ext cx="800100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lnSpc>
                <a:spcPts val="4500"/>
              </a:lnSpc>
            </a:pPr>
            <a:r>
              <a:rPr lang="zh-TW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zh-CN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TW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爸爸说的这两句话有两层意思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一是</a:t>
            </a:r>
            <a:r>
              <a:rPr lang="zh-TW" altLang="en-US" sz="2800" b="1" u="sng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指在生活中对待事情好坏的态度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，我们不能把一些暂时没有做好或不小心做错的事情都看成是坏事，因为好坏是可以转化的</a:t>
            </a:r>
            <a:r>
              <a:rPr lang="zh-CN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；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二是</a:t>
            </a:r>
            <a:r>
              <a:rPr lang="zh-TW" altLang="en-US" sz="2800" b="1" u="sng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指遇到事情办得糟糕的时候，我们不能惊慌失措，而应沉着冷静，开动脑筋想一想弥补的办法</a:t>
            </a:r>
            <a:r>
              <a:rPr lang="zh-TW" altLang="en-US" sz="28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878" y="4396318"/>
            <a:ext cx="8031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CN" altLang="en-US" sz="3600" b="1">
                <a:solidFill>
                  <a:srgbClr val="0000FF"/>
                </a:solidFill>
                <a:latin typeface="宋体" panose="02010600030101010101" pitchFamily="2" charset="-122"/>
              </a:rPr>
              <a:t>    如果你的画不小心弄脏了，你会怎么办呢？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13027" y="311151"/>
            <a:ext cx="3548062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9428" y="1222859"/>
            <a:ext cx="827341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ts val="4200"/>
              </a:lnSpc>
            </a:pP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坏事：</a:t>
            </a: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就在这时候，水彩笔叭的一声掉到了纸上，</a:t>
            </a:r>
          </a:p>
          <a:p>
            <a:pPr>
              <a:lnSpc>
                <a:spcPts val="42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把画弄脏了。玲玲伤心地哭了起来。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68315" y="2734734"/>
            <a:ext cx="5540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好事：</a:t>
            </a: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整张画看上去更好了。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8351" y="3852334"/>
            <a:ext cx="7426325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爸爸的话是从玲玲改画这件事引发出来的感想，是文章的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，起到了</a:t>
            </a:r>
            <a:r>
              <a:rPr lang="zh-CN" altLang="en-US" sz="2800" b="1" u="sng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  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的作用。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11401" y="4715934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中心句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38740" y="4688419"/>
            <a:ext cx="18325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点明主题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1123950" y="1248836"/>
            <a:ext cx="6705600" cy="17688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7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爸爸的话有道理吗？</a:t>
            </a:r>
          </a:p>
          <a:p>
            <a:pPr>
              <a:lnSpc>
                <a:spcPct val="170000"/>
              </a:lnSpc>
            </a:pPr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听了爸爸的话，你有什么想法？</a:t>
            </a:r>
          </a:p>
        </p:txBody>
      </p:sp>
      <p:pic>
        <p:nvPicPr>
          <p:cNvPr id="83971" name="图片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6" y="3513667"/>
            <a:ext cx="1901826" cy="240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428626" y="937686"/>
            <a:ext cx="8310564" cy="5199108"/>
            <a:chOff x="428625" y="703263"/>
            <a:chExt cx="8310563" cy="3899331"/>
          </a:xfrm>
        </p:grpSpPr>
        <p:pic>
          <p:nvPicPr>
            <p:cNvPr id="84995" name="Picture 2" descr="4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14900" y="703263"/>
              <a:ext cx="3824288" cy="337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996" name="Picture 3" descr="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625" y="801688"/>
              <a:ext cx="4006850" cy="324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7" name="Text Box 4"/>
            <p:cNvSpPr txBox="1">
              <a:spLocks noChangeArrowheads="1"/>
            </p:cNvSpPr>
            <p:nvPr/>
          </p:nvSpPr>
          <p:spPr bwMode="auto">
            <a:xfrm>
              <a:off x="922339" y="4164013"/>
              <a:ext cx="7188185" cy="438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这两幅画，你更喜欢哪一幅？为什么？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0852" y="86785"/>
            <a:ext cx="78009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</a:rPr>
              <a:t>说一说：</a:t>
            </a:r>
            <a:endParaRPr lang="en-US" altLang="zh-CN" sz="3200" b="1">
              <a:solidFill>
                <a:srgbClr val="FF0000"/>
              </a:solidFill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宋体" panose="02010600030101010101" pitchFamily="2" charset="-122"/>
              </a:rPr>
              <a:t>这样的事我也遇到过</a:t>
            </a:r>
            <a:r>
              <a:rPr lang="en-US" altLang="zh-CN" sz="3200" b="1">
                <a:latin typeface="宋体" panose="02010600030101010101" pitchFamily="2" charset="-122"/>
              </a:rPr>
              <a:t>……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458790" y="2186518"/>
            <a:ext cx="8326437" cy="28931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28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示例：有一次，我不小心把笔筒掉在了地上，摔出了一条缝。我把这事儿告诉了妈妈，妈妈让我自己想办法装饰一下，让笔筒重新变漂亮！我仔细想了想，用彩纸剪了几朵小花贴在有缝隙的地方，笔筒就真的大变样了，我开心极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87048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49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7047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拓展延伸</a:t>
              </a: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49252" y="3521496"/>
            <a:ext cx="863123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要学会思考，不要一碰到困难就向别人伸手。</a:t>
            </a:r>
          </a:p>
          <a:p>
            <a:pPr indent="266700" algn="r" eaLnBrk="0" hangingPunct="0">
              <a:lnSpc>
                <a:spcPct val="15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爱因斯坦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71464" y="1514896"/>
            <a:ext cx="8709026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/>
          <a:p>
            <a:pPr indent="266700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一个能思考的人，才是一个力量无边的人。</a:t>
            </a:r>
          </a:p>
          <a:p>
            <a:pPr indent="266700" algn="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</a:t>
            </a: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巴尔扎克 </a:t>
            </a:r>
          </a:p>
        </p:txBody>
      </p:sp>
      <p:sp>
        <p:nvSpPr>
          <p:cNvPr id="12" name="矩形 2"/>
          <p:cNvSpPr>
            <a:spLocks noChangeArrowheads="1"/>
          </p:cNvSpPr>
          <p:nvPr/>
        </p:nvSpPr>
        <p:spPr bwMode="auto">
          <a:xfrm>
            <a:off x="1754190" y="5196418"/>
            <a:ext cx="51283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世上无难事，只怕有心人。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4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88081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082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8080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结构梳理</a:t>
              </a:r>
            </a:p>
          </p:txBody>
        </p:sp>
      </p:grpSp>
      <p:sp>
        <p:nvSpPr>
          <p:cNvPr id="8" name="AutoShape 2"/>
          <p:cNvSpPr/>
          <p:nvPr/>
        </p:nvSpPr>
        <p:spPr bwMode="auto">
          <a:xfrm>
            <a:off x="2447927" y="2010834"/>
            <a:ext cx="250825" cy="3227917"/>
          </a:xfrm>
          <a:prstGeom prst="leftBrace">
            <a:avLst>
              <a:gd name="adj1" fmla="val 141248"/>
              <a:gd name="adj2" fmla="val 50000"/>
            </a:avLst>
          </a:prstGeom>
          <a:noFill/>
          <a:ln w="28575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619500" y="3738034"/>
            <a:ext cx="152477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2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爸爸启发</a:t>
            </a:r>
            <a:endParaRPr lang="en-US" altLang="zh-CN" sz="2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sz="2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玲玲动脑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725739" y="4059767"/>
            <a:ext cx="8556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改画</a:t>
            </a: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633789" y="1092201"/>
            <a:ext cx="19446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 noProof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玲玲的画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2326" y="3348569"/>
            <a:ext cx="1725612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坏事变好事</a:t>
            </a:r>
          </a:p>
        </p:txBody>
      </p:sp>
      <p:sp>
        <p:nvSpPr>
          <p:cNvPr id="25" name="AutoShape 2"/>
          <p:cNvSpPr/>
          <p:nvPr/>
        </p:nvSpPr>
        <p:spPr bwMode="auto">
          <a:xfrm>
            <a:off x="3511552" y="3852333"/>
            <a:ext cx="141289" cy="1202267"/>
          </a:xfrm>
          <a:prstGeom prst="leftBrace">
            <a:avLst>
              <a:gd name="adj1" fmla="val 141674"/>
              <a:gd name="adj2" fmla="val 50000"/>
            </a:avLst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2649539" y="2000251"/>
            <a:ext cx="25257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600" b="1">
                <a:latin typeface="楷体" panose="02010609060101010101" pitchFamily="49" charset="-122"/>
                <a:ea typeface="楷体" panose="02010609060101010101" pitchFamily="49" charset="-122"/>
              </a:rPr>
              <a:t>不小心弄脏了</a:t>
            </a:r>
          </a:p>
        </p:txBody>
      </p:sp>
      <p:pic>
        <p:nvPicPr>
          <p:cNvPr id="21" name="Picture 15" descr="E:\陈文丽\R2\人二语状元大课堂\JG25.T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9" y="2709334"/>
            <a:ext cx="1998661" cy="189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下箭头 1"/>
          <p:cNvSpPr/>
          <p:nvPr/>
        </p:nvSpPr>
        <p:spPr>
          <a:xfrm>
            <a:off x="2998791" y="2840567"/>
            <a:ext cx="244475" cy="1257300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AutoShape 2"/>
          <p:cNvSpPr/>
          <p:nvPr/>
        </p:nvSpPr>
        <p:spPr bwMode="auto">
          <a:xfrm flipH="1">
            <a:off x="6831014" y="2051051"/>
            <a:ext cx="252412" cy="3227916"/>
          </a:xfrm>
          <a:prstGeom prst="leftBrace">
            <a:avLst>
              <a:gd name="adj1" fmla="val 140804"/>
              <a:gd name="adj2" fmla="val 50000"/>
            </a:avLst>
          </a:prstGeom>
          <a:noFill/>
          <a:ln w="28575">
            <a:solidFill>
              <a:srgbClr val="92D05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80026" y="3738034"/>
            <a:ext cx="1520825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2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画看上去更好了</a:t>
            </a:r>
          </a:p>
        </p:txBody>
      </p:sp>
      <p:sp>
        <p:nvSpPr>
          <p:cNvPr id="19" name="AutoShape 2"/>
          <p:cNvSpPr/>
          <p:nvPr/>
        </p:nvSpPr>
        <p:spPr bwMode="auto">
          <a:xfrm flipH="1">
            <a:off x="5119688" y="3852333"/>
            <a:ext cx="163513" cy="1202267"/>
          </a:xfrm>
          <a:prstGeom prst="leftBrace">
            <a:avLst>
              <a:gd name="adj1" fmla="val 137813"/>
              <a:gd name="adj2" fmla="val 50000"/>
            </a:avLst>
          </a:prstGeom>
          <a:noFill/>
          <a:ln w="28575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3" grpId="0"/>
      <p:bldP spid="15" grpId="0"/>
      <p:bldP spid="16" grpId="0" animBg="1"/>
      <p:bldP spid="25" grpId="0" animBg="1"/>
      <p:bldP spid="29" grpId="0"/>
      <p:bldP spid="2" grpId="0" animBg="1"/>
      <p:bldP spid="24" grpId="0" animBg="1"/>
      <p:bldP spid="18" grpId="0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4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89095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9096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9094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主旨概括</a:t>
              </a:r>
            </a:p>
          </p:txBody>
        </p:sp>
      </p:grp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30228" y="1604433"/>
            <a:ext cx="49958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FF"/>
                </a:solidFill>
                <a:latin typeface="宋体" panose="02010600030101010101" pitchFamily="2" charset="-122"/>
              </a:rPr>
              <a:t>    本文写了玲玲把画弄脏了，在爸爸的启发下，把画修改好的事。告诉我们只要肯动脑筋，坏事也能变成好事。</a:t>
            </a:r>
            <a:endParaRPr lang="en-US" altLang="zh-CN" sz="3200" b="1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1555753"/>
            <a:ext cx="32639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90118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19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90117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</p:grpSp>
      <p:sp>
        <p:nvSpPr>
          <p:cNvPr id="90115" name="Text Box 8"/>
          <p:cNvSpPr txBox="1">
            <a:spLocks noChangeArrowheads="1"/>
          </p:cNvSpPr>
          <p:nvPr/>
        </p:nvSpPr>
        <p:spPr bwMode="auto">
          <a:xfrm>
            <a:off x="530228" y="1651002"/>
            <a:ext cx="83550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8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抄写本课的生字新词。</a:t>
            </a:r>
            <a:endParaRPr lang="en-US" altLang="zh-CN" sz="28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8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在你们的生活中也遇到过做得不好或令人不满意的事吗？你是怎么做的？把你遇到的这种事在小组中互相交流一下。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30227" y="1471084"/>
            <a:ext cx="8174037" cy="1962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7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水彩笔：</a:t>
            </a:r>
            <a:r>
              <a:rPr lang="zh-CN" altLang="en-US" sz="2700" b="1">
                <a:latin typeface="黑体" panose="02010609060101010101" pitchFamily="49" charset="-122"/>
                <a:ea typeface="黑体" panose="02010609060101010101" pitchFamily="49" charset="-122"/>
              </a:rPr>
              <a:t>儿童常用的绘画工具。优点是水分充足，色彩丰富、鲜艳；缺点是水分不均匀，过渡不自然，一般适合画儿童画。</a:t>
            </a:r>
          </a:p>
        </p:txBody>
      </p:sp>
      <p:grpSp>
        <p:nvGrpSpPr>
          <p:cNvPr id="2" name="组合 4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2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56327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328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326" name="TextBox 3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知识备查</a:t>
              </a:r>
            </a:p>
          </p:txBody>
        </p:sp>
      </p:grpSp>
      <p:pic>
        <p:nvPicPr>
          <p:cNvPr id="8200" name="Picture 8" descr="E:\陈文丽\R2\人二语状元大课堂\164-1.t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9" y="3695702"/>
            <a:ext cx="2805113" cy="265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3" descr="图片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70264" y="3145369"/>
            <a:ext cx="2346325" cy="218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Box 5"/>
          <p:cNvSpPr txBox="1">
            <a:spLocks noChangeArrowheads="1"/>
          </p:cNvSpPr>
          <p:nvPr/>
        </p:nvSpPr>
        <p:spPr bwMode="auto">
          <a:xfrm>
            <a:off x="725490" y="1913468"/>
            <a:ext cx="77588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听朗读，</a:t>
            </a: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读准字音，读通课文，理解词语意思。</a:t>
            </a: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组合 3"/>
          <p:cNvGrpSpPr/>
          <p:nvPr/>
        </p:nvGrpSpPr>
        <p:grpSpPr bwMode="auto">
          <a:xfrm>
            <a:off x="103190" y="209553"/>
            <a:ext cx="2782887" cy="1096433"/>
            <a:chOff x="133414" y="287749"/>
            <a:chExt cx="2782402" cy="823514"/>
          </a:xfrm>
        </p:grpSpPr>
        <p:grpSp>
          <p:nvGrpSpPr>
            <p:cNvPr id="3" name="组合 4"/>
            <p:cNvGrpSpPr/>
            <p:nvPr/>
          </p:nvGrpSpPr>
          <p:grpSpPr bwMode="auto">
            <a:xfrm>
              <a:off x="133414" y="287749"/>
              <a:ext cx="2782402" cy="823514"/>
              <a:chOff x="133414" y="287749"/>
              <a:chExt cx="2782402" cy="823514"/>
            </a:xfrm>
          </p:grpSpPr>
          <p:pic>
            <p:nvPicPr>
              <p:cNvPr id="57351" name="Picture 5" descr="C:\Users\Administrator\Desktop\1.tif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755576" y="555526"/>
                <a:ext cx="2160240" cy="512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52" name="Picture 2" descr="\\dz74\E\张泓\2017春下\自打\大课堂\人四语下状元大课堂\a6.TIF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E"/>
                  </a:clrFrom>
                  <a:clrTo>
                    <a:srgbClr val="FFFFF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33414" y="287749"/>
                <a:ext cx="853461" cy="823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7350" name="TextBox 5"/>
            <p:cNvSpPr txBox="1">
              <a:spLocks noChangeArrowheads="1"/>
            </p:cNvSpPr>
            <p:nvPr/>
          </p:nvSpPr>
          <p:spPr bwMode="auto">
            <a:xfrm>
              <a:off x="884352" y="543982"/>
              <a:ext cx="1800200" cy="392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整体感知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23748" y="1681054"/>
            <a:ext cx="1845454" cy="58477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zh-CN" altLang="en-US" sz="3200" b="1" dirty="0">
                <a:solidFill>
                  <a:srgbClr val="FF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我会认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1716090" y="3704167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玲</a:t>
            </a: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614490" y="2461685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línɡ</a:t>
            </a:r>
            <a:endParaRPr lang="en-US" altLang="zh-CN" sz="6000" b="1" dirty="0">
              <a:solidFill>
                <a:srgbClr val="FF0000"/>
              </a:solidFill>
              <a:latin typeface="+mn-ea"/>
              <a:ea typeface="+mn-ea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06376" y="234951"/>
            <a:ext cx="3001963" cy="1388533"/>
            <a:chOff x="495300" y="227013"/>
            <a:chExt cx="3001369" cy="1041400"/>
          </a:xfrm>
        </p:grpSpPr>
        <p:grpSp>
          <p:nvGrpSpPr>
            <p:cNvPr id="6" name="组合 1"/>
            <p:cNvGrpSpPr/>
            <p:nvPr/>
          </p:nvGrpSpPr>
          <p:grpSpPr bwMode="auto">
            <a:xfrm>
              <a:off x="1307570" y="557818"/>
              <a:ext cx="2189099" cy="588405"/>
              <a:chOff x="1346285" y="932965"/>
              <a:chExt cx="2652087" cy="666153"/>
            </a:xfrm>
          </p:grpSpPr>
          <p:pic>
            <p:nvPicPr>
              <p:cNvPr id="58379" name="图片 1"/>
              <p:cNvPicPr>
                <a:picLocks noChangeAspect="1" noChangeArrowheads="1"/>
              </p:cNvPicPr>
              <p:nvPr/>
            </p:nvPicPr>
            <p:blipFill>
              <a:blip r:embed="rId2" cstate="email">
                <a:clrChange>
                  <a:clrFrom>
                    <a:srgbClr val="FFFEFD"/>
                  </a:clrFrom>
                  <a:clrTo>
                    <a:srgbClr val="FFFEFD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74086" y="991683"/>
                <a:ext cx="2524286" cy="607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380" name="文本框 2"/>
              <p:cNvSpPr txBox="1">
                <a:spLocks noChangeArrowheads="1"/>
              </p:cNvSpPr>
              <p:nvPr/>
            </p:nvSpPr>
            <p:spPr bwMode="auto">
              <a:xfrm>
                <a:off x="1346285" y="932965"/>
                <a:ext cx="2302218" cy="496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zh-CN" altLang="en-US" sz="3200" b="1">
                    <a:latin typeface="黑体" panose="02010609060101010101" pitchFamily="49" charset="-122"/>
                    <a:ea typeface="黑体" panose="02010609060101010101" pitchFamily="49" charset="-122"/>
                  </a:rPr>
                  <a:t>字词积累</a:t>
                </a:r>
              </a:p>
            </p:txBody>
          </p:sp>
        </p:grpSp>
        <p:pic>
          <p:nvPicPr>
            <p:cNvPr id="58378" name="图片 2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" y="227013"/>
              <a:ext cx="936625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组合 7"/>
          <p:cNvGrpSpPr/>
          <p:nvPr/>
        </p:nvGrpSpPr>
        <p:grpSpPr bwMode="auto">
          <a:xfrm>
            <a:off x="3709988" y="1250951"/>
            <a:ext cx="4710112" cy="4506383"/>
            <a:chOff x="3749209" y="862770"/>
            <a:chExt cx="4708990" cy="3379573"/>
          </a:xfrm>
        </p:grpSpPr>
        <p:pic>
          <p:nvPicPr>
            <p:cNvPr id="58375" name="图片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749209" y="1636303"/>
              <a:ext cx="1981200" cy="2606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对话气泡: 圆角矩形 6"/>
            <p:cNvSpPr/>
            <p:nvPr/>
          </p:nvSpPr>
          <p:spPr>
            <a:xfrm>
              <a:off x="5956895" y="862770"/>
              <a:ext cx="2501304" cy="1381038"/>
            </a:xfrm>
            <a:prstGeom prst="wedgeRoundRectCallout">
              <a:avLst>
                <a:gd name="adj1" fmla="val -70972"/>
                <a:gd name="adj2" fmla="val -3221"/>
                <a:gd name="adj3" fmla="val 16667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sz="2800" b="1" dirty="0">
                  <a:latin typeface="+mn-ea"/>
                  <a:sym typeface="+mn-ea"/>
                </a:rPr>
                <a:t>    大家好，我叫玲玲。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13315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幅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811715" y="125941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fú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590550" y="24997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详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88949" y="1259418"/>
            <a:ext cx="211931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xiánɡ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13" name="Picture 15" descr="E:\上课课件\制作\人二语上\人二语状元大课堂\答案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08263" y="1964269"/>
            <a:ext cx="2324100" cy="258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AutoShape 2" descr="http://www.sjd8.com/Uploads/Gongcheng/image/20160405/20160405092710_7583.jpg"/>
          <p:cNvSpPr>
            <a:spLocks noChangeAspect="1" noChangeArrowheads="1"/>
          </p:cNvSpPr>
          <p:nvPr/>
        </p:nvSpPr>
        <p:spPr bwMode="auto">
          <a:xfrm>
            <a:off x="63500" y="-182033"/>
            <a:ext cx="3048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0180" name="Picture 4" descr="http://www.qz828.com/pic/0/10/76/36/10763676_0550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9715" y="1494367"/>
            <a:ext cx="2066924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430214" y="2588684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评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328614" y="1346201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pínɡ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06826" y="2182286"/>
            <a:ext cx="5126037" cy="277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2133601" y="2586567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奖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005014" y="1384301"/>
            <a:ext cx="210661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ea typeface="+mn-ea"/>
                <a:sym typeface="+mn-ea"/>
              </a:rPr>
              <a:t>jiǎnɡ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839789" y="2514600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催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863601" y="1272118"/>
            <a:ext cx="1778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1200"/>
              </a:spcBef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cuī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492500" y="2501900"/>
            <a:ext cx="1574800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zh-CN" altLang="en-US" sz="11500" b="1">
                <a:solidFill>
                  <a:srgbClr val="0000FF"/>
                </a:solidFill>
                <a:latin typeface="Arial" panose="020B0604020202020204" pitchFamily="34" charset="0"/>
              </a:rPr>
              <a:t>叭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716339" y="1272118"/>
            <a:ext cx="112553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6000" b="1" dirty="0" err="1">
                <a:solidFill>
                  <a:srgbClr val="FF0000"/>
                </a:solidFill>
                <a:latin typeface="+mn-ea"/>
                <a:sym typeface="+mn-ea"/>
              </a:rPr>
              <a:t>bā</a:t>
            </a:r>
            <a:endParaRPr lang="zh-CN" altLang="en-US" sz="6000" b="1" dirty="0">
              <a:solidFill>
                <a:srgbClr val="FF0000"/>
              </a:solidFill>
              <a:latin typeface="+mn-ea"/>
              <a:sym typeface="+mn-ea"/>
            </a:endParaRPr>
          </a:p>
        </p:txBody>
      </p:sp>
      <p:pic>
        <p:nvPicPr>
          <p:cNvPr id="9" name="Picture 13" descr="E:\陈文丽\R2\人二语状元大课堂\164-2.t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1789" y="2214034"/>
            <a:ext cx="1955801" cy="260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全屏显示(4:3)</PresentationFormat>
  <Paragraphs>139</Paragraphs>
  <Slides>37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</cp:revision>
  <dcterms:created xsi:type="dcterms:W3CDTF">2021-08-19T02:26:21Z</dcterms:created>
  <dcterms:modified xsi:type="dcterms:W3CDTF">2021-08-19T02:26:48Z</dcterms:modified>
</cp:coreProperties>
</file>