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DA63C-0433-4F13-BDA3-073D0D57CCE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59132-02B5-4740-A65C-E30709C3A4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副标题 2"/>
          <p:cNvSpPr txBox="1">
            <a:spLocks noChangeArrowheads="1"/>
          </p:cNvSpPr>
          <p:nvPr/>
        </p:nvSpPr>
        <p:spPr bwMode="auto">
          <a:xfrm>
            <a:off x="2947990" y="3261785"/>
            <a:ext cx="2803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R·</a:t>
            </a:r>
            <a:r>
              <a:rPr lang="zh-CN" altLang="en-US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二年级上册</a:t>
            </a:r>
          </a:p>
        </p:txBody>
      </p:sp>
      <p:sp>
        <p:nvSpPr>
          <p:cNvPr id="206851" name="标题 1"/>
          <p:cNvSpPr txBox="1">
            <a:spLocks noChangeArrowheads="1"/>
          </p:cNvSpPr>
          <p:nvPr/>
        </p:nvSpPr>
        <p:spPr bwMode="auto">
          <a:xfrm>
            <a:off x="2693989" y="1479553"/>
            <a:ext cx="3313113" cy="10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语文园地三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2693989" y="2827867"/>
            <a:ext cx="3148012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8"/>
          <p:cNvGrpSpPr/>
          <p:nvPr/>
        </p:nvGrpSpPr>
        <p:grpSpPr bwMode="auto">
          <a:xfrm>
            <a:off x="1277939" y="2262718"/>
            <a:ext cx="820738" cy="1073149"/>
            <a:chOff x="1405636" y="1194260"/>
            <a:chExt cx="820352" cy="805119"/>
          </a:xfrm>
        </p:grpSpPr>
        <p:sp>
          <p:nvSpPr>
            <p:cNvPr id="3" name="矩形 2"/>
            <p:cNvSpPr>
              <a:spLocks noChangeAspect="1"/>
            </p:cNvSpPr>
            <p:nvPr/>
          </p:nvSpPr>
          <p:spPr>
            <a:xfrm>
              <a:off x="1405636" y="1194260"/>
              <a:ext cx="791790" cy="79241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3600">
                <a:latin typeface="楷体_GB2312" pitchFamily="49" charset="-122"/>
                <a:ea typeface="楷体_GB2312" pitchFamily="49" charset="-122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1434198" y="1591262"/>
              <a:ext cx="791790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1802325" y="1206964"/>
              <a:ext cx="0" cy="792415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067" name="TextBox 5"/>
          <p:cNvSpPr txBox="1">
            <a:spLocks noChangeArrowheads="1"/>
          </p:cNvSpPr>
          <p:nvPr/>
        </p:nvSpPr>
        <p:spPr bwMode="auto">
          <a:xfrm>
            <a:off x="1331915" y="918635"/>
            <a:ext cx="18970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进   近</a:t>
            </a:r>
          </a:p>
        </p:txBody>
      </p:sp>
      <p:sp>
        <p:nvSpPr>
          <p:cNvPr id="216068" name="TextBox 6"/>
          <p:cNvSpPr txBox="1">
            <a:spLocks noChangeArrowheads="1"/>
          </p:cNvSpPr>
          <p:nvPr/>
        </p:nvSpPr>
        <p:spPr bwMode="auto">
          <a:xfrm>
            <a:off x="544515" y="2362202"/>
            <a:ext cx="654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远</a:t>
            </a:r>
          </a:p>
        </p:txBody>
      </p:sp>
      <p:grpSp>
        <p:nvGrpSpPr>
          <p:cNvPr id="6" name="组合 58"/>
          <p:cNvGrpSpPr/>
          <p:nvPr/>
        </p:nvGrpSpPr>
        <p:grpSpPr bwMode="auto">
          <a:xfrm>
            <a:off x="2543176" y="2281767"/>
            <a:ext cx="820738" cy="1073151"/>
            <a:chOff x="1405636" y="1194260"/>
            <a:chExt cx="820352" cy="805119"/>
          </a:xfrm>
        </p:grpSpPr>
        <p:sp>
          <p:nvSpPr>
            <p:cNvPr id="9" name="矩形 8"/>
            <p:cNvSpPr>
              <a:spLocks noChangeAspect="1"/>
            </p:cNvSpPr>
            <p:nvPr/>
          </p:nvSpPr>
          <p:spPr>
            <a:xfrm>
              <a:off x="1405636" y="1194260"/>
              <a:ext cx="791790" cy="79241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3600">
                <a:latin typeface="楷体_GB2312" pitchFamily="49" charset="-122"/>
                <a:ea typeface="楷体_GB2312" pitchFamily="49" charset="-122"/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1434198" y="1591261"/>
              <a:ext cx="791790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1802324" y="1206964"/>
              <a:ext cx="0" cy="792415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070" name="TextBox 11"/>
          <p:cNvSpPr txBox="1">
            <a:spLocks noChangeArrowheads="1"/>
          </p:cNvSpPr>
          <p:nvPr/>
        </p:nvSpPr>
        <p:spPr bwMode="auto">
          <a:xfrm>
            <a:off x="3463926" y="2398185"/>
            <a:ext cx="654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出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355727" y="2317751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近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609852" y="2319869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进</a:t>
            </a:r>
          </a:p>
        </p:txBody>
      </p:sp>
      <p:grpSp>
        <p:nvGrpSpPr>
          <p:cNvPr id="7" name="组合 58"/>
          <p:cNvGrpSpPr/>
          <p:nvPr/>
        </p:nvGrpSpPr>
        <p:grpSpPr bwMode="auto">
          <a:xfrm>
            <a:off x="4833938" y="2262717"/>
            <a:ext cx="819150" cy="1075267"/>
            <a:chOff x="1405636" y="1194260"/>
            <a:chExt cx="820352" cy="805119"/>
          </a:xfrm>
        </p:grpSpPr>
        <p:sp>
          <p:nvSpPr>
            <p:cNvPr id="16" name="矩形 15"/>
            <p:cNvSpPr>
              <a:spLocks noChangeAspect="1"/>
            </p:cNvSpPr>
            <p:nvPr/>
          </p:nvSpPr>
          <p:spPr>
            <a:xfrm>
              <a:off x="1405636" y="1194260"/>
              <a:ext cx="791735" cy="79244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3600">
                <a:latin typeface="楷体_GB2312" pitchFamily="49" charset="-122"/>
                <a:ea typeface="楷体_GB2312" pitchFamily="49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434253" y="1590480"/>
              <a:ext cx="791735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801503" y="1206939"/>
              <a:ext cx="0" cy="79244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074" name="TextBox 18"/>
          <p:cNvSpPr txBox="1">
            <a:spLocks noChangeArrowheads="1"/>
          </p:cNvSpPr>
          <p:nvPr/>
        </p:nvSpPr>
        <p:spPr bwMode="auto">
          <a:xfrm>
            <a:off x="5454652" y="916518"/>
            <a:ext cx="1897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带   戴</a:t>
            </a:r>
          </a:p>
        </p:txBody>
      </p:sp>
      <p:grpSp>
        <p:nvGrpSpPr>
          <p:cNvPr id="8" name="组合 58"/>
          <p:cNvGrpSpPr/>
          <p:nvPr/>
        </p:nvGrpSpPr>
        <p:grpSpPr bwMode="auto">
          <a:xfrm>
            <a:off x="7319963" y="2250017"/>
            <a:ext cx="819150" cy="1075267"/>
            <a:chOff x="1405636" y="1194260"/>
            <a:chExt cx="820352" cy="805119"/>
          </a:xfrm>
        </p:grpSpPr>
        <p:sp>
          <p:nvSpPr>
            <p:cNvPr id="22" name="矩形 21"/>
            <p:cNvSpPr>
              <a:spLocks noChangeAspect="1"/>
            </p:cNvSpPr>
            <p:nvPr/>
          </p:nvSpPr>
          <p:spPr>
            <a:xfrm>
              <a:off x="1405636" y="1194260"/>
              <a:ext cx="791735" cy="79244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3600">
                <a:latin typeface="楷体_GB2312" pitchFamily="49" charset="-122"/>
                <a:ea typeface="楷体_GB2312" pitchFamily="49" charset="-122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1434253" y="1590480"/>
              <a:ext cx="791735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1801503" y="1206939"/>
              <a:ext cx="0" cy="79244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910140" y="2334685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带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359651" y="2296585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戴</a:t>
            </a:r>
          </a:p>
        </p:txBody>
      </p:sp>
      <p:sp>
        <p:nvSpPr>
          <p:cNvPr id="216078" name="TextBox 27"/>
          <p:cNvSpPr txBox="1">
            <a:spLocks noChangeArrowheads="1"/>
          </p:cNvSpPr>
          <p:nvPr/>
        </p:nvSpPr>
        <p:spPr bwMode="auto">
          <a:xfrm>
            <a:off x="5653089" y="2330451"/>
            <a:ext cx="654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领</a:t>
            </a:r>
          </a:p>
        </p:txBody>
      </p:sp>
      <p:sp>
        <p:nvSpPr>
          <p:cNvPr id="216079" name="TextBox 28"/>
          <p:cNvSpPr txBox="1">
            <a:spLocks noChangeArrowheads="1"/>
          </p:cNvSpPr>
          <p:nvPr/>
        </p:nvSpPr>
        <p:spPr bwMode="auto">
          <a:xfrm>
            <a:off x="6638926" y="2347385"/>
            <a:ext cx="6524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爱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 bwMode="auto">
          <a:xfrm>
            <a:off x="76671" y="3541076"/>
            <a:ext cx="2245573" cy="29325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矩形 1"/>
          <p:cNvSpPr>
            <a:spLocks noChangeArrowheads="1"/>
          </p:cNvSpPr>
          <p:nvPr/>
        </p:nvSpPr>
        <p:spPr bwMode="auto">
          <a:xfrm>
            <a:off x="446090" y="1138767"/>
            <a:ext cx="8339138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读一读，想一想，用加点的词语说一句话。</a:t>
            </a:r>
          </a:p>
        </p:txBody>
      </p:sp>
      <p:sp>
        <p:nvSpPr>
          <p:cNvPr id="217091" name="矩形 1"/>
          <p:cNvSpPr>
            <a:spLocks noChangeArrowheads="1"/>
          </p:cNvSpPr>
          <p:nvPr/>
        </p:nvSpPr>
        <p:spPr bwMode="auto">
          <a:xfrm>
            <a:off x="534988" y="2286001"/>
            <a:ext cx="8128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官员们一边看一边议论。</a:t>
            </a:r>
            <a:endParaRPr lang="en-US" altLang="zh-CN" sz="3200" b="1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爸爸一边刮胡子，一边逗露西玩。</a:t>
            </a:r>
            <a:endParaRPr lang="en-US" altLang="zh-CN" sz="3200" b="1">
              <a:latin typeface="楷体_GB2312" pitchFamily="49" charset="-122"/>
              <a:ea typeface="楷体_GB2312" pitchFamily="49" charset="-122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老师一边说，一边拿着笔在纸上写。</a:t>
            </a:r>
          </a:p>
        </p:txBody>
      </p:sp>
      <p:grpSp>
        <p:nvGrpSpPr>
          <p:cNvPr id="2" name="组合 29"/>
          <p:cNvGrpSpPr/>
          <p:nvPr/>
        </p:nvGrpSpPr>
        <p:grpSpPr bwMode="auto">
          <a:xfrm>
            <a:off x="2265365" y="2914662"/>
            <a:ext cx="844387" cy="400111"/>
            <a:chOff x="4371797" y="2889200"/>
            <a:chExt cx="844633" cy="300128"/>
          </a:xfrm>
        </p:grpSpPr>
        <p:sp>
          <p:nvSpPr>
            <p:cNvPr id="8" name="矩形 7"/>
            <p:cNvSpPr/>
            <p:nvPr/>
          </p:nvSpPr>
          <p:spPr>
            <a:xfrm>
              <a:off x="4371797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773551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</p:grpSp>
      <p:grpSp>
        <p:nvGrpSpPr>
          <p:cNvPr id="3" name="组合 29"/>
          <p:cNvGrpSpPr/>
          <p:nvPr/>
        </p:nvGrpSpPr>
        <p:grpSpPr bwMode="auto">
          <a:xfrm>
            <a:off x="3500440" y="2887144"/>
            <a:ext cx="844387" cy="400111"/>
            <a:chOff x="4371797" y="2889200"/>
            <a:chExt cx="844633" cy="300128"/>
          </a:xfrm>
        </p:grpSpPr>
        <p:sp>
          <p:nvSpPr>
            <p:cNvPr id="14" name="矩形 13"/>
            <p:cNvSpPr/>
            <p:nvPr/>
          </p:nvSpPr>
          <p:spPr>
            <a:xfrm>
              <a:off x="4371797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773551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</p:grpSp>
      <p:grpSp>
        <p:nvGrpSpPr>
          <p:cNvPr id="4" name="组合 29"/>
          <p:cNvGrpSpPr/>
          <p:nvPr/>
        </p:nvGrpSpPr>
        <p:grpSpPr bwMode="auto">
          <a:xfrm>
            <a:off x="1900239" y="3875628"/>
            <a:ext cx="844387" cy="400111"/>
            <a:chOff x="4371797" y="2889200"/>
            <a:chExt cx="844633" cy="300128"/>
          </a:xfrm>
        </p:grpSpPr>
        <p:sp>
          <p:nvSpPr>
            <p:cNvPr id="17" name="矩形 16"/>
            <p:cNvSpPr/>
            <p:nvPr/>
          </p:nvSpPr>
          <p:spPr>
            <a:xfrm>
              <a:off x="4371797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4773551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</p:grpSp>
      <p:grpSp>
        <p:nvGrpSpPr>
          <p:cNvPr id="5" name="组合 29"/>
          <p:cNvGrpSpPr/>
          <p:nvPr/>
        </p:nvGrpSpPr>
        <p:grpSpPr bwMode="auto">
          <a:xfrm>
            <a:off x="4319589" y="3913728"/>
            <a:ext cx="844387" cy="400111"/>
            <a:chOff x="4371797" y="2889200"/>
            <a:chExt cx="844633" cy="300128"/>
          </a:xfrm>
        </p:grpSpPr>
        <p:sp>
          <p:nvSpPr>
            <p:cNvPr id="20" name="矩形 19"/>
            <p:cNvSpPr/>
            <p:nvPr/>
          </p:nvSpPr>
          <p:spPr>
            <a:xfrm>
              <a:off x="4371797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4773551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</p:grpSp>
      <p:grpSp>
        <p:nvGrpSpPr>
          <p:cNvPr id="6" name="组合 29"/>
          <p:cNvGrpSpPr/>
          <p:nvPr/>
        </p:nvGrpSpPr>
        <p:grpSpPr bwMode="auto">
          <a:xfrm>
            <a:off x="1900239" y="4851411"/>
            <a:ext cx="844387" cy="400111"/>
            <a:chOff x="4371797" y="2889200"/>
            <a:chExt cx="844633" cy="300128"/>
          </a:xfrm>
        </p:grpSpPr>
        <p:sp>
          <p:nvSpPr>
            <p:cNvPr id="23" name="矩形 22"/>
            <p:cNvSpPr/>
            <p:nvPr/>
          </p:nvSpPr>
          <p:spPr>
            <a:xfrm>
              <a:off x="4371797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773551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</p:grpSp>
      <p:grpSp>
        <p:nvGrpSpPr>
          <p:cNvPr id="7" name="组合 29"/>
          <p:cNvGrpSpPr/>
          <p:nvPr/>
        </p:nvGrpSpPr>
        <p:grpSpPr bwMode="auto">
          <a:xfrm>
            <a:off x="3479802" y="4861995"/>
            <a:ext cx="844387" cy="400111"/>
            <a:chOff x="4371797" y="2889200"/>
            <a:chExt cx="844633" cy="300128"/>
          </a:xfrm>
        </p:grpSpPr>
        <p:sp>
          <p:nvSpPr>
            <p:cNvPr id="26" name="矩形 25"/>
            <p:cNvSpPr/>
            <p:nvPr/>
          </p:nvSpPr>
          <p:spPr>
            <a:xfrm>
              <a:off x="4371797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773551" y="2889200"/>
              <a:ext cx="442879" cy="3001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zh-CN" sz="2000" b="1" dirty="0">
                  <a:solidFill>
                    <a:srgbClr val="FF0000"/>
                  </a:solidFill>
                  <a:latin typeface="+mn-ea"/>
                  <a:ea typeface="+mn-ea"/>
                  <a:sym typeface="+mn-ea"/>
                </a:rPr>
                <a:t>·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  <a:sym typeface="+mn-ea"/>
              </a:endParaRPr>
            </a:p>
          </p:txBody>
        </p:sp>
      </p:grpSp>
      <p:sp>
        <p:nvSpPr>
          <p:cNvPr id="217098" name="文本框 1"/>
          <p:cNvSpPr txBox="1">
            <a:spLocks noChangeArrowheads="1"/>
          </p:cNvSpPr>
          <p:nvPr/>
        </p:nvSpPr>
        <p:spPr bwMode="auto">
          <a:xfrm>
            <a:off x="4924427" y="2980268"/>
            <a:ext cx="8620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dòu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400178" y="1229784"/>
            <a:ext cx="7129463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CN" altLang="en-US" sz="32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我一边复习功课，一边把难写的字写下来。</a:t>
            </a:r>
            <a:endParaRPr lang="en-US" altLang="zh-CN" sz="3200" b="1" dirty="0">
              <a:solidFill>
                <a:srgbClr val="0000FF"/>
              </a:solidFill>
              <a:latin typeface="+mn-ea"/>
              <a:ea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CN" altLang="en-US" sz="32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老师一边讲课，一边在黑板上写字。</a:t>
            </a:r>
            <a:endParaRPr lang="en-US" altLang="zh-CN" sz="3200" b="1" dirty="0">
              <a:solidFill>
                <a:srgbClr val="0000FF"/>
              </a:solidFill>
              <a:latin typeface="+mn-ea"/>
              <a:ea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CN" altLang="en-US" sz="3200" b="1" dirty="0">
                <a:solidFill>
                  <a:srgbClr val="0000FF"/>
                </a:solidFill>
                <a:latin typeface="+mn-ea"/>
                <a:ea typeface="+mn-ea"/>
                <a:sym typeface="+mn-ea"/>
              </a:rPr>
              <a:t>我一边和弟弟说话，一边麻利地穿好衣服。</a:t>
            </a:r>
          </a:p>
        </p:txBody>
      </p:sp>
      <p:pic>
        <p:nvPicPr>
          <p:cNvPr id="218115" name="Picture 2" descr="C:\Users\Administrator\Desktop\teacher3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4178300"/>
            <a:ext cx="1855788" cy="2677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 bwMode="auto">
          <a:xfrm>
            <a:off x="514352" y="378886"/>
            <a:ext cx="1157289" cy="707683"/>
            <a:chOff x="507778" y="386303"/>
            <a:chExt cx="1158247" cy="529845"/>
          </a:xfrm>
        </p:grpSpPr>
        <p:pic>
          <p:nvPicPr>
            <p:cNvPr id="219145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07778" y="43037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146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1568665" y="430373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9147" name="TextBox 4"/>
            <p:cNvSpPr txBox="1">
              <a:spLocks noChangeArrowheads="1"/>
            </p:cNvSpPr>
            <p:nvPr/>
          </p:nvSpPr>
          <p:spPr bwMode="auto">
            <a:xfrm>
              <a:off x="566572" y="386303"/>
              <a:ext cx="1077983" cy="437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写话</a:t>
              </a:r>
            </a:p>
          </p:txBody>
        </p:sp>
      </p:grpSp>
      <p:grpSp>
        <p:nvGrpSpPr>
          <p:cNvPr id="3" name="组合 4"/>
          <p:cNvGrpSpPr/>
          <p:nvPr/>
        </p:nvGrpSpPr>
        <p:grpSpPr bwMode="auto">
          <a:xfrm>
            <a:off x="3756025" y="605367"/>
            <a:ext cx="2598738" cy="615842"/>
            <a:chOff x="3755726" y="454188"/>
            <a:chExt cx="2598693" cy="462336"/>
          </a:xfrm>
        </p:grpSpPr>
        <p:pic>
          <p:nvPicPr>
            <p:cNvPr id="219143" name="图片 1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3755726" y="576626"/>
              <a:ext cx="333935" cy="33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9144" name="矩形 11"/>
            <p:cNvSpPr>
              <a:spLocks noChangeArrowheads="1"/>
            </p:cNvSpPr>
            <p:nvPr/>
          </p:nvSpPr>
          <p:spPr bwMode="auto">
            <a:xfrm>
              <a:off x="4013090" y="454188"/>
              <a:ext cx="2341329" cy="43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EE1D2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写话内容</a:t>
              </a:r>
              <a:r>
                <a: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</a:p>
          </p:txBody>
        </p:sp>
      </p:grpSp>
      <p:grpSp>
        <p:nvGrpSpPr>
          <p:cNvPr id="4" name="组合 5"/>
          <p:cNvGrpSpPr/>
          <p:nvPr/>
        </p:nvGrpSpPr>
        <p:grpSpPr bwMode="auto">
          <a:xfrm>
            <a:off x="822327" y="1248835"/>
            <a:ext cx="7745413" cy="4942417"/>
            <a:chOff x="821634" y="936932"/>
            <a:chExt cx="7745896" cy="3706893"/>
          </a:xfrm>
        </p:grpSpPr>
        <p:sp>
          <p:nvSpPr>
            <p:cNvPr id="219141" name="矩形 2"/>
            <p:cNvSpPr>
              <a:spLocks noChangeArrowheads="1"/>
            </p:cNvSpPr>
            <p:nvPr/>
          </p:nvSpPr>
          <p:spPr bwMode="auto">
            <a:xfrm>
              <a:off x="821634" y="936932"/>
              <a:ext cx="7745896" cy="1509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ct val="130000"/>
                </a:lnSpc>
              </a:pPr>
              <a:r>
                <a:rPr lang="zh-CN" altLang="en-US" sz="3200" b="1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   每个人都有自己喜爱的玩具。你最喜爱的玩具是什么？它是什么样子的？它好玩在哪里？先和同学交流，再写下来。</a:t>
              </a:r>
              <a:endParaRPr lang="en-US" altLang="zh-CN" sz="32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pic>
          <p:nvPicPr>
            <p:cNvPr id="219142" name="图片 3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79585" y="2802835"/>
              <a:ext cx="4460590" cy="1840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774700" y="1238252"/>
            <a:ext cx="7912100" cy="265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1.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首先点明自己喜欢的玩具是什么；接着介绍它的样子，包括用什么材料制成的，以及它的颜色、形状等，然后写清楚它好玩在哪里，给你带来了什么乐趣。</a:t>
            </a:r>
          </a:p>
        </p:txBody>
      </p:sp>
      <p:grpSp>
        <p:nvGrpSpPr>
          <p:cNvPr id="3" name="组合 4"/>
          <p:cNvGrpSpPr/>
          <p:nvPr/>
        </p:nvGrpSpPr>
        <p:grpSpPr bwMode="auto">
          <a:xfrm>
            <a:off x="517525" y="296334"/>
            <a:ext cx="2598738" cy="615842"/>
            <a:chOff x="517887" y="221960"/>
            <a:chExt cx="2598693" cy="462336"/>
          </a:xfrm>
        </p:grpSpPr>
        <p:pic>
          <p:nvPicPr>
            <p:cNvPr id="220164" name="图片 2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17887" y="344398"/>
              <a:ext cx="333935" cy="33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0165" name="矩形 3"/>
            <p:cNvSpPr>
              <a:spLocks noChangeArrowheads="1"/>
            </p:cNvSpPr>
            <p:nvPr/>
          </p:nvSpPr>
          <p:spPr bwMode="auto">
            <a:xfrm>
              <a:off x="775251" y="221960"/>
              <a:ext cx="2341329" cy="43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EE1D2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写话指导</a:t>
              </a:r>
              <a:r>
                <a: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42924" y="814919"/>
            <a:ext cx="8150226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2.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注意语句通顺，叙述有条理，一个方面说完再说另一个方面。</a:t>
            </a:r>
            <a:b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每段开头要空两格，注意标点符号也要占一格。</a:t>
            </a:r>
            <a:b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写完后大家朗读，对不通顺的句子进行修改。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6"/>
          <p:cNvGrpSpPr/>
          <p:nvPr/>
        </p:nvGrpSpPr>
        <p:grpSpPr bwMode="auto">
          <a:xfrm>
            <a:off x="392114" y="260352"/>
            <a:ext cx="2598738" cy="615842"/>
            <a:chOff x="391991" y="195102"/>
            <a:chExt cx="2598693" cy="462336"/>
          </a:xfrm>
        </p:grpSpPr>
        <p:pic>
          <p:nvPicPr>
            <p:cNvPr id="222214" name="图片 2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91991" y="317540"/>
              <a:ext cx="333935" cy="33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215" name="矩形 3"/>
            <p:cNvSpPr>
              <a:spLocks noChangeArrowheads="1"/>
            </p:cNvSpPr>
            <p:nvPr/>
          </p:nvSpPr>
          <p:spPr bwMode="auto">
            <a:xfrm>
              <a:off x="649355" y="195102"/>
              <a:ext cx="2341329" cy="43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EE1D2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写话示例</a:t>
              </a:r>
              <a:r>
                <a: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</a:p>
          </p:txBody>
        </p:sp>
      </p:grpSp>
      <p:grpSp>
        <p:nvGrpSpPr>
          <p:cNvPr id="3" name="组合 7"/>
          <p:cNvGrpSpPr/>
          <p:nvPr/>
        </p:nvGrpSpPr>
        <p:grpSpPr bwMode="auto">
          <a:xfrm>
            <a:off x="798516" y="774701"/>
            <a:ext cx="7877175" cy="4417761"/>
            <a:chOff x="798439" y="581762"/>
            <a:chExt cx="7877424" cy="3312719"/>
          </a:xfrm>
        </p:grpSpPr>
        <p:sp>
          <p:nvSpPr>
            <p:cNvPr id="222212" name="矩形 1"/>
            <p:cNvSpPr>
              <a:spLocks noChangeArrowheads="1"/>
            </p:cNvSpPr>
            <p:nvPr/>
          </p:nvSpPr>
          <p:spPr bwMode="auto">
            <a:xfrm>
              <a:off x="3131298" y="581762"/>
              <a:ext cx="3440304" cy="438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3200" b="1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我最喜欢的玩具</a:t>
              </a:r>
            </a:p>
          </p:txBody>
        </p:sp>
        <p:sp>
          <p:nvSpPr>
            <p:cNvPr id="222213" name="矩形 5"/>
            <p:cNvSpPr>
              <a:spLocks noChangeArrowheads="1"/>
            </p:cNvSpPr>
            <p:nvPr/>
          </p:nvSpPr>
          <p:spPr bwMode="auto">
            <a:xfrm>
              <a:off x="798439" y="1166537"/>
              <a:ext cx="7877424" cy="2727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sz="3200" b="1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    我最喜欢的玩具</a:t>
              </a:r>
              <a:r>
                <a:rPr lang="en-US" altLang="zh-CN" sz="3200" b="1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——</a:t>
              </a:r>
              <a:r>
                <a:rPr lang="zh-CN" altLang="en-US" sz="3200" b="1">
                  <a:solidFill>
                    <a:srgbClr val="00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是带发声器的毛毛虫。它是草绿色的，用手一触摸，就扭动着身子，它还发出动听的音乐。它手里还拿着一颗红色的心，是为了献给喜欢它的人。它又滑稽又可爱，我很喜欢它。它是我的好伙伴。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711202" y="588435"/>
            <a:ext cx="7883525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我每天放学回家就要摸它一下，一摸它就发出美妙的声音。它天天陪伴着我写完作业。我真想把它放回大自然，让它可以自由自在地生活。</a:t>
            </a:r>
            <a:b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可它是假的，但我们要爱护昆虫和动物，它们都是大自然中的一员。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6"/>
          <p:cNvGrpSpPr/>
          <p:nvPr/>
        </p:nvGrpSpPr>
        <p:grpSpPr bwMode="auto">
          <a:xfrm>
            <a:off x="1835150" y="201084"/>
            <a:ext cx="6407150" cy="5966883"/>
            <a:chOff x="1834785" y="150849"/>
            <a:chExt cx="6406729" cy="4474813"/>
          </a:xfrm>
        </p:grpSpPr>
        <p:pic>
          <p:nvPicPr>
            <p:cNvPr id="224268" name="图片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34785" y="692329"/>
              <a:ext cx="5723809" cy="3933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269" name="图片 1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91925" y="150849"/>
              <a:ext cx="1949589" cy="1499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组合 5"/>
          <p:cNvGrpSpPr/>
          <p:nvPr/>
        </p:nvGrpSpPr>
        <p:grpSpPr bwMode="auto">
          <a:xfrm>
            <a:off x="508000" y="514353"/>
            <a:ext cx="1573212" cy="733165"/>
            <a:chOff x="507778" y="386303"/>
            <a:chExt cx="1573506" cy="548924"/>
          </a:xfrm>
        </p:grpSpPr>
        <p:pic>
          <p:nvPicPr>
            <p:cNvPr id="224265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507778" y="44945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266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1957612" y="44945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4267" name="TextBox 4"/>
            <p:cNvSpPr txBox="1">
              <a:spLocks noChangeArrowheads="1"/>
            </p:cNvSpPr>
            <p:nvPr/>
          </p:nvSpPr>
          <p:spPr bwMode="auto">
            <a:xfrm>
              <a:off x="566571" y="386303"/>
              <a:ext cx="1514713" cy="437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展示台</a:t>
              </a:r>
            </a:p>
          </p:txBody>
        </p:sp>
      </p:grp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2398714" y="1712385"/>
            <a:ext cx="5310187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白云   乌云   朝霞   晚霞</a:t>
            </a:r>
            <a:endParaRPr lang="en-US" altLang="zh-CN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雨点   霜冻   雪花   冰雹</a:t>
            </a:r>
            <a:endParaRPr lang="en-US" altLang="zh-CN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小溪   河流   湖泊   海洋</a:t>
            </a:r>
          </a:p>
        </p:txBody>
      </p:sp>
      <p:grpSp>
        <p:nvGrpSpPr>
          <p:cNvPr id="4" name="组合 17"/>
          <p:cNvGrpSpPr/>
          <p:nvPr/>
        </p:nvGrpSpPr>
        <p:grpSpPr bwMode="auto">
          <a:xfrm>
            <a:off x="2606677" y="4093636"/>
            <a:ext cx="4395788" cy="1198033"/>
            <a:chOff x="2054906" y="3467100"/>
            <a:chExt cx="4909774" cy="899160"/>
          </a:xfrm>
        </p:grpSpPr>
        <p:sp>
          <p:nvSpPr>
            <p:cNvPr id="19" name="横卷形 18"/>
            <p:cNvSpPr/>
            <p:nvPr/>
          </p:nvSpPr>
          <p:spPr>
            <a:xfrm>
              <a:off x="2054906" y="3467100"/>
              <a:ext cx="4840622" cy="899160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1600"/>
            </a:p>
          </p:txBody>
        </p:sp>
        <p:sp>
          <p:nvSpPr>
            <p:cNvPr id="224264" name="矩形 19"/>
            <p:cNvSpPr>
              <a:spLocks noChangeArrowheads="1"/>
            </p:cNvSpPr>
            <p:nvPr/>
          </p:nvSpPr>
          <p:spPr bwMode="auto">
            <a:xfrm>
              <a:off x="2315705" y="3603443"/>
              <a:ext cx="4648975" cy="48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ct val="130000"/>
                </a:lnSpc>
              </a:pPr>
              <a:r>
                <a:rPr lang="zh-CN" altLang="en-US" sz="2800" b="1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都是关于大自然的词语</a:t>
              </a:r>
            </a:p>
          </p:txBody>
        </p:sp>
      </p:grp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2398713" y="4345519"/>
            <a:ext cx="5434012" cy="65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28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春风   寒风   狂风   暴雨</a:t>
            </a:r>
            <a:endParaRPr lang="en-US" altLang="zh-CN" sz="2800" b="1">
              <a:solidFill>
                <a:srgbClr val="FF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图片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2741" y="853018"/>
            <a:ext cx="5724524" cy="5242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283" name="图片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40438" y="129120"/>
            <a:ext cx="1949451" cy="200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84" name="矩形 3"/>
          <p:cNvSpPr>
            <a:spLocks noChangeArrowheads="1"/>
          </p:cNvSpPr>
          <p:nvPr/>
        </p:nvSpPr>
        <p:spPr bwMode="auto">
          <a:xfrm>
            <a:off x="2536825" y="1752601"/>
            <a:ext cx="4260850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含苞欲放   百花争艳</a:t>
            </a:r>
            <a:endParaRPr lang="en-US" altLang="zh-CN" sz="32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花红柳绿   春色满园</a:t>
            </a:r>
          </a:p>
        </p:txBody>
      </p:sp>
      <p:grpSp>
        <p:nvGrpSpPr>
          <p:cNvPr id="2" name="组合 4"/>
          <p:cNvGrpSpPr/>
          <p:nvPr/>
        </p:nvGrpSpPr>
        <p:grpSpPr bwMode="auto">
          <a:xfrm>
            <a:off x="2392364" y="3871385"/>
            <a:ext cx="4367212" cy="1198033"/>
            <a:chOff x="2054906" y="3467100"/>
            <a:chExt cx="4909774" cy="899160"/>
          </a:xfrm>
        </p:grpSpPr>
        <p:sp>
          <p:nvSpPr>
            <p:cNvPr id="6" name="横卷形 5"/>
            <p:cNvSpPr/>
            <p:nvPr/>
          </p:nvSpPr>
          <p:spPr>
            <a:xfrm>
              <a:off x="2054906" y="3467100"/>
              <a:ext cx="4841955" cy="899160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225288" name="矩形 6"/>
            <p:cNvSpPr>
              <a:spLocks noChangeArrowheads="1"/>
            </p:cNvSpPr>
            <p:nvPr/>
          </p:nvSpPr>
          <p:spPr bwMode="auto">
            <a:xfrm>
              <a:off x="2315705" y="3534863"/>
              <a:ext cx="4648975" cy="549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ct val="130000"/>
                </a:lnSpc>
              </a:pPr>
              <a:r>
                <a:rPr lang="zh-CN" altLang="en-US" sz="3200" b="1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都是关于春天的词语</a:t>
              </a:r>
            </a:p>
          </p:txBody>
        </p:sp>
      </p:grp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478089" y="3687234"/>
            <a:ext cx="4427538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草长莺飞   欣欣向荣</a:t>
            </a:r>
            <a:endParaRPr lang="en-US" altLang="zh-CN" sz="3200" b="1">
              <a:solidFill>
                <a:srgbClr val="FF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hangingPunct="0">
              <a:lnSpc>
                <a:spcPct val="130000"/>
              </a:lnSpc>
            </a:pPr>
            <a:r>
              <a:rPr lang="zh-CN" altLang="en-US" sz="32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绿草如茵   春暖花开</a:t>
            </a:r>
            <a:endParaRPr lang="en-US" altLang="zh-CN" sz="3200" b="1">
              <a:solidFill>
                <a:srgbClr val="FF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9"/>
          <p:cNvGrpSpPr/>
          <p:nvPr/>
        </p:nvGrpSpPr>
        <p:grpSpPr bwMode="auto">
          <a:xfrm>
            <a:off x="508003" y="533401"/>
            <a:ext cx="2365374" cy="712999"/>
            <a:chOff x="507778" y="399951"/>
            <a:chExt cx="2366074" cy="535276"/>
          </a:xfrm>
        </p:grpSpPr>
        <p:pic>
          <p:nvPicPr>
            <p:cNvPr id="207882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07778" y="44945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883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776492" y="44945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7884" name="TextBox 22"/>
            <p:cNvSpPr txBox="1">
              <a:spLocks noChangeArrowheads="1"/>
            </p:cNvSpPr>
            <p:nvPr/>
          </p:nvSpPr>
          <p:spPr bwMode="auto">
            <a:xfrm>
              <a:off x="566572" y="399951"/>
              <a:ext cx="2268714" cy="43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识字加油站</a:t>
              </a:r>
            </a:p>
          </p:txBody>
        </p:sp>
      </p:grpSp>
      <p:sp>
        <p:nvSpPr>
          <p:cNvPr id="3075" name="TextBox 6"/>
          <p:cNvSpPr txBox="1">
            <a:spLocks noChangeArrowheads="1"/>
          </p:cNvSpPr>
          <p:nvPr/>
        </p:nvSpPr>
        <p:spPr bwMode="auto">
          <a:xfrm>
            <a:off x="554040" y="2599268"/>
            <a:ext cx="130174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弹</a:t>
            </a:r>
          </a:p>
        </p:txBody>
      </p:sp>
      <p:sp>
        <p:nvSpPr>
          <p:cNvPr id="16" name="矩形 15"/>
          <p:cNvSpPr/>
          <p:nvPr/>
        </p:nvSpPr>
        <p:spPr>
          <a:xfrm>
            <a:off x="685801" y="1885953"/>
            <a:ext cx="10358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tán</a:t>
            </a:r>
            <a:endParaRPr lang="en-US" altLang="zh-CN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2082800" y="2658535"/>
            <a:ext cx="130016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钢</a:t>
            </a:r>
          </a:p>
        </p:txBody>
      </p:sp>
      <p:sp>
        <p:nvSpPr>
          <p:cNvPr id="19" name="矩形 18"/>
          <p:cNvSpPr/>
          <p:nvPr/>
        </p:nvSpPr>
        <p:spPr>
          <a:xfrm>
            <a:off x="2165351" y="1875368"/>
            <a:ext cx="13195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ɡānɡ</a:t>
            </a:r>
            <a:endParaRPr lang="zh-CN" altLang="en-US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3079" name="TextBox 6"/>
          <p:cNvSpPr txBox="1">
            <a:spLocks noChangeArrowheads="1"/>
          </p:cNvSpPr>
          <p:nvPr/>
        </p:nvSpPr>
        <p:spPr bwMode="auto">
          <a:xfrm>
            <a:off x="3641724" y="2669118"/>
            <a:ext cx="130016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琴</a:t>
            </a:r>
          </a:p>
        </p:txBody>
      </p:sp>
      <p:sp>
        <p:nvSpPr>
          <p:cNvPr id="21" name="矩形 20"/>
          <p:cNvSpPr/>
          <p:nvPr/>
        </p:nvSpPr>
        <p:spPr>
          <a:xfrm>
            <a:off x="3775077" y="1885953"/>
            <a:ext cx="10358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qín</a:t>
            </a:r>
            <a:endParaRPr lang="zh-CN" altLang="en-US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22" name="Picture 3" descr="C:\Users\Administrator\Desktop\p42_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43515" y="1100667"/>
            <a:ext cx="3030537" cy="362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16" grpId="0"/>
      <p:bldP spid="3077" grpId="0"/>
      <p:bldP spid="19" grpId="0"/>
      <p:bldP spid="3079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306" name="图片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6716" y="831853"/>
            <a:ext cx="5724524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6307" name="图片 8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4413" y="110068"/>
            <a:ext cx="1949451" cy="20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08" name="矩形 9"/>
          <p:cNvSpPr>
            <a:spLocks noChangeArrowheads="1"/>
          </p:cNvSpPr>
          <p:nvPr/>
        </p:nvSpPr>
        <p:spPr bwMode="auto">
          <a:xfrm>
            <a:off x="2286001" y="1938869"/>
            <a:ext cx="4699001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书籍是人类进步的阶梯。</a:t>
            </a:r>
            <a:endParaRPr lang="en-US" altLang="zh-CN" sz="32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r"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高尔基</a:t>
            </a:r>
          </a:p>
        </p:txBody>
      </p:sp>
      <p:grpSp>
        <p:nvGrpSpPr>
          <p:cNvPr id="2" name="组合 10"/>
          <p:cNvGrpSpPr/>
          <p:nvPr/>
        </p:nvGrpSpPr>
        <p:grpSpPr bwMode="auto">
          <a:xfrm>
            <a:off x="2392364" y="3871385"/>
            <a:ext cx="4367212" cy="1198033"/>
            <a:chOff x="2054906" y="3467100"/>
            <a:chExt cx="4909774" cy="899160"/>
          </a:xfrm>
        </p:grpSpPr>
        <p:sp>
          <p:nvSpPr>
            <p:cNvPr id="12" name="横卷形 11"/>
            <p:cNvSpPr/>
            <p:nvPr/>
          </p:nvSpPr>
          <p:spPr>
            <a:xfrm>
              <a:off x="2054906" y="3467100"/>
              <a:ext cx="4841955" cy="899160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226311" name="矩形 12"/>
            <p:cNvSpPr>
              <a:spLocks noChangeArrowheads="1"/>
            </p:cNvSpPr>
            <p:nvPr/>
          </p:nvSpPr>
          <p:spPr bwMode="auto">
            <a:xfrm>
              <a:off x="2315705" y="3534863"/>
              <a:ext cx="4648975" cy="549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ct val="130000"/>
                </a:lnSpc>
              </a:pPr>
              <a:r>
                <a:rPr lang="zh-CN" altLang="en-US" sz="3200" b="1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这是关于名人名言的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 bwMode="auto">
          <a:xfrm>
            <a:off x="508000" y="527052"/>
            <a:ext cx="1916114" cy="719781"/>
            <a:chOff x="507778" y="394860"/>
            <a:chExt cx="1915683" cy="540367"/>
          </a:xfrm>
        </p:grpSpPr>
        <p:pic>
          <p:nvPicPr>
            <p:cNvPr id="227333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07778" y="44945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7334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326101" y="449451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7335" name="TextBox 4"/>
            <p:cNvSpPr txBox="1">
              <a:spLocks noChangeArrowheads="1"/>
            </p:cNvSpPr>
            <p:nvPr/>
          </p:nvSpPr>
          <p:spPr bwMode="auto">
            <a:xfrm>
              <a:off x="528250" y="394860"/>
              <a:ext cx="1844705" cy="43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日积月累</a:t>
              </a:r>
            </a:p>
          </p:txBody>
        </p:sp>
      </p:grpSp>
      <p:pic>
        <p:nvPicPr>
          <p:cNvPr id="227331" name="Picture 3" descr="C:\Users\Administrator\Desktop\t0191fbb5646a38206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" y="1936753"/>
            <a:ext cx="5076825" cy="454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4962525" y="789520"/>
            <a:ext cx="3992564" cy="37733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latin typeface="+mn-ea"/>
                <a:ea typeface="+mn-ea"/>
                <a:sym typeface="+mn-ea"/>
              </a:rPr>
              <a:t>小儿垂钓</a:t>
            </a:r>
            <a:endParaRPr lang="en-US" altLang="zh-CN" sz="3200" b="1" dirty="0">
              <a:latin typeface="+mn-ea"/>
              <a:ea typeface="+mn-ea"/>
              <a:sym typeface="+mn-ea"/>
            </a:endParaRPr>
          </a:p>
          <a:p>
            <a:pPr algn="r">
              <a:lnSpc>
                <a:spcPct val="130000"/>
              </a:lnSpc>
              <a:defRPr/>
            </a:pPr>
            <a:r>
              <a:rPr lang="en-US" altLang="zh-CN" sz="2400" b="1" dirty="0">
                <a:latin typeface="+mn-ea"/>
                <a:ea typeface="+mn-ea"/>
                <a:sym typeface="+mn-ea"/>
              </a:rPr>
              <a:t>【</a:t>
            </a:r>
            <a:r>
              <a:rPr lang="zh-CN" altLang="en-US" sz="2400" b="1" dirty="0">
                <a:latin typeface="+mn-ea"/>
                <a:ea typeface="+mn-ea"/>
                <a:sym typeface="+mn-ea"/>
              </a:rPr>
              <a:t>唐</a:t>
            </a:r>
            <a:r>
              <a:rPr lang="en-US" altLang="zh-CN" sz="2400" b="1" dirty="0">
                <a:latin typeface="+mn-ea"/>
                <a:ea typeface="+mn-ea"/>
                <a:sym typeface="+mn-ea"/>
              </a:rPr>
              <a:t>】</a:t>
            </a:r>
            <a:r>
              <a:rPr lang="zh-CN" altLang="en-US" sz="2400" b="1" dirty="0">
                <a:latin typeface="+mn-ea"/>
                <a:ea typeface="+mn-ea"/>
                <a:sym typeface="+mn-ea"/>
              </a:rPr>
              <a:t>胡令能</a:t>
            </a:r>
            <a:endParaRPr lang="en-US" altLang="zh-CN" sz="2400" b="1" dirty="0">
              <a:latin typeface="+mn-ea"/>
              <a:ea typeface="+mn-ea"/>
              <a:sym typeface="+mn-ea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latin typeface="+mn-ea"/>
                <a:ea typeface="+mn-ea"/>
                <a:sym typeface="+mn-ea"/>
              </a:rPr>
              <a:t>蓬头稚子学垂纶，</a:t>
            </a:r>
            <a:endParaRPr lang="en-US" altLang="zh-CN" sz="3200" b="1" dirty="0">
              <a:latin typeface="+mn-ea"/>
              <a:ea typeface="+mn-ea"/>
              <a:sym typeface="+mn-ea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latin typeface="+mn-ea"/>
                <a:ea typeface="+mn-ea"/>
                <a:sym typeface="+mn-ea"/>
              </a:rPr>
              <a:t>侧坐莓苔草映身。</a:t>
            </a:r>
            <a:endParaRPr lang="en-US" altLang="zh-CN" sz="3200" b="1" dirty="0">
              <a:latin typeface="+mn-ea"/>
              <a:ea typeface="+mn-ea"/>
              <a:sym typeface="+mn-ea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latin typeface="+mn-ea"/>
                <a:ea typeface="+mn-ea"/>
                <a:sym typeface="+mn-ea"/>
              </a:rPr>
              <a:t>路人借问遥招手，</a:t>
            </a:r>
            <a:endParaRPr lang="en-US" altLang="zh-CN" sz="3200" b="1" dirty="0">
              <a:latin typeface="+mn-ea"/>
              <a:ea typeface="+mn-ea"/>
              <a:sym typeface="+mn-ea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latin typeface="+mn-ea"/>
                <a:ea typeface="+mn-ea"/>
                <a:sym typeface="+mn-ea"/>
              </a:rPr>
              <a:t>怕得鱼惊不应人。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矩形 1"/>
          <p:cNvSpPr>
            <a:spLocks noChangeArrowheads="1"/>
          </p:cNvSpPr>
          <p:nvPr/>
        </p:nvSpPr>
        <p:spPr bwMode="auto">
          <a:xfrm>
            <a:off x="365125" y="275167"/>
            <a:ext cx="26564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作者简介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365126" y="1282702"/>
            <a:ext cx="6253163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3200" b="1" dirty="0">
                <a:latin typeface="+mn-ea"/>
                <a:sym typeface="+mn-ea"/>
              </a:rPr>
              <a:t>    </a:t>
            </a:r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胡令能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，唐朝诗人。年轻时以修补锅碗盆缸为生，人称“胡钉铰（</a:t>
            </a:r>
            <a:r>
              <a:rPr lang="en-US" altLang="zh-CN" sz="3200" b="1" dirty="0" err="1">
                <a:latin typeface="宋体" panose="02010600030101010101" pitchFamily="2" charset="-122"/>
                <a:sym typeface="+mn-ea"/>
              </a:rPr>
              <a:t>jiǎo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）”。他的主要作品有：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《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小儿垂钓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》《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喜韩少府见访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》《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王昭君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》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等。</a:t>
            </a:r>
          </a:p>
        </p:txBody>
      </p:sp>
      <p:pic>
        <p:nvPicPr>
          <p:cNvPr id="228356" name="Picture 2" descr="C:\Users\Administrator\Desktop\4227159_20141023195841050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81802" y="1341969"/>
            <a:ext cx="213677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矩形 1"/>
          <p:cNvSpPr>
            <a:spLocks noChangeArrowheads="1"/>
          </p:cNvSpPr>
          <p:nvPr/>
        </p:nvSpPr>
        <p:spPr bwMode="auto">
          <a:xfrm>
            <a:off x="220664" y="268818"/>
            <a:ext cx="1771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译文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3621089" y="844553"/>
            <a:ext cx="5235575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一个头发蓬乱、面孔稚嫩的小孩在河边学钓鱼，侧着身子坐在草丛中，野草掩映了他的身影。路人想问路，小儿向路人招招手，生怕惊动了鱼儿，不敢回应过路人。</a:t>
            </a:r>
          </a:p>
        </p:txBody>
      </p:sp>
      <p:pic>
        <p:nvPicPr>
          <p:cNvPr id="229380" name="Picture 2" descr="C:\Users\Administrator\Desktop\388e1911e3af29a27a285cb399011fcc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2281769"/>
            <a:ext cx="3814763" cy="305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 bwMode="auto">
          <a:xfrm>
            <a:off x="508000" y="527052"/>
            <a:ext cx="1916114" cy="719781"/>
            <a:chOff x="507778" y="394860"/>
            <a:chExt cx="1915683" cy="540367"/>
          </a:xfrm>
        </p:grpSpPr>
        <p:pic>
          <p:nvPicPr>
            <p:cNvPr id="230404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07778" y="44945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0405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2326101" y="449451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0406" name="TextBox 4"/>
            <p:cNvSpPr txBox="1">
              <a:spLocks noChangeArrowheads="1"/>
            </p:cNvSpPr>
            <p:nvPr/>
          </p:nvSpPr>
          <p:spPr bwMode="auto">
            <a:xfrm>
              <a:off x="528250" y="394860"/>
              <a:ext cx="1844705" cy="43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我爱阅读</a:t>
              </a:r>
            </a:p>
          </p:txBody>
        </p:sp>
      </p:grpSp>
      <p:sp>
        <p:nvSpPr>
          <p:cNvPr id="230403" name="矩形 6"/>
          <p:cNvSpPr>
            <a:spLocks noChangeArrowheads="1"/>
          </p:cNvSpPr>
          <p:nvPr/>
        </p:nvSpPr>
        <p:spPr bwMode="auto">
          <a:xfrm>
            <a:off x="1016001" y="1147234"/>
            <a:ext cx="7227888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王二小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王二小是儿童团员。他常常一边放牛，一边替八路军放哨。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有一天，日寇来扫荡，走到山口迷了路。敌人看见王二小在山坡上放牛，就叫他带路。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矩形 1"/>
          <p:cNvSpPr>
            <a:spLocks noChangeArrowheads="1"/>
          </p:cNvSpPr>
          <p:nvPr/>
        </p:nvSpPr>
        <p:spPr bwMode="auto">
          <a:xfrm>
            <a:off x="1206500" y="937685"/>
            <a:ext cx="7227888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王二小装着顺从的样子走在前面，把敌人带进了八路军的埋伏圈。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突然，四面八方响起了枪声。敌人知道上了当，就杀害了小英雄王二小。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这时候，八路军从山上冲下来，消灭了全部敌人。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11165" y="1392769"/>
            <a:ext cx="8512174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扫荡</a:t>
            </a: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用武力或其他手段肃清敌人。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山坡</a:t>
            </a: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山顶与平地之间的倾斜面。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顺从</a:t>
            </a: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依照别人的意思，不违背，不反抗。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埋伏</a:t>
            </a: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在估计敌人要经过的地方秘密布置兵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   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力，伺机出击。 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232451" name="图片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1163" y="264584"/>
            <a:ext cx="2609851" cy="74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25465" y="1229786"/>
            <a:ext cx="8001001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消灭</a:t>
            </a: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使消灭，除掉（敌对的或有害的人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   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或事物）。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英雄</a:t>
            </a: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不怕困难，不顾自己，为人民利益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       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而英勇斗争，令人钦敬的人。</a:t>
            </a:r>
            <a:endParaRPr lang="en-US" altLang="zh-CN" sz="32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【</a:t>
            </a:r>
            <a:r>
              <a:rPr lang="zh-CN" altLang="en-US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四面八方</a:t>
            </a:r>
            <a:r>
              <a:rPr lang="en-US" altLang="zh-CN" sz="32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zh-CN" altLang="en-US" sz="32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泛指周围各地或各个方面。 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4"/>
          <p:cNvGrpSpPr/>
          <p:nvPr/>
        </p:nvGrpSpPr>
        <p:grpSpPr bwMode="auto">
          <a:xfrm>
            <a:off x="730251" y="1250951"/>
            <a:ext cx="7659689" cy="4646083"/>
            <a:chOff x="730250" y="938515"/>
            <a:chExt cx="7659688" cy="3485032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 rotWithShape="1">
            <a:blip r:embed="rId2" cstate="email"/>
            <a:srcRect/>
            <a:stretch>
              <a:fillRect/>
            </a:stretch>
          </p:blipFill>
          <p:spPr bwMode="auto">
            <a:xfrm>
              <a:off x="4739640" y="2314571"/>
              <a:ext cx="3195168" cy="210897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4501" name="Text Box 5"/>
            <p:cNvSpPr txBox="1">
              <a:spLocks noChangeArrowheads="1"/>
            </p:cNvSpPr>
            <p:nvPr/>
          </p:nvSpPr>
          <p:spPr bwMode="auto">
            <a:xfrm>
              <a:off x="730250" y="938515"/>
              <a:ext cx="7659688" cy="247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zh-CN" altLang="en-US" sz="3200" b="1">
                  <a:solidFill>
                    <a:srgbClr val="FF0000"/>
                  </a:solidFill>
                  <a:latin typeface="宋体" panose="02010600030101010101" pitchFamily="2" charset="-122"/>
                  <a:ea typeface="楷体" panose="02010609060101010101" pitchFamily="49" charset="-122"/>
                </a:rPr>
                <a:t>    本文记叙了儿童团员王二小用智慧把敌人带进八路军的埋伏圈，而自己却牺牲在敌人枪下的故事，</a:t>
              </a:r>
              <a:endPara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楷体" panose="02010609060101010101" pitchFamily="49" charset="-122"/>
              </a:endParaRPr>
            </a:p>
            <a:p>
              <a:pPr eaLnBrk="1" hangingPunct="1">
                <a:lnSpc>
                  <a:spcPct val="130000"/>
                </a:lnSpc>
              </a:pPr>
              <a:r>
                <a:rPr lang="zh-CN" altLang="en-US" sz="3200" b="1">
                  <a:solidFill>
                    <a:srgbClr val="FF0000"/>
                  </a:solidFill>
                  <a:latin typeface="宋体" panose="02010600030101010101" pitchFamily="2" charset="-122"/>
                  <a:ea typeface="楷体" panose="02010609060101010101" pitchFamily="49" charset="-122"/>
                </a:rPr>
                <a:t>赞扬了他机智勇敢、</a:t>
              </a:r>
              <a:endParaRPr lang="en-US" altLang="zh-CN" sz="3200" b="1">
                <a:solidFill>
                  <a:srgbClr val="FF0000"/>
                </a:solidFill>
                <a:latin typeface="宋体" panose="02010600030101010101" pitchFamily="2" charset="-122"/>
                <a:ea typeface="楷体" panose="02010609060101010101" pitchFamily="49" charset="-122"/>
              </a:endParaRPr>
            </a:p>
            <a:p>
              <a:pPr eaLnBrk="1" hangingPunct="1">
                <a:lnSpc>
                  <a:spcPct val="130000"/>
                </a:lnSpc>
              </a:pPr>
              <a:r>
                <a:rPr lang="zh-CN" altLang="en-US" sz="3200" b="1">
                  <a:solidFill>
                    <a:srgbClr val="FF0000"/>
                  </a:solidFill>
                  <a:latin typeface="宋体" panose="02010600030101010101" pitchFamily="2" charset="-122"/>
                  <a:ea typeface="楷体" panose="02010609060101010101" pitchFamily="49" charset="-122"/>
                </a:rPr>
                <a:t>不怕牺牲的精神。</a:t>
              </a:r>
              <a:endParaRPr lang="zh-CN" altLang="en-US" sz="3200" b="1">
                <a:solidFill>
                  <a:srgbClr val="0000FF"/>
                </a:solidFill>
                <a:latin typeface="宋体" panose="02010600030101010101" pitchFamily="2" charset="-122"/>
                <a:ea typeface="楷体" panose="02010609060101010101" pitchFamily="49" charset="-122"/>
              </a:endParaRPr>
            </a:p>
          </p:txBody>
        </p:sp>
      </p:grpSp>
      <p:pic>
        <p:nvPicPr>
          <p:cNvPr id="234499" name="图片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4640" y="347135"/>
            <a:ext cx="263683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6"/>
          <p:cNvSpPr txBox="1">
            <a:spLocks noChangeArrowheads="1"/>
          </p:cNvSpPr>
          <p:nvPr/>
        </p:nvSpPr>
        <p:spPr bwMode="auto">
          <a:xfrm>
            <a:off x="1181102" y="2696635"/>
            <a:ext cx="130174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捏</a:t>
            </a:r>
          </a:p>
        </p:txBody>
      </p:sp>
      <p:sp>
        <p:nvSpPr>
          <p:cNvPr id="3" name="矩形 2"/>
          <p:cNvSpPr/>
          <p:nvPr/>
        </p:nvSpPr>
        <p:spPr>
          <a:xfrm>
            <a:off x="1362076" y="1983320"/>
            <a:ext cx="10358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niē</a:t>
            </a:r>
            <a:endParaRPr lang="en-US" altLang="zh-CN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60664" y="2696635"/>
            <a:ext cx="130174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泥</a:t>
            </a:r>
          </a:p>
        </p:txBody>
      </p:sp>
      <p:sp>
        <p:nvSpPr>
          <p:cNvPr id="6" name="矩形 5"/>
          <p:cNvSpPr/>
          <p:nvPr/>
        </p:nvSpPr>
        <p:spPr>
          <a:xfrm>
            <a:off x="3117851" y="1983318"/>
            <a:ext cx="7521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ní</a:t>
            </a:r>
            <a:endParaRPr lang="en-US" altLang="zh-CN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4" name="图片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97413" y="1629835"/>
            <a:ext cx="2743200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6"/>
          <p:cNvSpPr txBox="1">
            <a:spLocks noChangeArrowheads="1"/>
          </p:cNvSpPr>
          <p:nvPr/>
        </p:nvSpPr>
        <p:spPr bwMode="auto">
          <a:xfrm>
            <a:off x="407989" y="2688168"/>
            <a:ext cx="130174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滚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39751" y="1902886"/>
            <a:ext cx="103586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  <a:latin typeface="宋体" panose="02010600030101010101" pitchFamily="2" charset="-122"/>
              </a:rPr>
              <a:t>ɡǔn</a:t>
            </a:r>
          </a:p>
        </p:txBody>
      </p:sp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1936750" y="2686051"/>
            <a:ext cx="130016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铁</a:t>
            </a:r>
          </a:p>
        </p:txBody>
      </p:sp>
      <p:sp>
        <p:nvSpPr>
          <p:cNvPr id="5" name="矩形 4"/>
          <p:cNvSpPr/>
          <p:nvPr/>
        </p:nvSpPr>
        <p:spPr>
          <a:xfrm>
            <a:off x="2014539" y="1900768"/>
            <a:ext cx="10358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tiě</a:t>
            </a:r>
            <a:endParaRPr lang="zh-CN" altLang="en-US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3495674" y="2686051"/>
            <a:ext cx="130016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环</a:t>
            </a:r>
          </a:p>
        </p:txBody>
      </p:sp>
      <p:sp>
        <p:nvSpPr>
          <p:cNvPr id="7" name="矩形 6"/>
          <p:cNvSpPr/>
          <p:nvPr/>
        </p:nvSpPr>
        <p:spPr>
          <a:xfrm>
            <a:off x="3495675" y="1902886"/>
            <a:ext cx="13195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huán</a:t>
            </a:r>
            <a:endParaRPr lang="zh-CN" altLang="en-US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17410" name="Picture 2" descr="C:\Users\Administrator\Desktop\c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6" y="1540933"/>
            <a:ext cx="285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3" grpId="0"/>
      <p:bldP spid="5124" grpId="0"/>
      <p:bldP spid="5" grpId="0"/>
      <p:bldP spid="512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"/>
          <p:cNvSpPr txBox="1">
            <a:spLocks noChangeArrowheads="1"/>
          </p:cNvSpPr>
          <p:nvPr/>
        </p:nvSpPr>
        <p:spPr bwMode="auto">
          <a:xfrm>
            <a:off x="1439864" y="2726268"/>
            <a:ext cx="130174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荡</a:t>
            </a:r>
          </a:p>
        </p:txBody>
      </p:sp>
      <p:sp>
        <p:nvSpPr>
          <p:cNvPr id="3" name="矩形 2"/>
          <p:cNvSpPr/>
          <p:nvPr/>
        </p:nvSpPr>
        <p:spPr>
          <a:xfrm>
            <a:off x="1487488" y="2012952"/>
            <a:ext cx="13195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dànɡ</a:t>
            </a:r>
            <a:endParaRPr lang="en-US" altLang="zh-CN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18434" name="Picture 2" descr="C:\Users\Administrator\Desktop\267872-150P91056383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2865" y="1439334"/>
            <a:ext cx="3252788" cy="405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6"/>
          <p:cNvSpPr txBox="1">
            <a:spLocks noChangeArrowheads="1"/>
          </p:cNvSpPr>
          <p:nvPr/>
        </p:nvSpPr>
        <p:spPr bwMode="auto">
          <a:xfrm>
            <a:off x="1049340" y="2618319"/>
            <a:ext cx="130174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滑</a:t>
            </a:r>
          </a:p>
        </p:txBody>
      </p:sp>
      <p:sp>
        <p:nvSpPr>
          <p:cNvPr id="3" name="矩形 2"/>
          <p:cNvSpPr/>
          <p:nvPr/>
        </p:nvSpPr>
        <p:spPr>
          <a:xfrm>
            <a:off x="1181102" y="1843618"/>
            <a:ext cx="10358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huá</a:t>
            </a:r>
            <a:endParaRPr lang="en-US" altLang="zh-CN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2714626" y="2616202"/>
            <a:ext cx="130016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梯</a:t>
            </a:r>
          </a:p>
        </p:txBody>
      </p:sp>
      <p:sp>
        <p:nvSpPr>
          <p:cNvPr id="5" name="矩形 4"/>
          <p:cNvSpPr/>
          <p:nvPr/>
        </p:nvSpPr>
        <p:spPr>
          <a:xfrm>
            <a:off x="2989266" y="1843618"/>
            <a:ext cx="7521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tī</a:t>
            </a:r>
            <a:endParaRPr lang="zh-CN" altLang="en-US" sz="4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19458" name="Picture 2" descr="C:\Users\Administrator\Desktop\330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95826" y="1409702"/>
            <a:ext cx="2932114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3" grpId="0"/>
      <p:bldP spid="717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1635126" y="1807635"/>
            <a:ext cx="55848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弹钢琴    练舞蹈    唱京戏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画图画    捏泥人    下围棋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滚铁环    荡秋千    滑滑梯</a:t>
            </a:r>
          </a:p>
        </p:txBody>
      </p:sp>
      <p:pic>
        <p:nvPicPr>
          <p:cNvPr id="212995" name="Picture 2" descr="C:\Users\Administrator\Desktop\2015-06-01_593969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9776" y="3594102"/>
            <a:ext cx="2054226" cy="294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996" name="Picture 2" descr="C:\Users\Administrator\Desktop\17b1OOOPICe5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0"/>
            <a:ext cx="2052638" cy="318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1136651" y="1852086"/>
            <a:ext cx="6840539" cy="2882900"/>
            <a:chOff x="1650420" y="1617249"/>
            <a:chExt cx="6841281" cy="2160886"/>
          </a:xfrm>
        </p:grpSpPr>
        <p:pic>
          <p:nvPicPr>
            <p:cNvPr id="214019" name="Picture 4" descr="E:\文件中转站\课题图\LC24 副本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0420" y="2003310"/>
              <a:ext cx="1154195" cy="177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圆角矩形标注 3"/>
            <p:cNvSpPr/>
            <p:nvPr/>
          </p:nvSpPr>
          <p:spPr>
            <a:xfrm>
              <a:off x="3234917" y="1617249"/>
              <a:ext cx="5256784" cy="1776940"/>
            </a:xfrm>
            <a:prstGeom prst="wedgeRoundRectCallout">
              <a:avLst>
                <a:gd name="adj1" fmla="val -56412"/>
                <a:gd name="adj2" fmla="val 30008"/>
                <a:gd name="adj3" fmla="val 16667"/>
              </a:avLst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3200" b="1" dirty="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  <a:sym typeface="+mn-ea"/>
                </a:rPr>
                <a:t>    我发现：这些词都和兴趣爱好有关。我还能说出更多词语，听音乐、看电影。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矩形 1"/>
          <p:cNvSpPr>
            <a:spLocks noChangeArrowheads="1"/>
          </p:cNvSpPr>
          <p:nvPr/>
        </p:nvSpPr>
        <p:spPr bwMode="auto">
          <a:xfrm>
            <a:off x="350840" y="1483784"/>
            <a:ext cx="3927476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比一比，填一填。</a:t>
            </a:r>
          </a:p>
        </p:txBody>
      </p:sp>
      <p:grpSp>
        <p:nvGrpSpPr>
          <p:cNvPr id="2" name="组合 58"/>
          <p:cNvGrpSpPr/>
          <p:nvPr/>
        </p:nvGrpSpPr>
        <p:grpSpPr bwMode="auto">
          <a:xfrm>
            <a:off x="1012825" y="4080934"/>
            <a:ext cx="819150" cy="1094317"/>
            <a:chOff x="1405636" y="1194260"/>
            <a:chExt cx="820352" cy="820352"/>
          </a:xfrm>
        </p:grpSpPr>
        <p:sp>
          <p:nvSpPr>
            <p:cNvPr id="9" name="矩形 8"/>
            <p:cNvSpPr>
              <a:spLocks noChangeAspect="1"/>
            </p:cNvSpPr>
            <p:nvPr/>
          </p:nvSpPr>
          <p:spPr>
            <a:xfrm>
              <a:off x="1405636" y="1194260"/>
              <a:ext cx="791735" cy="7917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>
                <a:latin typeface="楷体_GB2312" pitchFamily="49" charset="-122"/>
                <a:ea typeface="楷体_GB2312" pitchFamily="49" charset="-122"/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1434253" y="1590948"/>
              <a:ext cx="791735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1801504" y="1222822"/>
              <a:ext cx="0" cy="79179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5044" name="TextBox 20"/>
          <p:cNvSpPr txBox="1">
            <a:spLocks noChangeArrowheads="1"/>
          </p:cNvSpPr>
          <p:nvPr/>
        </p:nvSpPr>
        <p:spPr bwMode="auto">
          <a:xfrm>
            <a:off x="1171576" y="2736851"/>
            <a:ext cx="1897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园   圆</a:t>
            </a:r>
          </a:p>
        </p:txBody>
      </p:sp>
      <p:sp>
        <p:nvSpPr>
          <p:cNvPr id="215045" name="TextBox 21"/>
          <p:cNvSpPr txBox="1">
            <a:spLocks noChangeArrowheads="1"/>
          </p:cNvSpPr>
          <p:nvPr/>
        </p:nvSpPr>
        <p:spPr bwMode="auto">
          <a:xfrm>
            <a:off x="279401" y="4180419"/>
            <a:ext cx="6524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花</a:t>
            </a:r>
          </a:p>
        </p:txBody>
      </p:sp>
      <p:grpSp>
        <p:nvGrpSpPr>
          <p:cNvPr id="3" name="组合 58"/>
          <p:cNvGrpSpPr/>
          <p:nvPr/>
        </p:nvGrpSpPr>
        <p:grpSpPr bwMode="auto">
          <a:xfrm>
            <a:off x="2276475" y="4099985"/>
            <a:ext cx="820738" cy="1094316"/>
            <a:chOff x="1405636" y="1194260"/>
            <a:chExt cx="820352" cy="820352"/>
          </a:xfrm>
        </p:grpSpPr>
        <p:sp>
          <p:nvSpPr>
            <p:cNvPr id="24" name="矩形 23"/>
            <p:cNvSpPr>
              <a:spLocks noChangeAspect="1"/>
            </p:cNvSpPr>
            <p:nvPr/>
          </p:nvSpPr>
          <p:spPr>
            <a:xfrm>
              <a:off x="1405636" y="1194260"/>
              <a:ext cx="791790" cy="7917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>
                <a:latin typeface="楷体_GB2312" pitchFamily="49" charset="-122"/>
                <a:ea typeface="楷体_GB2312" pitchFamily="49" charset="-122"/>
              </a:endParaRPr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1434198" y="1590949"/>
              <a:ext cx="791790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1802324" y="1222822"/>
              <a:ext cx="0" cy="79179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5047" name="TextBox 26"/>
          <p:cNvSpPr txBox="1">
            <a:spLocks noChangeArrowheads="1"/>
          </p:cNvSpPr>
          <p:nvPr/>
        </p:nvSpPr>
        <p:spPr bwMode="auto">
          <a:xfrm>
            <a:off x="3198813" y="4216402"/>
            <a:ext cx="6524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桌</a:t>
            </a:r>
          </a:p>
        </p:txBody>
      </p:sp>
      <p:grpSp>
        <p:nvGrpSpPr>
          <p:cNvPr id="4" name="组合 58"/>
          <p:cNvGrpSpPr/>
          <p:nvPr/>
        </p:nvGrpSpPr>
        <p:grpSpPr bwMode="auto">
          <a:xfrm>
            <a:off x="5291138" y="4093634"/>
            <a:ext cx="819150" cy="1094317"/>
            <a:chOff x="1405636" y="1194260"/>
            <a:chExt cx="820352" cy="820352"/>
          </a:xfrm>
        </p:grpSpPr>
        <p:sp>
          <p:nvSpPr>
            <p:cNvPr id="29" name="矩形 28"/>
            <p:cNvSpPr>
              <a:spLocks noChangeAspect="1"/>
            </p:cNvSpPr>
            <p:nvPr/>
          </p:nvSpPr>
          <p:spPr>
            <a:xfrm>
              <a:off x="1405636" y="1194260"/>
              <a:ext cx="791735" cy="7917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>
                <a:latin typeface="楷体_GB2312" pitchFamily="49" charset="-122"/>
                <a:ea typeface="楷体_GB2312" pitchFamily="49" charset="-122"/>
              </a:endParaRPr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1434253" y="1590948"/>
              <a:ext cx="791735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1801503" y="1222822"/>
              <a:ext cx="0" cy="79179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5049" name="TextBox 31"/>
          <p:cNvSpPr txBox="1">
            <a:spLocks noChangeArrowheads="1"/>
          </p:cNvSpPr>
          <p:nvPr/>
        </p:nvSpPr>
        <p:spPr bwMode="auto">
          <a:xfrm>
            <a:off x="5927727" y="2717802"/>
            <a:ext cx="18970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只   支</a:t>
            </a:r>
          </a:p>
        </p:txBody>
      </p:sp>
      <p:sp>
        <p:nvSpPr>
          <p:cNvPr id="215050" name="TextBox 32"/>
          <p:cNvSpPr txBox="1">
            <a:spLocks noChangeArrowheads="1"/>
          </p:cNvSpPr>
          <p:nvPr/>
        </p:nvSpPr>
        <p:spPr bwMode="auto">
          <a:xfrm>
            <a:off x="4648202" y="4180418"/>
            <a:ext cx="20764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一    笔</a:t>
            </a:r>
          </a:p>
        </p:txBody>
      </p:sp>
      <p:grpSp>
        <p:nvGrpSpPr>
          <p:cNvPr id="5" name="组合 58"/>
          <p:cNvGrpSpPr/>
          <p:nvPr/>
        </p:nvGrpSpPr>
        <p:grpSpPr bwMode="auto">
          <a:xfrm>
            <a:off x="7518401" y="4080934"/>
            <a:ext cx="820738" cy="1094317"/>
            <a:chOff x="1405636" y="1194260"/>
            <a:chExt cx="820352" cy="820352"/>
          </a:xfrm>
        </p:grpSpPr>
        <p:sp>
          <p:nvSpPr>
            <p:cNvPr id="40" name="矩形 39"/>
            <p:cNvSpPr>
              <a:spLocks noChangeAspect="1"/>
            </p:cNvSpPr>
            <p:nvPr/>
          </p:nvSpPr>
          <p:spPr>
            <a:xfrm>
              <a:off x="1405636" y="1194260"/>
              <a:ext cx="791790" cy="7917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>
                <a:latin typeface="楷体_GB2312" pitchFamily="49" charset="-122"/>
                <a:ea typeface="楷体_GB2312" pitchFamily="49" charset="-122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>
            <a:xfrm>
              <a:off x="1434198" y="1590948"/>
              <a:ext cx="791790" cy="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1802324" y="1222822"/>
              <a:ext cx="0" cy="79179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5052" name="TextBox 42"/>
          <p:cNvSpPr txBox="1">
            <a:spLocks noChangeArrowheads="1"/>
          </p:cNvSpPr>
          <p:nvPr/>
        </p:nvSpPr>
        <p:spPr bwMode="auto">
          <a:xfrm>
            <a:off x="6877051" y="4167718"/>
            <a:ext cx="2074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一    鸭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089027" y="4135969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园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343151" y="4135967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圆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5359402" y="4146551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支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591427" y="4142319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6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只</a:t>
            </a:r>
          </a:p>
        </p:txBody>
      </p:sp>
      <p:pic>
        <p:nvPicPr>
          <p:cNvPr id="215057" name="Picture 2" descr="C:\Users\Administrator\Desktop\sy_20100502171713425055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19588" y="0"/>
            <a:ext cx="2379662" cy="292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组合 50"/>
          <p:cNvGrpSpPr/>
          <p:nvPr/>
        </p:nvGrpSpPr>
        <p:grpSpPr bwMode="auto">
          <a:xfrm>
            <a:off x="508003" y="533401"/>
            <a:ext cx="2365374" cy="712999"/>
            <a:chOff x="507778" y="399951"/>
            <a:chExt cx="2366074" cy="535276"/>
          </a:xfrm>
        </p:grpSpPr>
        <p:pic>
          <p:nvPicPr>
            <p:cNvPr id="215059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507778" y="44945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060" name="Picture 2" descr="E:\孙巧灵\2016秋上\上课课件\制作\R一语上\人一语大课堂（正文）\字词句运用新.tif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2776492" y="449452"/>
              <a:ext cx="9736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061" name="TextBox 47"/>
            <p:cNvSpPr txBox="1">
              <a:spLocks noChangeArrowheads="1"/>
            </p:cNvSpPr>
            <p:nvPr/>
          </p:nvSpPr>
          <p:spPr bwMode="auto">
            <a:xfrm>
              <a:off x="566572" y="399951"/>
              <a:ext cx="2268714" cy="43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字词句运用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1273</Words>
  <Application>Microsoft Office PowerPoint</Application>
  <PresentationFormat>全屏显示(4:3)</PresentationFormat>
  <Paragraphs>126</Paragraphs>
  <Slides>28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2021-08-19T02:34:37Z</dcterms:created>
  <dcterms:modified xsi:type="dcterms:W3CDTF">2021-08-19T02:34:57Z</dcterms:modified>
</cp:coreProperties>
</file>