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9E68-BB2A-4A07-81C2-40560B8CE17C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9F1E1-FD44-46EE-8B66-E53F56F9C5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1668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/>
          </a:p>
        </p:txBody>
      </p:sp>
      <p:sp>
        <p:nvSpPr>
          <p:cNvPr id="241669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5E10-28D6-4C71-88E8-B05C9C640144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480A-0EBE-4DAB-AECA-264FEFFBD3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hyperlink" Target="13%20&#23506;&#21495;&#40479;&#65288;&#26391;&#35835;&#65289;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13%20&#23506;&#21495;&#40479;&#65288;&#31508;&#39034;&#65289;.wmv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09765" y="3255433"/>
            <a:ext cx="51260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-265112" y="2186517"/>
            <a:ext cx="9145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13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寒号鸟</a:t>
            </a:r>
          </a:p>
        </p:txBody>
      </p:sp>
      <p:sp>
        <p:nvSpPr>
          <p:cNvPr id="54276" name="TextBox 6"/>
          <p:cNvSpPr txBox="1">
            <a:spLocks noChangeArrowheads="1"/>
          </p:cNvSpPr>
          <p:nvPr/>
        </p:nvSpPr>
        <p:spPr bwMode="auto">
          <a:xfrm>
            <a:off x="-265112" y="3613151"/>
            <a:ext cx="91440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R·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二年级上册</a:t>
            </a:r>
          </a:p>
        </p:txBody>
      </p:sp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4248150" y="1572685"/>
            <a:ext cx="950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</a:rPr>
              <a:t>háo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27064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狂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07990" y="1394885"/>
            <a:ext cx="22256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kuán</a:t>
            </a: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608264" y="2637367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吼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557464" y="1394885"/>
            <a:ext cx="1676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hǒu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1988" name="Picture 4" descr="http://img.taopic.com/uploads/allimg/111024/1772-111024095K6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7700" y="1566334"/>
            <a:ext cx="3925888" cy="345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01613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复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49253" y="1365252"/>
            <a:ext cx="14144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fù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151315" y="24997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哀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283076" y="1365252"/>
            <a:ext cx="140017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āi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0962" name="Picture 2" descr="http://img0.ph.126.net/xtxtHnBn9OSMLIeB4NrDUw==/20522340552974315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6113" y="1828802"/>
            <a:ext cx="3205163" cy="282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pic.58pic.com/58pic/14/87/89/46Q58PICAyj_1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9749" y="1532469"/>
            <a:ext cx="2444750" cy="325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ic.58pic.com/58pic/14/89/16/49558PICMmp_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452969"/>
            <a:ext cx="4551364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44952" y="2478619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号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08452" y="2565400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堵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52902" y="2556933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缝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124326" y="2457452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朗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4044952" y="2419352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衔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124326" y="2406651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枯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152902" y="2423584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劝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108452" y="2482850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趁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044952" y="2417233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将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152902" y="2406651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且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4152902" y="2438400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腊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152902" y="2406651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狂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124326" y="2427818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吼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4124326" y="2489200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复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4124326" y="2457452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哀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079876" y="2415117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当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102102" y="2559051"/>
            <a:ext cx="2087563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1500" b="1">
                <a:solidFill>
                  <a:srgbClr val="0000FF"/>
                </a:solidFill>
                <a:latin typeface="宋体" panose="02010600030101010101" pitchFamily="2" charset="-122"/>
              </a:rPr>
              <a:t>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28"/>
          <p:cNvSpPr txBox="1">
            <a:spLocks noChangeArrowheads="1"/>
          </p:cNvSpPr>
          <p:nvPr/>
        </p:nvSpPr>
        <p:spPr bwMode="auto">
          <a:xfrm>
            <a:off x="250826" y="357717"/>
            <a:ext cx="1944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grpSp>
        <p:nvGrpSpPr>
          <p:cNvPr id="2" name="组合 2"/>
          <p:cNvGrpSpPr/>
          <p:nvPr/>
        </p:nvGrpSpPr>
        <p:grpSpPr bwMode="auto">
          <a:xfrm>
            <a:off x="952499" y="956734"/>
            <a:ext cx="7672388" cy="5437717"/>
            <a:chOff x="953084" y="717397"/>
            <a:chExt cx="7671536" cy="4079077"/>
          </a:xfrm>
        </p:grpSpPr>
        <p:pic>
          <p:nvPicPr>
            <p:cNvPr id="66564" name="Picture 6" descr="C:\Users\Administrator.PC-20160920KSGF\Pictures\花边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53084" y="717397"/>
              <a:ext cx="7671536" cy="4079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28"/>
            <p:cNvSpPr txBox="1">
              <a:spLocks noChangeArrowheads="1"/>
            </p:cNvSpPr>
            <p:nvPr/>
          </p:nvSpPr>
          <p:spPr bwMode="auto">
            <a:xfrm>
              <a:off x="2022940" y="973034"/>
              <a:ext cx="6246119" cy="228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寒号鸟   一堵   一道缝   当作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喜鹊   晴朗   衔着   枯草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劝告   趁着   将来   得过且过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腊月   狂吼   重复   哀号</a:t>
              </a:r>
              <a:endPara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文本框 5"/>
          <p:cNvSpPr txBox="1">
            <a:spLocks noChangeArrowheads="1"/>
          </p:cNvSpPr>
          <p:nvPr/>
        </p:nvSpPr>
        <p:spPr bwMode="auto">
          <a:xfrm>
            <a:off x="504825" y="1716618"/>
            <a:ext cx="8097838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听课文朗读，在认准字音、认识生字的基础上读通文章，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用“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_____”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划出表示季节变化的句子。</a:t>
            </a: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206376" y="254000"/>
            <a:ext cx="3001963" cy="1388533"/>
            <a:chOff x="495300" y="227013"/>
            <a:chExt cx="3001369" cy="1041400"/>
          </a:xfrm>
        </p:grpSpPr>
        <p:grpSp>
          <p:nvGrpSpPr>
            <p:cNvPr id="3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67591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592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课文学习</a:t>
                </a:r>
              </a:p>
            </p:txBody>
          </p:sp>
        </p:grpSp>
        <p:pic>
          <p:nvPicPr>
            <p:cNvPr id="67590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588" name="图片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94139" y="3966635"/>
            <a:ext cx="2112962" cy="19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62000" y="1329267"/>
            <a:ext cx="7620000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几阵秋风，树叶落尽，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冬天快要到了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冬天说到就到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，寒风呼呼地刮着。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寒冬腊月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，大雪纷飞。北风像狮子一样狂吼，崖缝里冷得像冰窖。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396878" y="1037168"/>
            <a:ext cx="80740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几阵秋风，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树叶落尽，冬天快要到了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6878" y="2106085"/>
            <a:ext cx="80740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    哪一个字告诉我们冬天快要到了？</a:t>
            </a:r>
          </a:p>
        </p:txBody>
      </p:sp>
      <p:pic>
        <p:nvPicPr>
          <p:cNvPr id="39938" name="Picture 2" descr="http://s2.sinaimg.cn/bmiddle/a52506f5t79bb302da491&amp;6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8974" y="3124202"/>
            <a:ext cx="3149600" cy="279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296347" y="3662331"/>
            <a:ext cx="1317990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8800" b="1" dirty="0">
                <a:ln w="11430"/>
                <a:solidFill>
                  <a:srgbClr val="FF6600"/>
                </a:solidFill>
                <a:sym typeface="+mn-ea"/>
              </a:rPr>
              <a:t>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484188" y="1066801"/>
            <a:ext cx="76200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冬天说到就到，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寒风呼呼地刮着。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84190" y="2106085"/>
            <a:ext cx="80740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    从哪儿告诉我们天气冷了？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5164" y="2976034"/>
            <a:ext cx="81470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CC00FF"/>
                </a:solidFill>
                <a:latin typeface="宋体" panose="02010600030101010101" pitchFamily="2" charset="-122"/>
              </a:rPr>
              <a:t>    （写了寒风）用了两个词，一个模拟声音的“呼呼地”，一个表示动作的“刮”，而不是秋风习习地吹着。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762000" y="859369"/>
            <a:ext cx="76200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寒冬腊月，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大雪纷飞。北风像狮子一样狂吼，崖缝里冷得像冰窖。</a:t>
            </a:r>
          </a:p>
        </p:txBody>
      </p:sp>
      <p:pic>
        <p:nvPicPr>
          <p:cNvPr id="41986" name="Picture 2" descr="http://imgsrc.baidu.com/forum/w%3D580/sign=79141481c9ef76093c0b99971edca301/1504b43eb13533faf76b8332aad3fd1f40345b2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2190" y="2724153"/>
            <a:ext cx="3119436" cy="277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http://www.egouz.com/uploadfile/2013/0315/201303150239093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46787" y="2590800"/>
            <a:ext cx="1960562" cy="30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箭头 3"/>
          <p:cNvSpPr/>
          <p:nvPr/>
        </p:nvSpPr>
        <p:spPr>
          <a:xfrm>
            <a:off x="4375151" y="3803651"/>
            <a:ext cx="1419225" cy="56514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62465" y="3054352"/>
            <a:ext cx="1200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FF"/>
                </a:solidFill>
              </a:rPr>
              <a:t>比喻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70363" y="4421717"/>
            <a:ext cx="1835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FF"/>
                </a:solidFill>
              </a:rPr>
              <a:t>说明天气更冷了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1"/>
          <p:cNvSpPr>
            <a:spLocks noChangeArrowheads="1"/>
          </p:cNvSpPr>
          <p:nvPr/>
        </p:nvSpPr>
        <p:spPr bwMode="auto">
          <a:xfrm>
            <a:off x="712790" y="499535"/>
            <a:ext cx="731202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    朗读第一自然段，谁能把这一段课文的内容用简笔画画出来。</a:t>
            </a:r>
          </a:p>
        </p:txBody>
      </p:sp>
      <p:pic>
        <p:nvPicPr>
          <p:cNvPr id="3" name="图片 2" descr="1背景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5163" y="2199218"/>
            <a:ext cx="3492500" cy="38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画眉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98826" y="2652184"/>
            <a:ext cx="1136651" cy="131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568950" y="3172885"/>
            <a:ext cx="26924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喜鹊和寒号鸟是邻居。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51" y="766235"/>
            <a:ext cx="6027739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000" b="1" dirty="0">
                <a:latin typeface="+mn-ea"/>
                <a:ea typeface="+mn-ea"/>
                <a:sym typeface="+mn-ea"/>
              </a:rPr>
              <a:t>    “寒号鸟”因其叫声像婴儿的啼哭，身上又长有飞膜，能像飞鸟一样地滑翔而得名。其实，它不是鸟，而是哺乳纲鼯鼠科的兽类。它的足背呈橙黄色，所以又称为“橙足鼯鼠”。主要分布在我国河南、甘肃、云南、青藏地区。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4207" y="1582432"/>
            <a:ext cx="2583860" cy="35651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1"/>
          <p:cNvSpPr>
            <a:spLocks noChangeArrowheads="1"/>
          </p:cNvSpPr>
          <p:nvPr/>
        </p:nvSpPr>
        <p:spPr bwMode="auto">
          <a:xfrm>
            <a:off x="830264" y="1729319"/>
            <a:ext cx="7312025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    分角色朗读喜鹊和寒号鸟的对话。想一想：为什么喜鹊能住在温暖的窝里，寒号鸟却冻死了？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寒号鸟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914" y="3340102"/>
            <a:ext cx="195103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5" descr="画眉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99163" y="590551"/>
            <a:ext cx="19796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2947990" y="3668184"/>
            <a:ext cx="4945061" cy="1667933"/>
          </a:xfrm>
          <a:prstGeom prst="wedgeRoundRectCallout">
            <a:avLst>
              <a:gd name="adj1" fmla="val -59010"/>
              <a:gd name="adj2" fmla="val -1025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ea"/>
                <a:sym typeface="+mn-ea"/>
              </a:rPr>
              <a:t>    傻喜鹊，不要吵。太阳高照，正好睡觉。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923926" y="922867"/>
            <a:ext cx="4986338" cy="1634067"/>
          </a:xfrm>
          <a:prstGeom prst="wedgeRoundRectCallout">
            <a:avLst>
              <a:gd name="adj1" fmla="val 57360"/>
              <a:gd name="adj2" fmla="val -295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ea"/>
                <a:sym typeface="+mn-ea"/>
              </a:rPr>
              <a:t>    寒号鸟，别睡了。天气暖和，赶快做窝。</a:t>
            </a:r>
            <a:endParaRPr lang="zh-CN" altLang="en-US" sz="32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寒号鸟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6914" y="3340102"/>
            <a:ext cx="195103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5" descr="画眉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99163" y="590551"/>
            <a:ext cx="19796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2947990" y="3668184"/>
            <a:ext cx="4945061" cy="1667933"/>
          </a:xfrm>
          <a:prstGeom prst="wedgeRoundRectCallout">
            <a:avLst>
              <a:gd name="adj1" fmla="val -59010"/>
              <a:gd name="adj2" fmla="val -1025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ea"/>
                <a:sym typeface="+mn-ea"/>
              </a:rPr>
              <a:t>    傻喜鹊，别啰嗦。天气暖和，得过且过。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923926" y="922867"/>
            <a:ext cx="4986338" cy="1634067"/>
          </a:xfrm>
          <a:prstGeom prst="wedgeRoundRectCallout">
            <a:avLst>
              <a:gd name="adj1" fmla="val 57360"/>
              <a:gd name="adj2" fmla="val -295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ea"/>
                <a:sym typeface="+mn-ea"/>
              </a:rPr>
              <a:t>    趁天晴，快做窝。现在懒惰，将来难过。</a:t>
            </a:r>
            <a:endParaRPr lang="zh-CN" altLang="en-US" sz="3200" b="1" dirty="0"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73176" y="486834"/>
            <a:ext cx="379142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喜鹊</a:t>
            </a:r>
            <a:endParaRPr lang="zh-CN" altLang="en-US" sz="3200"/>
          </a:p>
          <a:p>
            <a:pPr eaLnBrk="1" hangingPunct="1"/>
            <a:endParaRPr lang="zh-CN" altLang="en-US" sz="2800">
              <a:solidFill>
                <a:srgbClr val="000000"/>
              </a:solidFill>
            </a:endParaRP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ea typeface="黑体" panose="02010609060101010101" pitchFamily="49" charset="-122"/>
              </a:rPr>
              <a:t>第一次劝告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寒号鸟，别睡了。</a:t>
            </a:r>
            <a:endParaRPr lang="en-US" altLang="zh-CN" sz="2800" b="1">
              <a:solidFill>
                <a:srgbClr val="000000"/>
              </a:solidFill>
            </a:endParaRP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天气暖和，赶快做窝。</a:t>
            </a:r>
          </a:p>
          <a:p>
            <a:pPr eaLnBrk="1" hangingPunct="1"/>
            <a:endParaRPr lang="zh-CN" altLang="en-US" sz="2800" b="1"/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ea typeface="黑体" panose="02010609060101010101" pitchFamily="49" charset="-122"/>
              </a:rPr>
              <a:t>第二次劝告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趁天晴，快做窝。</a:t>
            </a:r>
            <a:endParaRPr lang="zh-CN" altLang="en-US" sz="2800" b="1"/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现在懒惰，将来难过。</a:t>
            </a:r>
            <a:endParaRPr lang="zh-CN" altLang="en-US" sz="2800" b="1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59374" y="397935"/>
            <a:ext cx="365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寒号鸟</a:t>
            </a:r>
            <a:endParaRPr lang="zh-CN" altLang="en-US" sz="3200">
              <a:solidFill>
                <a:srgbClr val="000000"/>
              </a:solidFill>
            </a:endParaRPr>
          </a:p>
          <a:p>
            <a:pPr eaLnBrk="1" hangingPunct="1"/>
            <a:endParaRPr lang="zh-CN" altLang="en-US" sz="2800"/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ea typeface="黑体" panose="02010609060101010101" pitchFamily="49" charset="-122"/>
              </a:rPr>
              <a:t>不听劝说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傻喜鹊，不要吵。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太阳高照，正好睡觉。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95698" y="1441451"/>
            <a:ext cx="615553" cy="479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黑体" panose="02010609060101010101" pitchFamily="49" charset="-122"/>
              </a:rPr>
              <a:t>冬天快到     冬天到了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159378" y="3915834"/>
            <a:ext cx="37914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ea typeface="黑体" panose="02010609060101010101" pitchFamily="49" charset="-122"/>
              </a:rPr>
              <a:t>还是不听劝告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</a:rPr>
              <a:t>傻喜鹊，别啰嗦。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天气暖和，得过且过。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722314" y="1064684"/>
            <a:ext cx="75438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FF"/>
                </a:solidFill>
              </a:rPr>
              <a:t>不停</a:t>
            </a:r>
            <a:r>
              <a:rPr lang="zh-CN" altLang="en-US" sz="3200" b="1">
                <a:solidFill>
                  <a:srgbClr val="000000"/>
                </a:solidFill>
              </a:rPr>
              <a:t>地叫着：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                     哆啰啰，哆啰啰，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                     寒风冻死我，明天就做窝。</a:t>
            </a:r>
          </a:p>
          <a:p>
            <a:pPr eaLnBrk="1" hangingPunct="1"/>
            <a:endParaRPr lang="zh-CN" altLang="en-US" sz="3200" b="1">
              <a:solidFill>
                <a:srgbClr val="000000"/>
              </a:solidFill>
            </a:endParaRPr>
          </a:p>
          <a:p>
            <a:pPr eaLnBrk="1" hangingPunct="1"/>
            <a:r>
              <a:rPr lang="zh-CN" altLang="en-US" sz="3200" b="1"/>
              <a:t>重复着</a:t>
            </a:r>
            <a:r>
              <a:rPr lang="zh-CN" altLang="en-US" sz="3200" b="1">
                <a:solidFill>
                  <a:srgbClr val="FF00FF"/>
                </a:solidFill>
              </a:rPr>
              <a:t>哀号</a:t>
            </a:r>
            <a:r>
              <a:rPr lang="zh-CN" altLang="en-US" sz="3200" b="1">
                <a:solidFill>
                  <a:srgbClr val="000000"/>
                </a:solidFill>
              </a:rPr>
              <a:t>：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                      哆啰啰，哆啰啰，</a:t>
            </a:r>
          </a:p>
          <a:p>
            <a:pPr eaLnBrk="1" hangingPunct="1"/>
            <a:r>
              <a:rPr lang="zh-CN" altLang="en-US" sz="3200" b="1">
                <a:solidFill>
                  <a:srgbClr val="000000"/>
                </a:solidFill>
              </a:rPr>
              <a:t>                      寒风冻死我，明天就做窝。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矩形 4"/>
          <p:cNvSpPr>
            <a:spLocks noChangeArrowheads="1"/>
          </p:cNvSpPr>
          <p:nvPr/>
        </p:nvSpPr>
        <p:spPr bwMode="auto">
          <a:xfrm>
            <a:off x="679453" y="552453"/>
            <a:ext cx="7739063" cy="38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根据课文内容填空。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    这篇童话通过（     ）和（       ）作对比，写出了喜鹊是（     ）的，寒号鸟是（     ）的，说明了（         ）、（         ）是没有好结果的。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35478" y="1864786"/>
            <a:ext cx="1141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喜鹊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735764" y="1852085"/>
            <a:ext cx="142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寒号鸟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80027" y="2834218"/>
            <a:ext cx="1141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勤劳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03428" y="3799420"/>
            <a:ext cx="1141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懒惰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24551" y="3795185"/>
            <a:ext cx="1881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好逸恶劳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76338" y="4705352"/>
            <a:ext cx="1881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得过且过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 bwMode="auto">
          <a:xfrm>
            <a:off x="206376" y="254000"/>
            <a:ext cx="3001963" cy="1388533"/>
            <a:chOff x="495300" y="227013"/>
            <a:chExt cx="3001369" cy="1041400"/>
          </a:xfrm>
        </p:grpSpPr>
        <p:grpSp>
          <p:nvGrpSpPr>
            <p:cNvPr id="3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79899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900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结构梳理</a:t>
                </a:r>
              </a:p>
            </p:txBody>
          </p:sp>
        </p:grpSp>
        <p:pic>
          <p:nvPicPr>
            <p:cNvPr id="79898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6"/>
          <p:cNvGrpSpPr/>
          <p:nvPr/>
        </p:nvGrpSpPr>
        <p:grpSpPr bwMode="auto">
          <a:xfrm>
            <a:off x="1739901" y="2929470"/>
            <a:ext cx="5021262" cy="523221"/>
            <a:chOff x="1271605" y="2262613"/>
            <a:chExt cx="5021526" cy="391925"/>
          </a:xfrm>
        </p:grpSpPr>
        <p:sp>
          <p:nvSpPr>
            <p:cNvPr id="79894" name="Rectangle 2"/>
            <p:cNvSpPr txBox="1">
              <a:spLocks noChangeArrowheads="1"/>
            </p:cNvSpPr>
            <p:nvPr/>
          </p:nvSpPr>
          <p:spPr bwMode="auto">
            <a:xfrm>
              <a:off x="1271605" y="2262613"/>
              <a:ext cx="1266783" cy="39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玩睡</a:t>
              </a:r>
            </a:p>
          </p:txBody>
        </p:sp>
        <p:sp>
          <p:nvSpPr>
            <p:cNvPr id="79895" name="Rectangle 2"/>
            <p:cNvSpPr txBox="1">
              <a:spLocks noChangeArrowheads="1"/>
            </p:cNvSpPr>
            <p:nvPr/>
          </p:nvSpPr>
          <p:spPr bwMode="auto">
            <a:xfrm>
              <a:off x="5026348" y="2262613"/>
              <a:ext cx="1266783" cy="39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垒巢</a:t>
              </a:r>
            </a:p>
          </p:txBody>
        </p:sp>
        <p:sp>
          <p:nvSpPr>
            <p:cNvPr id="4" name="左右箭头 3"/>
            <p:cNvSpPr/>
            <p:nvPr/>
          </p:nvSpPr>
          <p:spPr>
            <a:xfrm>
              <a:off x="3297361" y="2406895"/>
              <a:ext cx="1316107" cy="234656"/>
            </a:xfrm>
            <a:prstGeom prst="left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7"/>
          <p:cNvGrpSpPr/>
          <p:nvPr/>
        </p:nvGrpSpPr>
        <p:grpSpPr bwMode="auto">
          <a:xfrm>
            <a:off x="1347789" y="3750734"/>
            <a:ext cx="5835650" cy="546100"/>
            <a:chOff x="879821" y="2878683"/>
            <a:chExt cx="5835521" cy="409063"/>
          </a:xfrm>
        </p:grpSpPr>
        <p:sp>
          <p:nvSpPr>
            <p:cNvPr id="79891" name="Rectangle 2"/>
            <p:cNvSpPr txBox="1">
              <a:spLocks noChangeArrowheads="1"/>
            </p:cNvSpPr>
            <p:nvPr/>
          </p:nvSpPr>
          <p:spPr bwMode="auto">
            <a:xfrm>
              <a:off x="879821" y="2878683"/>
              <a:ext cx="2024316" cy="39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直打哆嗦</a:t>
              </a:r>
            </a:p>
          </p:txBody>
        </p:sp>
        <p:sp>
          <p:nvSpPr>
            <p:cNvPr id="79892" name="Rectangle 2"/>
            <p:cNvSpPr txBox="1">
              <a:spLocks noChangeArrowheads="1"/>
            </p:cNvSpPr>
            <p:nvPr/>
          </p:nvSpPr>
          <p:spPr bwMode="auto">
            <a:xfrm>
              <a:off x="4911954" y="2878683"/>
              <a:ext cx="1803388" cy="39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住暖窝</a:t>
              </a:r>
            </a:p>
          </p:txBody>
        </p:sp>
        <p:sp>
          <p:nvSpPr>
            <p:cNvPr id="34" name="左右箭头 33"/>
            <p:cNvSpPr/>
            <p:nvPr/>
          </p:nvSpPr>
          <p:spPr>
            <a:xfrm>
              <a:off x="3295943" y="3053090"/>
              <a:ext cx="1317596" cy="234656"/>
            </a:xfrm>
            <a:prstGeom prst="left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7" name="组合 8"/>
          <p:cNvGrpSpPr/>
          <p:nvPr/>
        </p:nvGrpSpPr>
        <p:grpSpPr bwMode="auto">
          <a:xfrm>
            <a:off x="1347789" y="4572004"/>
            <a:ext cx="5422900" cy="523221"/>
            <a:chOff x="879821" y="3494753"/>
            <a:chExt cx="5422549" cy="391925"/>
          </a:xfrm>
        </p:grpSpPr>
        <p:sp>
          <p:nvSpPr>
            <p:cNvPr id="79888" name="Rectangle 2"/>
            <p:cNvSpPr txBox="1">
              <a:spLocks noChangeArrowheads="1"/>
            </p:cNvSpPr>
            <p:nvPr/>
          </p:nvSpPr>
          <p:spPr bwMode="auto">
            <a:xfrm>
              <a:off x="879821" y="3494753"/>
              <a:ext cx="2024317" cy="39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最后哀号</a:t>
              </a:r>
            </a:p>
          </p:txBody>
        </p:sp>
        <p:sp>
          <p:nvSpPr>
            <p:cNvPr id="79889" name="Rectangle 2"/>
            <p:cNvSpPr txBox="1">
              <a:spLocks noChangeArrowheads="1"/>
            </p:cNvSpPr>
            <p:nvPr/>
          </p:nvSpPr>
          <p:spPr bwMode="auto">
            <a:xfrm>
              <a:off x="5035586" y="3494753"/>
              <a:ext cx="1266784" cy="39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熟睡</a:t>
              </a:r>
            </a:p>
          </p:txBody>
        </p:sp>
        <p:sp>
          <p:nvSpPr>
            <p:cNvPr id="37" name="左右箭头 36"/>
            <p:cNvSpPr/>
            <p:nvPr/>
          </p:nvSpPr>
          <p:spPr>
            <a:xfrm>
              <a:off x="3295840" y="3650133"/>
              <a:ext cx="1317540" cy="233071"/>
            </a:xfrm>
            <a:prstGeom prst="left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8" name="组合 9"/>
          <p:cNvGrpSpPr/>
          <p:nvPr/>
        </p:nvGrpSpPr>
        <p:grpSpPr bwMode="auto">
          <a:xfrm>
            <a:off x="1739900" y="5393271"/>
            <a:ext cx="5030788" cy="523221"/>
            <a:chOff x="1271605" y="4110822"/>
            <a:chExt cx="5030765" cy="391925"/>
          </a:xfrm>
        </p:grpSpPr>
        <p:sp>
          <p:nvSpPr>
            <p:cNvPr id="79885" name="Rectangle 2"/>
            <p:cNvSpPr txBox="1">
              <a:spLocks noChangeArrowheads="1"/>
            </p:cNvSpPr>
            <p:nvPr/>
          </p:nvSpPr>
          <p:spPr bwMode="auto">
            <a:xfrm>
              <a:off x="1271605" y="4110822"/>
              <a:ext cx="1266784" cy="39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不幸</a:t>
              </a:r>
            </a:p>
          </p:txBody>
        </p:sp>
        <p:sp>
          <p:nvSpPr>
            <p:cNvPr id="79886" name="Rectangle 2"/>
            <p:cNvSpPr txBox="1">
              <a:spLocks noChangeArrowheads="1"/>
            </p:cNvSpPr>
            <p:nvPr/>
          </p:nvSpPr>
          <p:spPr bwMode="auto">
            <a:xfrm>
              <a:off x="5035586" y="4110822"/>
              <a:ext cx="1266784" cy="39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幸福</a:t>
              </a:r>
            </a:p>
          </p:txBody>
        </p:sp>
        <p:sp>
          <p:nvSpPr>
            <p:cNvPr id="40" name="左右箭头 39"/>
            <p:cNvSpPr/>
            <p:nvPr/>
          </p:nvSpPr>
          <p:spPr>
            <a:xfrm>
              <a:off x="3297246" y="4269374"/>
              <a:ext cx="1316032" cy="233071"/>
            </a:xfrm>
            <a:prstGeom prst="left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4"/>
          <p:cNvGrpSpPr/>
          <p:nvPr/>
        </p:nvGrpSpPr>
        <p:grpSpPr bwMode="auto">
          <a:xfrm>
            <a:off x="1987551" y="1718735"/>
            <a:ext cx="1897063" cy="1210733"/>
            <a:chOff x="1519903" y="1353711"/>
            <a:chExt cx="1896296" cy="908901"/>
          </a:xfrm>
        </p:grpSpPr>
        <p:pic>
          <p:nvPicPr>
            <p:cNvPr id="79883" name="图片 24" descr="寒号鸟1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519903" y="1353711"/>
              <a:ext cx="827294" cy="90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4" name="Rectangle 2"/>
            <p:cNvSpPr txBox="1">
              <a:spLocks noChangeArrowheads="1"/>
            </p:cNvSpPr>
            <p:nvPr/>
          </p:nvSpPr>
          <p:spPr bwMode="auto">
            <a:xfrm>
              <a:off x="2286100" y="1546551"/>
              <a:ext cx="1130099" cy="39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懒惰</a:t>
              </a:r>
            </a:p>
          </p:txBody>
        </p:sp>
      </p:grpSp>
      <p:grpSp>
        <p:nvGrpSpPr>
          <p:cNvPr id="10" name="组合 5"/>
          <p:cNvGrpSpPr/>
          <p:nvPr/>
        </p:nvGrpSpPr>
        <p:grpSpPr bwMode="auto">
          <a:xfrm>
            <a:off x="5380038" y="1572686"/>
            <a:ext cx="1890713" cy="1291167"/>
            <a:chOff x="4911954" y="1245011"/>
            <a:chExt cx="1891184" cy="967701"/>
          </a:xfrm>
        </p:grpSpPr>
        <p:pic>
          <p:nvPicPr>
            <p:cNvPr id="79881" name="图片 25" descr="画眉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11954" y="1245011"/>
              <a:ext cx="1016814" cy="967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2" name="Rectangle 2"/>
            <p:cNvSpPr txBox="1">
              <a:spLocks noChangeArrowheads="1"/>
            </p:cNvSpPr>
            <p:nvPr/>
          </p:nvSpPr>
          <p:spPr bwMode="auto">
            <a:xfrm>
              <a:off x="5808272" y="1555595"/>
              <a:ext cx="994866" cy="39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勤劳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背景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5165" y="594786"/>
            <a:ext cx="5113337" cy="566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画眉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9725" y="508000"/>
            <a:ext cx="1830388" cy="21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矩形 4"/>
          <p:cNvSpPr>
            <a:spLocks noChangeArrowheads="1"/>
          </p:cNvSpPr>
          <p:nvPr/>
        </p:nvSpPr>
        <p:spPr bwMode="auto">
          <a:xfrm>
            <a:off x="329367" y="613835"/>
            <a:ext cx="677108" cy="563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根据图片，复述故事。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" descr="1背景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0239" y="594786"/>
            <a:ext cx="5145086" cy="566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画眉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2"/>
            <a:ext cx="2359026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画眉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2" y="-429682"/>
            <a:ext cx="2498725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鸟窝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5" y="192828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画眉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2"/>
            <a:ext cx="2359026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画眉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334500" y="-429682"/>
            <a:ext cx="2308226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鸟窝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65" y="1856320"/>
            <a:ext cx="1047749" cy="7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0.64202 -0.023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1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63785 0.03148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0.64202 -0.0234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1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63785 0.0314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1" y="0"/>
            <a:ext cx="2935289" cy="37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82837" y="764120"/>
            <a:ext cx="6000750" cy="475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30716" y="3441702"/>
            <a:ext cx="3322636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823748" y="1681054"/>
            <a:ext cx="1845454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我会认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382838" y="35221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号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81238" y="22796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háo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06376" y="234951"/>
            <a:ext cx="3001963" cy="1388533"/>
            <a:chOff x="495300" y="227013"/>
            <a:chExt cx="3001369" cy="1041400"/>
          </a:xfrm>
        </p:grpSpPr>
        <p:grpSp>
          <p:nvGrpSpPr>
            <p:cNvPr id="6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56329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30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字词积累</a:t>
                </a:r>
              </a:p>
            </p:txBody>
          </p:sp>
        </p:grpSp>
        <p:pic>
          <p:nvPicPr>
            <p:cNvPr id="56328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0" descr="寒号鸟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03764" y="2461686"/>
            <a:ext cx="2146300" cy="314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 bwMode="auto">
          <a:xfrm>
            <a:off x="898528" y="0"/>
            <a:ext cx="6562725" cy="6858000"/>
            <a:chOff x="899006" y="0"/>
            <a:chExt cx="7316332" cy="6858000"/>
          </a:xfrm>
        </p:grpSpPr>
        <p:pic>
          <p:nvPicPr>
            <p:cNvPr id="83977" name="图片 1" descr="1背景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006" y="0"/>
              <a:ext cx="731633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8" name="图片 8" descr="鸟窝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920672" y="1936964"/>
              <a:ext cx="1048019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图片 3" descr="画眉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78201" y="-218016"/>
            <a:ext cx="2359026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画眉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2" y="-429682"/>
            <a:ext cx="2498725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画眉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78201" y="-218016"/>
            <a:ext cx="2359026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画眉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2" y="-429682"/>
            <a:ext cx="2498725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86164" y="1665819"/>
            <a:ext cx="1544636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鸟窝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86164" y="1767419"/>
            <a:ext cx="1298574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7556E-17 L 0.64202 -0.02338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1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63785 0.03148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7556E-17 L 0.64202 -0.02338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1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63785 0.03148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6350"/>
            <a:ext cx="4859339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图片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4" y="-6350"/>
            <a:ext cx="4427538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82549" y="980019"/>
            <a:ext cx="7512050" cy="587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85790" y="541868"/>
            <a:ext cx="8061324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>
                <a:solidFill>
                  <a:srgbClr val="000000"/>
                </a:solidFill>
                <a:latin typeface="宋体" panose="02010600030101010101" pitchFamily="2" charset="-122"/>
              </a:rPr>
              <a:t>故事一：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第二天喜鹊在枝头呼叫邻居寒号鸟，却发现邻居已经在严寒的夜晚冻死了，喜鹊会说些什么、做些什么呢？（喜鹊的话里可以用上如果、假如等词。）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>
                <a:solidFill>
                  <a:srgbClr val="000000"/>
                </a:solidFill>
                <a:latin typeface="宋体" panose="02010600030101010101" pitchFamily="2" charset="-122"/>
              </a:rPr>
              <a:t>故事二：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000" b="1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如果寒号鸟接受了喜鹊的第二次劝告，在那个晴天做窝了，结果又会怎么样呢？</a:t>
            </a:r>
            <a:r>
              <a:rPr lang="zh-CN" altLang="en-US" sz="30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86019" name="矩形 1"/>
          <p:cNvSpPr>
            <a:spLocks noChangeArrowheads="1"/>
          </p:cNvSpPr>
          <p:nvPr/>
        </p:nvSpPr>
        <p:spPr bwMode="auto">
          <a:xfrm>
            <a:off x="3252789" y="152401"/>
            <a:ext cx="224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FF"/>
                </a:solidFill>
              </a:rPr>
              <a:t>创造性复述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206376" y="97367"/>
            <a:ext cx="3001963" cy="1388533"/>
            <a:chOff x="495300" y="227013"/>
            <a:chExt cx="3001369" cy="1041400"/>
          </a:xfrm>
        </p:grpSpPr>
        <p:grpSp>
          <p:nvGrpSpPr>
            <p:cNvPr id="3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87046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047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拓展阅读</a:t>
                </a:r>
              </a:p>
            </p:txBody>
          </p:sp>
        </p:grpSp>
        <p:pic>
          <p:nvPicPr>
            <p:cNvPr id="87045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81127" y="1485900"/>
            <a:ext cx="58975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明日歌</a:t>
            </a:r>
            <a:b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明日复明日，明日何其多！</a:t>
            </a:r>
            <a:b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我生待明日，万事成蹉跎。</a:t>
            </a:r>
            <a:b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凡事适时做，明日不待我。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万事待明日，明日能几何？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728665" y="2093385"/>
            <a:ext cx="80311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“现在懒惰，将来难过。”你能用生活中的例子来说一说吗？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06376" y="254000"/>
            <a:ext cx="3001963" cy="1388533"/>
            <a:chOff x="495300" y="227013"/>
            <a:chExt cx="3001369" cy="1041400"/>
          </a:xfrm>
        </p:grpSpPr>
        <p:grpSp>
          <p:nvGrpSpPr>
            <p:cNvPr id="3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88070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071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</a:p>
            </p:txBody>
          </p:sp>
        </p:grpSp>
        <p:pic>
          <p:nvPicPr>
            <p:cNvPr id="88069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6497639" y="1875367"/>
            <a:ext cx="836612" cy="1134533"/>
            <a:chOff x="2437" y="2032"/>
            <a:chExt cx="1244" cy="1264"/>
          </a:xfrm>
        </p:grpSpPr>
        <p:sp>
          <p:nvSpPr>
            <p:cNvPr id="89139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9140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141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2" name="文本框 64"/>
          <p:cNvSpPr txBox="1">
            <a:spLocks noChangeArrowheads="1"/>
          </p:cNvSpPr>
          <p:nvPr/>
        </p:nvSpPr>
        <p:spPr bwMode="auto">
          <a:xfrm>
            <a:off x="6526214" y="18034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枯</a:t>
            </a: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3373438" y="1875367"/>
            <a:ext cx="836612" cy="1134533"/>
            <a:chOff x="2437" y="2032"/>
            <a:chExt cx="1244" cy="1264"/>
          </a:xfrm>
        </p:grpSpPr>
        <p:sp>
          <p:nvSpPr>
            <p:cNvPr id="8913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913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13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8" name="文本框 92"/>
          <p:cNvSpPr txBox="1">
            <a:spLocks noChangeArrowheads="1"/>
          </p:cNvSpPr>
          <p:nvPr/>
        </p:nvSpPr>
        <p:spPr bwMode="auto">
          <a:xfrm>
            <a:off x="3402014" y="1818218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阵</a:t>
            </a:r>
          </a:p>
        </p:txBody>
      </p:sp>
      <p:grpSp>
        <p:nvGrpSpPr>
          <p:cNvPr id="4" name="组合 7"/>
          <p:cNvGrpSpPr/>
          <p:nvPr/>
        </p:nvGrpSpPr>
        <p:grpSpPr bwMode="auto">
          <a:xfrm>
            <a:off x="1792288" y="1879600"/>
            <a:ext cx="836612" cy="1134533"/>
            <a:chOff x="2437" y="2032"/>
            <a:chExt cx="1244" cy="1264"/>
          </a:xfrm>
        </p:grpSpPr>
        <p:cxnSp>
          <p:nvCxnSpPr>
            <p:cNvPr id="8913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13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13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 bwMode="auto">
          <a:xfrm>
            <a:off x="4983162" y="1858434"/>
            <a:ext cx="836612" cy="1134533"/>
            <a:chOff x="2437" y="2032"/>
            <a:chExt cx="1244" cy="1264"/>
          </a:xfrm>
        </p:grpSpPr>
        <p:sp>
          <p:nvSpPr>
            <p:cNvPr id="89130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9131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132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2" name="文本框 64"/>
          <p:cNvSpPr txBox="1">
            <a:spLocks noChangeArrowheads="1"/>
          </p:cNvSpPr>
          <p:nvPr/>
        </p:nvSpPr>
        <p:spPr bwMode="auto">
          <a:xfrm>
            <a:off x="4997452" y="1818218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朗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6353176" y="2910418"/>
            <a:ext cx="115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枯草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477964" y="2929468"/>
            <a:ext cx="14398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面对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216277" y="2929468"/>
            <a:ext cx="115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阵雨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4826001" y="2929468"/>
            <a:ext cx="115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晴朗</a:t>
            </a:r>
          </a:p>
        </p:txBody>
      </p:sp>
      <p:sp>
        <p:nvSpPr>
          <p:cNvPr id="33" name="文本框 86"/>
          <p:cNvSpPr txBox="1">
            <a:spLocks noChangeArrowheads="1"/>
          </p:cNvSpPr>
          <p:nvPr/>
        </p:nvSpPr>
        <p:spPr bwMode="auto">
          <a:xfrm>
            <a:off x="1841502" y="1822451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</a:p>
        </p:txBody>
      </p:sp>
      <p:grpSp>
        <p:nvGrpSpPr>
          <p:cNvPr id="6" name="组合 3"/>
          <p:cNvGrpSpPr/>
          <p:nvPr/>
        </p:nvGrpSpPr>
        <p:grpSpPr bwMode="auto">
          <a:xfrm>
            <a:off x="179388" y="190500"/>
            <a:ext cx="2736850" cy="1373779"/>
            <a:chOff x="162269" y="139897"/>
            <a:chExt cx="2736744" cy="1030348"/>
          </a:xfrm>
        </p:grpSpPr>
        <p:sp>
          <p:nvSpPr>
            <p:cNvPr id="115" name="Text Box 15"/>
            <p:cNvSpPr txBox="1">
              <a:spLocks noChangeArrowheads="1"/>
            </p:cNvSpPr>
            <p:nvPr/>
          </p:nvSpPr>
          <p:spPr bwMode="auto">
            <a:xfrm>
              <a:off x="1069352" y="614000"/>
              <a:ext cx="1829661" cy="43858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perspectiveRight"/>
              <a:lightRig rig="threePt" dir="t"/>
            </a:scene3d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ts val="1200"/>
                </a:spcBef>
                <a:defRPr/>
              </a:pPr>
              <a:r>
                <a:rPr lang="zh-CN" altLang="en-US" sz="32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我会写</a:t>
              </a:r>
            </a:p>
          </p:txBody>
        </p:sp>
        <p:pic>
          <p:nvPicPr>
            <p:cNvPr id="89129" name="图片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2269" y="139897"/>
              <a:ext cx="1174490" cy="103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7"/>
          <p:cNvGrpSpPr/>
          <p:nvPr/>
        </p:nvGrpSpPr>
        <p:grpSpPr bwMode="auto">
          <a:xfrm>
            <a:off x="1801813" y="4011084"/>
            <a:ext cx="836612" cy="1134533"/>
            <a:chOff x="2437" y="2032"/>
            <a:chExt cx="1244" cy="1264"/>
          </a:xfrm>
        </p:grpSpPr>
        <p:sp>
          <p:nvSpPr>
            <p:cNvPr id="89125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9126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127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4" name="文本框 64"/>
          <p:cNvSpPr txBox="1">
            <a:spLocks noChangeArrowheads="1"/>
          </p:cNvSpPr>
          <p:nvPr/>
        </p:nvSpPr>
        <p:spPr bwMode="auto">
          <a:xfrm>
            <a:off x="1822453" y="3939119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却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921252" y="3994151"/>
            <a:ext cx="836613" cy="1134533"/>
            <a:chOff x="2437" y="2032"/>
            <a:chExt cx="1244" cy="1264"/>
          </a:xfrm>
        </p:grpSpPr>
        <p:sp>
          <p:nvSpPr>
            <p:cNvPr id="89122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9123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124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0" name="文本框 92"/>
          <p:cNvSpPr txBox="1">
            <a:spLocks noChangeArrowheads="1"/>
          </p:cNvSpPr>
          <p:nvPr/>
        </p:nvSpPr>
        <p:spPr bwMode="auto">
          <a:xfrm>
            <a:off x="4957765" y="3956051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纷</a:t>
            </a:r>
          </a:p>
        </p:txBody>
      </p:sp>
      <p:grpSp>
        <p:nvGrpSpPr>
          <p:cNvPr id="9" name="组合 7"/>
          <p:cNvGrpSpPr/>
          <p:nvPr/>
        </p:nvGrpSpPr>
        <p:grpSpPr bwMode="auto">
          <a:xfrm>
            <a:off x="3340102" y="3996268"/>
            <a:ext cx="836613" cy="1134533"/>
            <a:chOff x="2437" y="2032"/>
            <a:chExt cx="1244" cy="1264"/>
          </a:xfrm>
        </p:grpSpPr>
        <p:cxnSp>
          <p:nvCxnSpPr>
            <p:cNvPr id="89119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120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121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7"/>
          <p:cNvGrpSpPr/>
          <p:nvPr/>
        </p:nvGrpSpPr>
        <p:grpSpPr bwMode="auto">
          <a:xfrm>
            <a:off x="6530978" y="3977219"/>
            <a:ext cx="836613" cy="1134533"/>
            <a:chOff x="2437" y="2032"/>
            <a:chExt cx="1244" cy="1264"/>
          </a:xfrm>
        </p:grpSpPr>
        <p:sp>
          <p:nvSpPr>
            <p:cNvPr id="89116" name="矩形 1"/>
            <p:cNvSpPr>
              <a:spLocks noChangeArrowheads="1"/>
            </p:cNvSpPr>
            <p:nvPr/>
          </p:nvSpPr>
          <p:spPr bwMode="auto">
            <a:xfrm>
              <a:off x="2437" y="2032"/>
              <a:ext cx="1245" cy="124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9117" name="直接连接符 4"/>
            <p:cNvCxnSpPr>
              <a:cxnSpLocks noChangeShapeType="1"/>
            </p:cNvCxnSpPr>
            <p:nvPr/>
          </p:nvCxnSpPr>
          <p:spPr bwMode="auto">
            <a:xfrm>
              <a:off x="2437" y="2645"/>
              <a:ext cx="12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118" name="直接连接符 6"/>
            <p:cNvCxnSpPr>
              <a:cxnSpLocks noChangeShapeType="1"/>
            </p:cNvCxnSpPr>
            <p:nvPr/>
          </p:nvCxnSpPr>
          <p:spPr bwMode="auto">
            <a:xfrm>
              <a:off x="3060" y="2052"/>
              <a:ext cx="0" cy="1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9" name="文本框 64"/>
          <p:cNvSpPr txBox="1">
            <a:spLocks noChangeArrowheads="1"/>
          </p:cNvSpPr>
          <p:nvPr/>
        </p:nvSpPr>
        <p:spPr bwMode="auto">
          <a:xfrm>
            <a:off x="6545263" y="3937002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</a:t>
            </a: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1657352" y="5054601"/>
            <a:ext cx="115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退却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167064" y="5054601"/>
            <a:ext cx="1150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将来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4352927" y="5054601"/>
            <a:ext cx="1958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大雪纷飞</a:t>
            </a: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6376990" y="5054601"/>
            <a:ext cx="115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夜里</a:t>
            </a:r>
          </a:p>
        </p:txBody>
      </p:sp>
      <p:sp>
        <p:nvSpPr>
          <p:cNvPr id="80" name="文本框 86"/>
          <p:cNvSpPr txBox="1">
            <a:spLocks noChangeArrowheads="1"/>
          </p:cNvSpPr>
          <p:nvPr/>
        </p:nvSpPr>
        <p:spPr bwMode="auto">
          <a:xfrm>
            <a:off x="3375027" y="3939119"/>
            <a:ext cx="811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</a:t>
            </a:r>
          </a:p>
        </p:txBody>
      </p:sp>
      <p:pic>
        <p:nvPicPr>
          <p:cNvPr id="89115" name="Picture 4" descr="F:\PPT模板及注意事项\笔顺视频链接图片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1" y="152400"/>
            <a:ext cx="1895476" cy="154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52" grpId="0"/>
      <p:bldP spid="33" grpId="0"/>
      <p:bldP spid="54" grpId="0"/>
      <p:bldP spid="60" grpId="0"/>
      <p:bldP spid="6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57715" y="2351619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缝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475165" y="1346201"/>
            <a:ext cx="19192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fèn</a:t>
            </a: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20676" y="24997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堵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38153" y="1259418"/>
            <a:ext cx="14335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dǔ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7350" name="AutoShape 2" descr="http://www.sjd8.com/Uploads/Gongcheng/image/20160405/20160405092710_7583.jpg"/>
          <p:cNvSpPr>
            <a:spLocks noChangeAspect="1" noChangeArrowheads="1"/>
          </p:cNvSpPr>
          <p:nvPr/>
        </p:nvSpPr>
        <p:spPr bwMode="auto">
          <a:xfrm>
            <a:off x="63500" y="-182033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1202" y="1763449"/>
            <a:ext cx="2579721" cy="27817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5157" y="2148875"/>
            <a:ext cx="2386478" cy="2386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20676" y="24997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当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20663" y="1259418"/>
            <a:ext cx="193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dànɡ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7668" y="2117001"/>
            <a:ext cx="3046144" cy="286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019676" y="24997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鹊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860925" y="1259418"/>
            <a:ext cx="191928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què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6079" y="2611547"/>
            <a:ext cx="2118379" cy="17598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430214" y="25886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朗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93700" y="1346201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lǎn</a:t>
            </a: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68826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衔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554540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xián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9398" name="AutoShape 9" descr="http://sc.jb51.net/uploads/allimg/150520/14-150520153A5411.jpg"/>
          <p:cNvSpPr>
            <a:spLocks noChangeAspect="1" noChangeArrowheads="1"/>
          </p:cNvSpPr>
          <p:nvPr/>
        </p:nvSpPr>
        <p:spPr bwMode="auto">
          <a:xfrm>
            <a:off x="63500" y="-182033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2449" y="1560576"/>
            <a:ext cx="2290388" cy="350884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32955" y="1961275"/>
            <a:ext cx="2440983" cy="2917711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31775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枯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07977" y="1365252"/>
            <a:ext cx="15351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kū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473576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劝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467226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quàn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10248" name="Picture 8" descr="http://img2.ph.126.net/9_HhN3xUzaxwxY190M2nOw==/1620169965948444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2288" y="19939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6468" y="1819764"/>
            <a:ext cx="2034510" cy="3091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8566" y="2132883"/>
            <a:ext cx="3052089" cy="26859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55601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趁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54001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chèn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54500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将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825876" y="1365252"/>
            <a:ext cx="25161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jiān</a:t>
            </a: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11272" name="Picture 8" descr="http://pic.58pic.com/58pic/12/10/31/45u58PIC7C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25652" y="1976969"/>
            <a:ext cx="2055813" cy="274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12739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且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11139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qiě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60851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</a:rPr>
              <a:t>腊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159251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là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43010" name="Picture 2" descr="http://www.guaiguai.com/attachments/201507/16/09/3pm15fbpy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7540" y="1866902"/>
            <a:ext cx="2443163" cy="28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http://pic.58pic.com/58pic/13/29/01/43F58PICHXr_1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35651" y="2319869"/>
            <a:ext cx="3030539" cy="211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全屏显示(4:3)</PresentationFormat>
  <Paragraphs>154</Paragraphs>
  <Slides>35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created xsi:type="dcterms:W3CDTF">2021-08-19T02:51:36Z</dcterms:created>
  <dcterms:modified xsi:type="dcterms:W3CDTF">2021-08-19T02:52:00Z</dcterms:modified>
</cp:coreProperties>
</file>