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36FCD-9A0C-4ECF-B222-D9FA9517379D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A8E64-60D4-4238-B007-4298AB86B8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385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8596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mtClean="0"/>
          </a:p>
        </p:txBody>
      </p:sp>
      <p:sp>
        <p:nvSpPr>
          <p:cNvPr id="238597" name="页眉占位符 5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396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9620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mtClean="0"/>
          </a:p>
        </p:txBody>
      </p:sp>
      <p:sp>
        <p:nvSpPr>
          <p:cNvPr id="239621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97DB-AA92-4B2B-BCA4-55273618F60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990-6FAA-4988-A161-E901BFF71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97DB-AA92-4B2B-BCA4-55273618F60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990-6FAA-4988-A161-E901BFF71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97DB-AA92-4B2B-BCA4-55273618F60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990-6FAA-4988-A161-E901BFF71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97DB-AA92-4B2B-BCA4-55273618F60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990-6FAA-4988-A161-E901BFF71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97DB-AA92-4B2B-BCA4-55273618F60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990-6FAA-4988-A161-E901BFF71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97DB-AA92-4B2B-BCA4-55273618F60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990-6FAA-4988-A161-E901BFF71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97DB-AA92-4B2B-BCA4-55273618F60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990-6FAA-4988-A161-E901BFF71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97DB-AA92-4B2B-BCA4-55273618F60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990-6FAA-4988-A161-E901BFF71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97DB-AA92-4B2B-BCA4-55273618F60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990-6FAA-4988-A161-E901BFF71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97DB-AA92-4B2B-BCA4-55273618F60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990-6FAA-4988-A161-E901BFF71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97DB-AA92-4B2B-BCA4-55273618F60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3990-6FAA-4988-A161-E901BFF71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B97DB-AA92-4B2B-BCA4-55273618F60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3990-6FAA-4988-A161-E901BFF71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hyperlink" Target="12%20&#22352;&#20117;&#35266;&#22825;&#65288;&#26391;&#35835;&#65289;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38738;&#34521;.ppt" TargetMode="Externa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12%20&#22352;&#20117;&#35266;&#22825;&#65288;&#31508;&#39034;&#65289;.wmv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066927" y="3149600"/>
            <a:ext cx="51260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7151" y="1989668"/>
            <a:ext cx="9145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12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坐井观天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-1587" y="3492500"/>
            <a:ext cx="91440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R·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二年级上册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566863" y="2480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抬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465263" y="1238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tái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7" name="Picture 16" descr="E:\上课课件\制作\人二语上\人二语状元大课堂\瞧啊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30652" y="1540933"/>
            <a:ext cx="2967038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过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3938" y="4758269"/>
            <a:ext cx="842962" cy="7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66902" y="5240869"/>
            <a:ext cx="844549" cy="7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33700" y="5518151"/>
            <a:ext cx="84296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6701" y="5592235"/>
            <a:ext cx="842964" cy="7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3" y="5446185"/>
            <a:ext cx="844549" cy="75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3612" y="5255684"/>
            <a:ext cx="8429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9126" y="4870451"/>
            <a:ext cx="84296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469901" y="3141135"/>
            <a:ext cx="755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沿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1390651" y="3907367"/>
            <a:ext cx="755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答</a:t>
            </a: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2178051" y="4258733"/>
            <a:ext cx="755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渴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3098801" y="4591052"/>
            <a:ext cx="755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喝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4087814" y="4648201"/>
            <a:ext cx="755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话</a:t>
            </a: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5108577" y="4516967"/>
            <a:ext cx="755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弄</a:t>
            </a: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6013451" y="4267201"/>
            <a:ext cx="755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错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6832602" y="3992033"/>
            <a:ext cx="755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际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7758115" y="3742268"/>
            <a:ext cx="755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哪</a:t>
            </a: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8461377" y="2878667"/>
            <a:ext cx="755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抬</a:t>
            </a:r>
          </a:p>
        </p:txBody>
      </p:sp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77187" y="4677833"/>
            <a:ext cx="842962" cy="7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6" y="4025902"/>
            <a:ext cx="757237" cy="7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51411" y="68627"/>
            <a:ext cx="29674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54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sym typeface="+mn-ea"/>
              </a:rPr>
              <a:t>青蛙过河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0.02654 L 0.01684 0.02654 C 0.02084 0.02747 0.02518 0.02809 0.02917 0.02932 C 0.03091 0.02994 0.03264 0.03148 0.03421 0.03241 C 0.04046 0.0358 0.03907 0.03488 0.04514 0.03673 C 0.04705 0.03827 0.04896 0.03982 0.05087 0.04136 C 0.05261 0.04228 0.05434 0.0429 0.05591 0.04414 C 0.0573 0.04537 0.05869 0.04722 0.06007 0.04877 C 0.06112 0.04969 0.06233 0.05031 0.06337 0.05154 C 0.06459 0.05278 0.06563 0.05463 0.06667 0.05617 C 0.06754 0.0571 0.06841 0.05802 0.06928 0.05895 C 0.07032 0.06049 0.07136 0.06235 0.07257 0.06358 C 0.08195 0.07315 0.06441 0.05093 0.07917 0.06944 C 0.08577 0.07747 0.08073 0.07438 0.08837 0.07685 C 0.08889 0.0784 0.08924 0.08025 0.09011 0.08117 C 0.0915 0.08302 0.09497 0.08426 0.09497 0.08426 C 0.0974 0.09043 0.09671 0.08704 0.09671 0.09475 L 0.09671 0.09475 " pathEditMode="relative" rAng="0" ptsTypes="AAAAAAAAAAAAAAAA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71 0.09509 L 0.09671 0.09571 C 0.11667 0.09355 0.11632 0.09633 0.129 0.09108 C 0.13056 0.09046 0.13195 0.08985 0.13351 0.08892 C 0.13733 0.08768 0.1448 0.08707 0.1448 0.08738 C 0.15521 0.08707 0.16511 0.08707 0.175 0.08707 C 0.17709 0.08768 0.18143 0.08985 0.18334 0.09108 C 0.18976 0.10683 0.18212 0.08707 0.18664 0.1022 C 0.18733 0.10436 0.18872 0.10621 0.18889 0.10744 C 0.19011 0.11084 0.19202 0.11856 0.19202 0.11918 C 0.19098 0.12844 0.19046 0.13863 0.19011 0.14943 C 0.18924 0.1661 0.19028 0.16147 0.18785 0.1695 L 0.18785 0.17104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85 0.17104 L 0.18785 0.17135 C 0.19167 0.16919 0.19566 0.16733 0.19966 0.16579 C 0.2007 0.16456 0.20191 0.16363 0.2033 0.1627 C 0.21598 0.15437 0.19792 0.16733 0.21511 0.15468 C 0.23438 0.15529 0.25365 0.15468 0.2724 0.15715 C 0.27483 0.15745 0.27657 0.16178 0.27848 0.1627 C 0.28264 0.16517 0.28577 0.16394 0.28941 0.16826 C 0.29862 0.17937 0.2875 0.17011 0.29653 0.17691 L 0.30886 0.205 L 0.30886 0.20562 " pathEditMode="relative" rAng="0" ptsTypes="AAAAAAAAA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86 0.20562 L 0.30886 0.20562 C 0.31823 0.205 0.32778 0.205 0.33733 0.20439 C 0.33889 0.20439 0.34028 0.20377 0.34219 0.20315 C 0.34462 0.20284 0.34705 0.20253 0.34966 0.20253 C 0.35434 0.20253 0.35921 0.20253 0.36407 0.20315 C 0.3665 0.20377 0.36841 0.20469 0.37084 0.20562 C 0.3757 0.20686 0.37882 0.20716 0.38421 0.20778 C 0.38507 0.20809 0.38612 0.20809 0.38681 0.20871 C 0.38959 0.20994 0.39271 0.21241 0.39549 0.21334 C 0.39844 0.21396 0.40122 0.21396 0.40417 0.21396 C 0.40539 0.21457 0.40695 0.21457 0.40799 0.21519 C 0.40903 0.2155 0.40973 0.21612 0.41077 0.21643 C 0.41459 0.21735 0.41858 0.21797 0.42223 0.21859 C 0.42396 0.2192 0.4257 0.21951 0.42709 0.22044 C 0.4283 0.22137 0.429 0.22322 0.42987 0.22414 C 0.43143 0.22538 0.4323 0.22507 0.43403 0.22507 L 0.43403 0.22291 " pathEditMode="relative" rAng="0" ptsTypes="AAAAAAAAAAAAAAAA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89 0.21333 L 0.43889 0.21364 C 0.44167 0.2121 0.44497 0.2121 0.44792 0.21025 C 0.44896 0.20932 0.44983 0.20654 0.4507 0.20469 C 0.45244 0.20253 0.45434 0.20191 0.45625 0.19975 C 0.4573 0.1979 0.45799 0.19512 0.45903 0.19419 C 0.46077 0.19172 0.46268 0.1908 0.46459 0.18894 C 0.46563 0.18771 0.46632 0.18678 0.46737 0.18617 C 0.4698 0.18462 0.4724 0.18277 0.47483 0.18061 L 0.47761 0.17845 L 0.50434 0.18061 C 0.50747 0.18123 0.51042 0.18153 0.51355 0.18339 C 0.51546 0.18462 0.51719 0.1874 0.5191 0.18894 L 0.52275 0.19111 C 0.52379 0.19358 0.52448 0.19574 0.5257 0.19697 C 0.52744 0.19913 0.52934 0.20037 0.53108 0.20191 C 0.53646 0.20747 0.53299 0.20469 0.54219 0.20469 L 0.54428 0.20469 " pathEditMode="relative" rAng="0" ptsTypes="AAAAAAAAAAAAAAAA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341 0.20278 L 0.54341 0.20278 C 0.54723 0.20123 0.55174 0.20216 0.55504 0.19815 C 0.55591 0.19722 0.5566 0.19599 0.55747 0.19537 C 0.55903 0.19383 0.56181 0.19321 0.56337 0.19228 C 0.56615 0.19074 0.56945 0.18735 0.57257 0.18642 C 0.57553 0.18549 0.57865 0.18457 0.58178 0.18364 C 0.58264 0.18302 0.58334 0.18241 0.58421 0.1821 C 0.58612 0.18148 0.59514 0.17932 0.59671 0.17901 C 0.59757 0.1787 0.59844 0.17778 0.59931 0.17747 C 0.60382 0.17593 0.60799 0.17593 0.6125 0.17469 C 0.61563 0.17377 0.61875 0.17284 0.62171 0.17161 C 0.62292 0.1713 0.62396 0.17037 0.62518 0.17037 C 0.63542 0.16821 0.63994 0.16883 0.65105 0.16883 L 0.65105 0.17037 " pathEditMode="relative" rAng="0" ptsTypes="AAAAAAAAAAAAA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34 0.16451 L 0.65434 0.16451 C 0.65816 0.16327 0.66216 0.16358 0.66598 0.16142 C 0.67518 0.15586 0.67188 0.15401 0.67761 0.14815 C 0.6783 0.14722 0.67934 0.14722 0.68004 0.14661 C 0.68403 0.14259 0.68507 0.14043 0.68837 0.13611 C 0.69011 0.13395 0.69167 0.13179 0.69341 0.13025 C 0.6948 0.12901 0.69619 0.12809 0.69757 0.12716 C 0.70313 0.11759 0.69653 0.12716 0.70434 0.1213 C 0.70556 0.12037 0.70643 0.1179 0.70764 0.11667 C 0.70869 0.11574 0.7099 0.11574 0.71094 0.11543 C 0.71181 0.11482 0.71268 0.11451 0.71337 0.11389 C 0.71546 0.11235 0.71737 0.1108 0.71928 0.10926 C 0.72084 0.10833 0.72275 0.10772 0.72431 0.10648 C 0.7257 0.10525 0.72691 0.10309 0.72848 0.10185 C 0.72952 0.10093 0.73073 0.10093 0.73178 0.10031 C 0.73264 0.1 0.73351 0.09938 0.73421 0.09907 C 0.73907 0.09938 0.74375 0.09907 0.74844 0.10031 C 0.75018 0.10093 0.75434 0.10895 0.75261 0.11235 L 0.75174 0.11389 L 0.75174 0.11235 " pathEditMode="relative" rAng="0" ptsTypes="AAAAAAAAAAAAAAAAAAAAA">
                                      <p:cBhvr>
                                        <p:cTn id="1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007 0.10957 L 0.76007 0.10957 C 0.76216 0.10556 0.76459 0.10154 0.76667 0.09753 C 0.76754 0.09568 0.76806 0.09321 0.7691 0.09167 C 0.7698 0.09074 0.77084 0.09074 0.77171 0.09012 C 0.77657 0.0858 0.77171 0.08827 0.77744 0.08426 C 0.77865 0.08364 0.77969 0.08333 0.78091 0.08272 C 0.7816 0.08241 0.78247 0.08179 0.78334 0.08117 C 0.78473 0.08025 0.78594 0.0787 0.7875 0.0784 C 0.79132 0.07716 0.79532 0.07747 0.79914 0.07685 C 0.80087 0.07623 0.80244 0.07562 0.80417 0.07531 C 0.82362 0.07222 0.8125 0.07593 0.82257 0.07253 C 0.82674 0.07284 0.83091 0.07315 0.83507 0.07377 C 0.83924 0.07469 0.83959 0.07531 0.84341 0.07685 C 0.8448 0.07747 0.84619 0.07778 0.84757 0.0784 C 0.84844 0.0787 0.84914 0.07932 0.85 0.07994 C 0.85105 0.08025 0.85226 0.08086 0.8533 0.08117 C 0.85417 0.08241 0.85487 0.08364 0.85591 0.08426 C 0.85695 0.08488 0.85816 0.08519 0.85921 0.0858 C 0.85973 0.08611 0.86025 0.08673 0.86094 0.08735 L 0.86094 0.08735 " pathEditMode="relative" rAng="0" ptsTypes="AAAAAAAAAAAAAAAAAAAAA">
                                      <p:cBhvr>
                                        <p:cTn id="1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511 0.08426 L 0.86511 0.08426 C 0.86528 0.07963 0.86546 0.07531 0.8658 0.07068 C 0.86598 0.06914 0.86667 0.0679 0.86667 0.06636 C 0.86719 0.04506 0.86702 0.02407 0.86754 0.00278 C 0.86754 0.00031 0.86789 -0.00216 0.86841 -0.00463 C 0.86875 -0.00648 0.86962 -0.00741 0.86997 -0.00895 C 0.87049 -0.01049 0.87049 -0.01204 0.87084 -0.01358 C 0.87327 -0.02222 0.87309 -0.01512 0.87744 -0.02685 C 0.87934 -0.03179 0.87917 -0.03241 0.88247 -0.0358 C 0.88785 -0.04136 0.88178 -0.03179 0.88837 -0.04012 C 0.89254 -0.04568 0.88889 -0.04352 0.89341 -0.04753 C 0.8941 -0.04815 0.89584 -0.04907 0.89584 -0.04907 L 0.89757 -0.05185 " pathEditMode="relative" rAng="0" ptsTypes="AAAAAAAAAAAA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8"/>
          <p:cNvSpPr txBox="1">
            <a:spLocks noChangeArrowheads="1"/>
          </p:cNvSpPr>
          <p:nvPr/>
        </p:nvSpPr>
        <p:spPr bwMode="auto">
          <a:xfrm>
            <a:off x="250826" y="357717"/>
            <a:ext cx="1944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585916" y="260351"/>
            <a:ext cx="6370636" cy="6123516"/>
            <a:chOff x="1403648" y="571396"/>
            <a:chExt cx="5689376" cy="4216890"/>
          </a:xfrm>
        </p:grpSpPr>
        <p:pic>
          <p:nvPicPr>
            <p:cNvPr id="15364" name="Picture 4" descr="C:\Users\Administrator\Desktop\图图图\17508152_165904731000_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648" y="571396"/>
              <a:ext cx="5689376" cy="4216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7" name="TextBox 28"/>
            <p:cNvSpPr txBox="1">
              <a:spLocks noChangeArrowheads="1"/>
            </p:cNvSpPr>
            <p:nvPr/>
          </p:nvSpPr>
          <p:spPr bwMode="auto">
            <a:xfrm>
              <a:off x="2146543" y="1412441"/>
              <a:ext cx="4465869" cy="20982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坐井观天    回答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口渴    喝水    说大话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弄错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    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无边无际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大得很哪    抬头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431802" y="1373718"/>
            <a:ext cx="80248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大话</a:t>
            </a: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浮夸而不切实际的言论。</a:t>
            </a:r>
          </a:p>
          <a:p>
            <a:pPr>
              <a:lnSpc>
                <a:spcPct val="150000"/>
              </a:lnSpc>
            </a:pP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弄错</a:t>
            </a: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估计错误或理解错误。</a:t>
            </a:r>
          </a:p>
          <a:p>
            <a:pPr>
              <a:lnSpc>
                <a:spcPct val="150000"/>
              </a:lnSpc>
            </a:pP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大得很</a:t>
            </a: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形容非常大。</a:t>
            </a:r>
          </a:p>
          <a:p>
            <a:pPr>
              <a:lnSpc>
                <a:spcPct val="150000"/>
              </a:lnSpc>
            </a:pP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无边无际</a:t>
            </a: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没有边际。指极为辽阔广大。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5"/>
          <p:cNvSpPr txBox="1">
            <a:spLocks noChangeArrowheads="1"/>
          </p:cNvSpPr>
          <p:nvPr/>
        </p:nvSpPr>
        <p:spPr bwMode="auto">
          <a:xfrm>
            <a:off x="430214" y="1642534"/>
            <a:ext cx="809783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听课文朗读，在认准字音、认识生字的基础上读通文章。</a:t>
            </a: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206376" y="254000"/>
            <a:ext cx="3001963" cy="1388533"/>
            <a:chOff x="495300" y="227013"/>
            <a:chExt cx="3001369" cy="1041400"/>
          </a:xfrm>
        </p:grpSpPr>
        <p:grpSp>
          <p:nvGrpSpPr>
            <p:cNvPr id="3" name="组合 1"/>
            <p:cNvGrpSpPr/>
            <p:nvPr/>
          </p:nvGrpSpPr>
          <p:grpSpPr bwMode="auto">
            <a:xfrm>
              <a:off x="1307570" y="557818"/>
              <a:ext cx="2189099" cy="588405"/>
              <a:chOff x="1346285" y="932965"/>
              <a:chExt cx="2652087" cy="666153"/>
            </a:xfrm>
          </p:grpSpPr>
          <p:pic>
            <p:nvPicPr>
              <p:cNvPr id="17415" name="图片 1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4086" y="991683"/>
                <a:ext cx="2524286" cy="60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16" name="文本框 2"/>
              <p:cNvSpPr txBox="1">
                <a:spLocks noChangeArrowheads="1"/>
              </p:cNvSpPr>
              <p:nvPr/>
            </p:nvSpPr>
            <p:spPr bwMode="auto">
              <a:xfrm>
                <a:off x="1346285" y="932965"/>
                <a:ext cx="2302218" cy="4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课文学习</a:t>
                </a:r>
              </a:p>
            </p:txBody>
          </p:sp>
        </p:grpSp>
        <p:pic>
          <p:nvPicPr>
            <p:cNvPr id="17414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" y="227013"/>
              <a:ext cx="93662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2" name="图片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25939" y="3420533"/>
            <a:ext cx="2112962" cy="196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542924" y="850901"/>
            <a:ext cx="5843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默读课文，思考下列问题。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82628" y="1735667"/>
            <a:ext cx="7854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故事的主要人物是谁？它们在争论什么？</a:t>
            </a:r>
            <a:endParaRPr lang="en-US" altLang="zh-CN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276603" y="3160185"/>
            <a:ext cx="2244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青蛙和小鸟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162052" y="4205818"/>
            <a:ext cx="6364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青蛙和小鸟为了天有多大在争论。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7839" y="939801"/>
            <a:ext cx="5580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青蛙认为天有多大？</a:t>
            </a:r>
          </a:p>
        </p:txBody>
      </p:sp>
      <p:sp>
        <p:nvSpPr>
          <p:cNvPr id="8" name="Text Box 7">
            <a:hlinkClick r:id="rId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049340" y="1934634"/>
            <a:ext cx="74882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只有井口那么大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7840" y="3155951"/>
            <a:ext cx="5491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小鸟认为天有多大？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49340" y="4292601"/>
            <a:ext cx="74882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无边无际，大得很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7851" y="361951"/>
            <a:ext cx="738187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青蛙和小鸟发生了什么事情呢？找一找青蛙和小鸟有几次对话。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73039" y="1983319"/>
            <a:ext cx="2549525" cy="1145116"/>
            <a:chOff x="553949" y="1538304"/>
            <a:chExt cx="2548847" cy="859102"/>
          </a:xfrm>
        </p:grpSpPr>
        <p:sp>
          <p:nvSpPr>
            <p:cNvPr id="20488" name="AutoShape 12"/>
            <p:cNvSpPr>
              <a:spLocks noChangeArrowheads="1"/>
            </p:cNvSpPr>
            <p:nvPr/>
          </p:nvSpPr>
          <p:spPr bwMode="auto">
            <a:xfrm>
              <a:off x="553949" y="1538304"/>
              <a:ext cx="2548847" cy="859102"/>
            </a:xfrm>
            <a:custGeom>
              <a:avLst/>
              <a:gdLst>
                <a:gd name="T0" fmla="*/ 225577090 w 21600"/>
                <a:gd name="T1" fmla="*/ 0 h 21600"/>
                <a:gd name="T2" fmla="*/ 225577090 w 21600"/>
                <a:gd name="T3" fmla="*/ 8542338 h 21600"/>
                <a:gd name="T4" fmla="*/ 46995193 w 21600"/>
                <a:gd name="T5" fmla="*/ 8542338 h 21600"/>
                <a:gd name="T6" fmla="*/ 46995193 w 21600"/>
                <a:gd name="T7" fmla="*/ 25626973 h 21600"/>
                <a:gd name="T8" fmla="*/ 225577090 w 21600"/>
                <a:gd name="T9" fmla="*/ 25626973 h 21600"/>
                <a:gd name="T10" fmla="*/ 225577090 w 21600"/>
                <a:gd name="T11" fmla="*/ 34169271 h 21600"/>
                <a:gd name="T12" fmla="*/ 300769492 w 21600"/>
                <a:gd name="T13" fmla="*/ 17084635 h 21600"/>
                <a:gd name="T14" fmla="*/ 225577090 w 21600"/>
                <a:gd name="T15" fmla="*/ 0 h 21600"/>
                <a:gd name="T16" fmla="*/ 18798101 w 21600"/>
                <a:gd name="T17" fmla="*/ 8542338 h 21600"/>
                <a:gd name="T18" fmla="*/ 18798101 w 21600"/>
                <a:gd name="T19" fmla="*/ 25626973 h 21600"/>
                <a:gd name="T20" fmla="*/ 37596201 w 21600"/>
                <a:gd name="T21" fmla="*/ 25626973 h 21600"/>
                <a:gd name="T22" fmla="*/ 37596201 w 21600"/>
                <a:gd name="T23" fmla="*/ 8542338 h 21600"/>
                <a:gd name="T24" fmla="*/ 18798101 w 21600"/>
                <a:gd name="T25" fmla="*/ 8542338 h 21600"/>
                <a:gd name="T26" fmla="*/ 0 w 21600"/>
                <a:gd name="T27" fmla="*/ 8542338 h 21600"/>
                <a:gd name="T28" fmla="*/ 0 w 21600"/>
                <a:gd name="T29" fmla="*/ 25626973 h 21600"/>
                <a:gd name="T30" fmla="*/ 9398991 w 21600"/>
                <a:gd name="T31" fmla="*/ 25626973 h 21600"/>
                <a:gd name="T32" fmla="*/ 9398991 w 21600"/>
                <a:gd name="T33" fmla="*/ 8542338 h 21600"/>
                <a:gd name="T34" fmla="*/ 0 w 21600"/>
                <a:gd name="T35" fmla="*/ 8542338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9" name="Text Box 13"/>
            <p:cNvSpPr txBox="1">
              <a:spLocks noChangeArrowheads="1"/>
            </p:cNvSpPr>
            <p:nvPr/>
          </p:nvSpPr>
          <p:spPr bwMode="auto">
            <a:xfrm>
              <a:off x="821755" y="1665733"/>
              <a:ext cx="2244476" cy="41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0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第一次对话</a:t>
              </a:r>
            </a:p>
          </p:txBody>
        </p:sp>
      </p:grpSp>
      <p:pic>
        <p:nvPicPr>
          <p:cNvPr id="32773" name="Picture 5" descr="c:\documents and settings\administrator\application data\360se6\User Data\temp\200872235935995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1026" y="1113367"/>
            <a:ext cx="221297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:\Documents and Settings\Administrator\桌面\2186940_193532063_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5725" y="3306233"/>
            <a:ext cx="1901826" cy="338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346452" y="5708651"/>
            <a:ext cx="385554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“你从哪儿来呀？” 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46452" y="3475567"/>
            <a:ext cx="56642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“我从天上来，飞了一百多里，口渴了，下来找点儿水喝。”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6389" y="1045633"/>
            <a:ext cx="845026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小鸟从天上来为什么落在井沿上？说明什么？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6389" y="2203451"/>
            <a:ext cx="8323262" cy="216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因为小鸟飞了一百多里路，口渴了，要喝水，所以落在井沿上。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小鸟飞了一百多里，说明天很大。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93676" y="1"/>
            <a:ext cx="2549525" cy="1223433"/>
            <a:chOff x="553949" y="1480082"/>
            <a:chExt cx="2548847" cy="917324"/>
          </a:xfrm>
        </p:grpSpPr>
        <p:sp>
          <p:nvSpPr>
            <p:cNvPr id="22535" name="AutoShape 12"/>
            <p:cNvSpPr>
              <a:spLocks noChangeArrowheads="1"/>
            </p:cNvSpPr>
            <p:nvPr/>
          </p:nvSpPr>
          <p:spPr bwMode="auto">
            <a:xfrm>
              <a:off x="553949" y="1480082"/>
              <a:ext cx="2548847" cy="917324"/>
            </a:xfrm>
            <a:custGeom>
              <a:avLst/>
              <a:gdLst>
                <a:gd name="T0" fmla="*/ 225577090 w 21600"/>
                <a:gd name="T1" fmla="*/ 0 h 21600"/>
                <a:gd name="T2" fmla="*/ 225577090 w 21600"/>
                <a:gd name="T3" fmla="*/ 9739390 h 21600"/>
                <a:gd name="T4" fmla="*/ 46995193 w 21600"/>
                <a:gd name="T5" fmla="*/ 9739390 h 21600"/>
                <a:gd name="T6" fmla="*/ 46995193 w 21600"/>
                <a:gd name="T7" fmla="*/ 29218171 h 21600"/>
                <a:gd name="T8" fmla="*/ 225577090 w 21600"/>
                <a:gd name="T9" fmla="*/ 29218171 h 21600"/>
                <a:gd name="T10" fmla="*/ 225577090 w 21600"/>
                <a:gd name="T11" fmla="*/ 38957561 h 21600"/>
                <a:gd name="T12" fmla="*/ 300769492 w 21600"/>
                <a:gd name="T13" fmla="*/ 19478781 h 21600"/>
                <a:gd name="T14" fmla="*/ 225577090 w 21600"/>
                <a:gd name="T15" fmla="*/ 0 h 21600"/>
                <a:gd name="T16" fmla="*/ 18798101 w 21600"/>
                <a:gd name="T17" fmla="*/ 9739390 h 21600"/>
                <a:gd name="T18" fmla="*/ 18798101 w 21600"/>
                <a:gd name="T19" fmla="*/ 29218171 h 21600"/>
                <a:gd name="T20" fmla="*/ 37596201 w 21600"/>
                <a:gd name="T21" fmla="*/ 29218171 h 21600"/>
                <a:gd name="T22" fmla="*/ 37596201 w 21600"/>
                <a:gd name="T23" fmla="*/ 9739390 h 21600"/>
                <a:gd name="T24" fmla="*/ 18798101 w 21600"/>
                <a:gd name="T25" fmla="*/ 9739390 h 21600"/>
                <a:gd name="T26" fmla="*/ 0 w 21600"/>
                <a:gd name="T27" fmla="*/ 9739390 h 21600"/>
                <a:gd name="T28" fmla="*/ 0 w 21600"/>
                <a:gd name="T29" fmla="*/ 29218171 h 21600"/>
                <a:gd name="T30" fmla="*/ 9398991 w 21600"/>
                <a:gd name="T31" fmla="*/ 29218171 h 21600"/>
                <a:gd name="T32" fmla="*/ 9398991 w 21600"/>
                <a:gd name="T33" fmla="*/ 9739390 h 21600"/>
                <a:gd name="T34" fmla="*/ 0 w 21600"/>
                <a:gd name="T35" fmla="*/ 973939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6" name="Text Box 13"/>
            <p:cNvSpPr txBox="1">
              <a:spLocks noChangeArrowheads="1"/>
            </p:cNvSpPr>
            <p:nvPr/>
          </p:nvSpPr>
          <p:spPr bwMode="auto">
            <a:xfrm>
              <a:off x="814441" y="1658419"/>
              <a:ext cx="2244476" cy="415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0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第二次对话</a:t>
              </a:r>
            </a:p>
          </p:txBody>
        </p:sp>
      </p:grpSp>
      <p:pic>
        <p:nvPicPr>
          <p:cNvPr id="11" name="Picture 5" descr="c:\documents and settings\administrator\application data\360se6\User Data\temp\200872235935995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677" y="1223433"/>
            <a:ext cx="221297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Documents and Settings\Administrator\桌面\2186940_193532063_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90" y="3105151"/>
            <a:ext cx="1901826" cy="338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54064" y="4102102"/>
            <a:ext cx="642302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“朋友，别说大话了！天不过井口那么大，还用飞那么远吗？”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566989" y="1627718"/>
            <a:ext cx="5662612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“你弄错了。天无边无际，大得很哪！”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8314" y="1270002"/>
            <a:ext cx="82692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寓言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：是文学作品的一种体裁，以比喻性的故事寄寓意味深长的道理，给人以启示。其篇幅短小，语言精炼，常带有讽刺或劝诫的性质。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01690" y="889000"/>
            <a:ext cx="78692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“朋友，别说大话了！天不过井口那么大，还用飞那么远吗？”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2414" y="4290485"/>
            <a:ext cx="84470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    这个反问句体现出青蛙的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自负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，在青蛙眼里，天只有井口那么大，他认为小鸟在说大话。</a:t>
            </a:r>
          </a:p>
        </p:txBody>
      </p:sp>
      <p:sp>
        <p:nvSpPr>
          <p:cNvPr id="3" name="下箭头 2"/>
          <p:cNvSpPr/>
          <p:nvPr/>
        </p:nvSpPr>
        <p:spPr>
          <a:xfrm>
            <a:off x="4195765" y="2419351"/>
            <a:ext cx="484187" cy="1005416"/>
          </a:xfrm>
          <a:prstGeom prst="downArrow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805237" y="3520017"/>
            <a:ext cx="1343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反问句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193676" y="127001"/>
            <a:ext cx="2549525" cy="1155700"/>
            <a:chOff x="553949" y="1531274"/>
            <a:chExt cx="2548847" cy="866132"/>
          </a:xfrm>
        </p:grpSpPr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53949" y="1531274"/>
              <a:ext cx="2548847" cy="866132"/>
            </a:xfrm>
            <a:custGeom>
              <a:avLst/>
              <a:gdLst>
                <a:gd name="T0" fmla="*/ 225577090 w 21600"/>
                <a:gd name="T1" fmla="*/ 0 h 21600"/>
                <a:gd name="T2" fmla="*/ 225577090 w 21600"/>
                <a:gd name="T3" fmla="*/ 8682693 h 21600"/>
                <a:gd name="T4" fmla="*/ 46995193 w 21600"/>
                <a:gd name="T5" fmla="*/ 8682693 h 21600"/>
                <a:gd name="T6" fmla="*/ 46995193 w 21600"/>
                <a:gd name="T7" fmla="*/ 26048078 h 21600"/>
                <a:gd name="T8" fmla="*/ 225577090 w 21600"/>
                <a:gd name="T9" fmla="*/ 26048078 h 21600"/>
                <a:gd name="T10" fmla="*/ 225577090 w 21600"/>
                <a:gd name="T11" fmla="*/ 34730770 h 21600"/>
                <a:gd name="T12" fmla="*/ 300769492 w 21600"/>
                <a:gd name="T13" fmla="*/ 17365385 h 21600"/>
                <a:gd name="T14" fmla="*/ 225577090 w 21600"/>
                <a:gd name="T15" fmla="*/ 0 h 21600"/>
                <a:gd name="T16" fmla="*/ 18798101 w 21600"/>
                <a:gd name="T17" fmla="*/ 8682693 h 21600"/>
                <a:gd name="T18" fmla="*/ 18798101 w 21600"/>
                <a:gd name="T19" fmla="*/ 26048078 h 21600"/>
                <a:gd name="T20" fmla="*/ 37596201 w 21600"/>
                <a:gd name="T21" fmla="*/ 26048078 h 21600"/>
                <a:gd name="T22" fmla="*/ 37596201 w 21600"/>
                <a:gd name="T23" fmla="*/ 8682693 h 21600"/>
                <a:gd name="T24" fmla="*/ 18798101 w 21600"/>
                <a:gd name="T25" fmla="*/ 8682693 h 21600"/>
                <a:gd name="T26" fmla="*/ 0 w 21600"/>
                <a:gd name="T27" fmla="*/ 8682693 h 21600"/>
                <a:gd name="T28" fmla="*/ 0 w 21600"/>
                <a:gd name="T29" fmla="*/ 26048078 h 21600"/>
                <a:gd name="T30" fmla="*/ 9398991 w 21600"/>
                <a:gd name="T31" fmla="*/ 26048078 h 21600"/>
                <a:gd name="T32" fmla="*/ 9398991 w 21600"/>
                <a:gd name="T33" fmla="*/ 8682693 h 21600"/>
                <a:gd name="T34" fmla="*/ 0 w 21600"/>
                <a:gd name="T35" fmla="*/ 868269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777875" y="1665732"/>
              <a:ext cx="2302982" cy="41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30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第三次对话</a:t>
              </a:r>
            </a:p>
          </p:txBody>
        </p:sp>
      </p:grpSp>
      <p:pic>
        <p:nvPicPr>
          <p:cNvPr id="19" name="Picture 5" descr="c:\documents and settings\administrator\application data\360se6\User Data\temp\200872235935995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677" y="1223433"/>
            <a:ext cx="221297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Documents and Settings\Administrator\桌面\2186940_193532063_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90" y="3105151"/>
            <a:ext cx="1901826" cy="338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39728" y="4296834"/>
            <a:ext cx="6608763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“朋友，我天天坐在井里，一抬头就能看见天。我不会弄错的。”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322514" y="1350434"/>
            <a:ext cx="628332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“朋友，你是弄错了。不信，你跳出井来看一看吧。”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33400" y="2777067"/>
            <a:ext cx="77041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朗读指导：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青蛙的话要用自信、傲慢的语气；小鸟的话要用劝告、诚恳的语气。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58243" y="1545755"/>
            <a:ext cx="5054590" cy="123110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zh-CN" altLang="en-US" sz="5400" b="1" dirty="0">
                <a:ln w="11430"/>
                <a:solidFill>
                  <a:srgbClr val="00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分角色朗读对话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60389" y="709085"/>
            <a:ext cx="41100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小鸟的话有什么含义？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0390" y="1619251"/>
            <a:ext cx="794543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    青蛙之所以不知道天有多大，是因为坐在井里，只有跳出井才能认识到天有多大。从而告诉我们：看问题、认识事物，站得高，看得才全面。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2276" y="967318"/>
            <a:ext cx="811847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交流：学了这则寓言故事后，你懂得了一个什么道理？</a:t>
            </a:r>
            <a:endParaRPr lang="en-US" altLang="zh-CN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zh-CN" altLang="en-US" sz="3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看问题，认识事物，不要像青蛙那样自以为是，要像小鸟那样飞得高看得远。现在人们常用“井底之蛙”比喻看问题目光狭窄的人。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206376" y="254000"/>
            <a:ext cx="3001963" cy="1388533"/>
            <a:chOff x="495300" y="227013"/>
            <a:chExt cx="3001369" cy="1041400"/>
          </a:xfrm>
        </p:grpSpPr>
        <p:grpSp>
          <p:nvGrpSpPr>
            <p:cNvPr id="4" name="组合 1"/>
            <p:cNvGrpSpPr/>
            <p:nvPr/>
          </p:nvGrpSpPr>
          <p:grpSpPr bwMode="auto">
            <a:xfrm>
              <a:off x="1307570" y="557818"/>
              <a:ext cx="2189099" cy="588405"/>
              <a:chOff x="1346285" y="932965"/>
              <a:chExt cx="2652087" cy="666153"/>
            </a:xfrm>
          </p:grpSpPr>
          <p:pic>
            <p:nvPicPr>
              <p:cNvPr id="28693" name="图片 1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4086" y="991683"/>
                <a:ext cx="2524286" cy="60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4" name="文本框 2"/>
              <p:cNvSpPr txBox="1">
                <a:spLocks noChangeArrowheads="1"/>
              </p:cNvSpPr>
              <p:nvPr/>
            </p:nvSpPr>
            <p:spPr bwMode="auto">
              <a:xfrm>
                <a:off x="1346285" y="932965"/>
                <a:ext cx="2302218" cy="4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结构梳理</a:t>
                </a:r>
              </a:p>
            </p:txBody>
          </p:sp>
        </p:grpSp>
        <p:pic>
          <p:nvPicPr>
            <p:cNvPr id="28692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" y="227013"/>
              <a:ext cx="93662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AutoShape 2"/>
          <p:cNvSpPr/>
          <p:nvPr/>
        </p:nvSpPr>
        <p:spPr bwMode="auto">
          <a:xfrm>
            <a:off x="1119189" y="2419351"/>
            <a:ext cx="220661" cy="2616200"/>
          </a:xfrm>
          <a:prstGeom prst="leftBrace">
            <a:avLst>
              <a:gd name="adj1" fmla="val 20419"/>
              <a:gd name="adj2" fmla="val 50000"/>
            </a:avLst>
          </a:prstGeom>
          <a:noFill/>
          <a:ln w="28575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944940" y="2607735"/>
            <a:ext cx="2060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天无边无际</a:t>
            </a:r>
          </a:p>
        </p:txBody>
      </p:sp>
      <p:grpSp>
        <p:nvGrpSpPr>
          <p:cNvPr id="6" name="组合 32770"/>
          <p:cNvGrpSpPr/>
          <p:nvPr/>
        </p:nvGrpSpPr>
        <p:grpSpPr bwMode="auto">
          <a:xfrm>
            <a:off x="2655888" y="2277535"/>
            <a:ext cx="1341436" cy="709084"/>
            <a:chOff x="2655186" y="1708163"/>
            <a:chExt cx="1341438" cy="53154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655186" y="2239707"/>
              <a:ext cx="1246188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8690" name="Text Box 15"/>
            <p:cNvSpPr txBox="1">
              <a:spLocks noChangeArrowheads="1"/>
            </p:cNvSpPr>
            <p:nvPr/>
          </p:nvSpPr>
          <p:spPr bwMode="auto">
            <a:xfrm>
              <a:off x="2699638" y="1708163"/>
              <a:ext cx="1296986" cy="392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看得广</a:t>
              </a:r>
            </a:p>
          </p:txBody>
        </p:sp>
      </p:grp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944939" y="4425953"/>
            <a:ext cx="2551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天只有井口大</a:t>
            </a:r>
          </a:p>
        </p:txBody>
      </p:sp>
      <p:grpSp>
        <p:nvGrpSpPr>
          <p:cNvPr id="7" name="组合 32773"/>
          <p:cNvGrpSpPr/>
          <p:nvPr/>
        </p:nvGrpSpPr>
        <p:grpSpPr bwMode="auto">
          <a:xfrm>
            <a:off x="2655889" y="4123265"/>
            <a:ext cx="1719262" cy="698499"/>
            <a:chOff x="2655186" y="3092159"/>
            <a:chExt cx="1719264" cy="524101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655186" y="3616260"/>
              <a:ext cx="1246188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8688" name="Text Box 15"/>
            <p:cNvSpPr txBox="1">
              <a:spLocks noChangeArrowheads="1"/>
            </p:cNvSpPr>
            <p:nvPr/>
          </p:nvSpPr>
          <p:spPr bwMode="auto">
            <a:xfrm>
              <a:off x="2699638" y="3092159"/>
              <a:ext cx="1674812" cy="39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看得窄</a:t>
              </a:r>
            </a:p>
          </p:txBody>
        </p:sp>
      </p:grpSp>
      <p:pic>
        <p:nvPicPr>
          <p:cNvPr id="29" name="Picture 6" descr="C:\Documents and Settings\Administrator\桌面\2186940_193532063_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89089" y="3691468"/>
            <a:ext cx="887412" cy="157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c:\documents and settings\administrator\application data\360se6\User Data\temp\200872235935995_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0812" y="1849967"/>
            <a:ext cx="1373188" cy="170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2"/>
          <p:cNvSpPr/>
          <p:nvPr/>
        </p:nvSpPr>
        <p:spPr bwMode="auto">
          <a:xfrm flipH="1">
            <a:off x="6211889" y="2419351"/>
            <a:ext cx="284162" cy="2616200"/>
          </a:xfrm>
          <a:prstGeom prst="leftBrace">
            <a:avLst>
              <a:gd name="adj1" fmla="val 38905"/>
              <a:gd name="adj2" fmla="val 50000"/>
            </a:avLst>
          </a:prstGeom>
          <a:noFill/>
          <a:ln w="28575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082" y="2237318"/>
            <a:ext cx="677108" cy="274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坐井观天</a:t>
            </a:r>
          </a:p>
        </p:txBody>
      </p:sp>
      <p:grpSp>
        <p:nvGrpSpPr>
          <p:cNvPr id="8" name="组合 32768"/>
          <p:cNvGrpSpPr/>
          <p:nvPr/>
        </p:nvGrpSpPr>
        <p:grpSpPr bwMode="auto">
          <a:xfrm>
            <a:off x="6518277" y="2605618"/>
            <a:ext cx="2378075" cy="1835149"/>
            <a:chOff x="6716008" y="2005076"/>
            <a:chExt cx="2377326" cy="1376223"/>
          </a:xfrm>
        </p:grpSpPr>
        <p:sp>
          <p:nvSpPr>
            <p:cNvPr id="5" name="云形 1"/>
            <p:cNvSpPr/>
            <p:nvPr/>
          </p:nvSpPr>
          <p:spPr>
            <a:xfrm>
              <a:off x="6716008" y="2005076"/>
              <a:ext cx="2377326" cy="1376223"/>
            </a:xfrm>
            <a:prstGeom prst="cloud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686" name="矩形 32767"/>
            <p:cNvSpPr>
              <a:spLocks noChangeArrowheads="1"/>
            </p:cNvSpPr>
            <p:nvPr/>
          </p:nvSpPr>
          <p:spPr bwMode="auto">
            <a:xfrm>
              <a:off x="6847032" y="2121574"/>
              <a:ext cx="2018994" cy="84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目光短浅</a:t>
              </a:r>
              <a:endParaRPr lang="en-US" altLang="zh-CN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所见有限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4" grpId="0"/>
      <p:bldP spid="31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 txBox="1">
            <a:spLocks noChangeArrowheads="1"/>
          </p:cNvSpPr>
          <p:nvPr/>
        </p:nvSpPr>
        <p:spPr bwMode="auto">
          <a:xfrm>
            <a:off x="204790" y="1498600"/>
            <a:ext cx="5481637" cy="10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3000"/>
              </a:spcBef>
            </a:pP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、根据画线部分的意思写成语。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54040" y="2590800"/>
            <a:ext cx="8435975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）小鸟说：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“天很大，大得看不到边际。”</a:t>
            </a:r>
            <a:endParaRPr lang="en-US" altLang="zh-CN" sz="2800" b="1" u="sng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（          ）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）一只青蛙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坐在井里看天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（          ）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837366" y="3395135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无边无际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837366" y="4925485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坐井观天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8"/>
          <p:cNvGrpSpPr/>
          <p:nvPr/>
        </p:nvGrpSpPr>
        <p:grpSpPr bwMode="auto">
          <a:xfrm>
            <a:off x="206376" y="165100"/>
            <a:ext cx="3001963" cy="1388533"/>
            <a:chOff x="495300" y="227013"/>
            <a:chExt cx="3001369" cy="1041400"/>
          </a:xfrm>
        </p:grpSpPr>
        <p:grpSp>
          <p:nvGrpSpPr>
            <p:cNvPr id="5" name="组合 1"/>
            <p:cNvGrpSpPr/>
            <p:nvPr/>
          </p:nvGrpSpPr>
          <p:grpSpPr bwMode="auto">
            <a:xfrm>
              <a:off x="1307570" y="557818"/>
              <a:ext cx="2189099" cy="588405"/>
              <a:chOff x="1346285" y="932965"/>
              <a:chExt cx="2652087" cy="666153"/>
            </a:xfrm>
          </p:grpSpPr>
          <p:pic>
            <p:nvPicPr>
              <p:cNvPr id="29705" name="图片 1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4086" y="991683"/>
                <a:ext cx="2524286" cy="60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6" name="文本框 2"/>
              <p:cNvSpPr txBox="1">
                <a:spLocks noChangeArrowheads="1"/>
              </p:cNvSpPr>
              <p:nvPr/>
            </p:nvSpPr>
            <p:spPr bwMode="auto">
              <a:xfrm>
                <a:off x="1346285" y="932965"/>
                <a:ext cx="2302218" cy="4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随堂演练</a:t>
                </a:r>
              </a:p>
            </p:txBody>
          </p:sp>
        </p:grpSp>
        <p:pic>
          <p:nvPicPr>
            <p:cNvPr id="29704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" y="227013"/>
              <a:ext cx="93662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2"/>
          <p:cNvSpPr txBox="1">
            <a:spLocks noChangeArrowheads="1"/>
          </p:cNvSpPr>
          <p:nvPr/>
        </p:nvSpPr>
        <p:spPr bwMode="auto">
          <a:xfrm>
            <a:off x="338141" y="905935"/>
            <a:ext cx="8501061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、续写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坐井观天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中青蛙和小鸟的第四次对话。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38139" y="1754717"/>
            <a:ext cx="861060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    青蛙听了小鸟的话，果真跳出了井口，一看，天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______________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，青蛙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对小鸟说：“原来天又大又美，小鸟，谢谢你！”小鸟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说：“不用谢，我只是告诉了你事实。”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66738" y="2738967"/>
            <a:ext cx="2348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真的无边无际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24340" y="2736852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感激地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002341" y="3579285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笑着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73090" y="1485901"/>
            <a:ext cx="8001001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晨必盥，兼漱口，便溺回，辙净手。冠必正，纽必结，袜与履，俱紧切。  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弟子规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【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译文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清晨起床之后，一定要洗脸、洗手，还要刷牙、漱口；大小便之后，必须把手洗干净。帽子要戴端正，纽扣要扣好，袜子、鞋子要穿好，鞋带要系紧。</a:t>
            </a:r>
          </a:p>
        </p:txBody>
      </p:sp>
      <p:grpSp>
        <p:nvGrpSpPr>
          <p:cNvPr id="2" name="组合 4"/>
          <p:cNvGrpSpPr/>
          <p:nvPr/>
        </p:nvGrpSpPr>
        <p:grpSpPr bwMode="auto">
          <a:xfrm>
            <a:off x="206376" y="97367"/>
            <a:ext cx="3001963" cy="1388533"/>
            <a:chOff x="495300" y="227013"/>
            <a:chExt cx="3001369" cy="1041400"/>
          </a:xfrm>
        </p:grpSpPr>
        <p:grpSp>
          <p:nvGrpSpPr>
            <p:cNvPr id="3" name="组合 1"/>
            <p:cNvGrpSpPr/>
            <p:nvPr/>
          </p:nvGrpSpPr>
          <p:grpSpPr bwMode="auto">
            <a:xfrm>
              <a:off x="1307570" y="557818"/>
              <a:ext cx="2189099" cy="588405"/>
              <a:chOff x="1346285" y="932965"/>
              <a:chExt cx="2652087" cy="666153"/>
            </a:xfrm>
          </p:grpSpPr>
          <p:pic>
            <p:nvPicPr>
              <p:cNvPr id="31750" name="图片 1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4086" y="991683"/>
                <a:ext cx="2524286" cy="60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51" name="文本框 2"/>
              <p:cNvSpPr txBox="1">
                <a:spLocks noChangeArrowheads="1"/>
              </p:cNvSpPr>
              <p:nvPr/>
            </p:nvSpPr>
            <p:spPr bwMode="auto">
              <a:xfrm>
                <a:off x="1346285" y="932965"/>
                <a:ext cx="2302218" cy="4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拓展阅读</a:t>
                </a:r>
              </a:p>
            </p:txBody>
          </p:sp>
        </p:grpSp>
        <p:pic>
          <p:nvPicPr>
            <p:cNvPr id="31749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" y="227013"/>
              <a:ext cx="93662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622302" y="2197101"/>
            <a:ext cx="8031163" cy="20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、有感情地朗读课文。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、把这个故事讲给你身边的人听一听，课后续编这个故事。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06376" y="254000"/>
            <a:ext cx="3001963" cy="1388533"/>
            <a:chOff x="495300" y="227013"/>
            <a:chExt cx="3001369" cy="1041400"/>
          </a:xfrm>
        </p:grpSpPr>
        <p:grpSp>
          <p:nvGrpSpPr>
            <p:cNvPr id="3" name="组合 1"/>
            <p:cNvGrpSpPr/>
            <p:nvPr/>
          </p:nvGrpSpPr>
          <p:grpSpPr bwMode="auto">
            <a:xfrm>
              <a:off x="1307570" y="557818"/>
              <a:ext cx="2189099" cy="588405"/>
              <a:chOff x="1346285" y="932965"/>
              <a:chExt cx="2652087" cy="666153"/>
            </a:xfrm>
          </p:grpSpPr>
          <p:pic>
            <p:nvPicPr>
              <p:cNvPr id="32774" name="图片 1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4086" y="991683"/>
                <a:ext cx="2524286" cy="60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5" name="文本框 2"/>
              <p:cNvSpPr txBox="1">
                <a:spLocks noChangeArrowheads="1"/>
              </p:cNvSpPr>
              <p:nvPr/>
            </p:nvSpPr>
            <p:spPr bwMode="auto">
              <a:xfrm>
                <a:off x="1346285" y="932965"/>
                <a:ext cx="2302218" cy="4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</a:p>
            </p:txBody>
          </p:sp>
        </p:grpSp>
        <p:pic>
          <p:nvPicPr>
            <p:cNvPr id="32773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" y="227013"/>
              <a:ext cx="93662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上课课件\制作\人二语上\人二语状元大课堂\邯郸学步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4" y="865719"/>
            <a:ext cx="3635374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E:\上课课件\制作\人二语上\人二语状元大课堂\刻舟求剑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2316" y="1356784"/>
            <a:ext cx="362108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82715" y="4396318"/>
            <a:ext cx="18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邯郸学步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426078" y="4912785"/>
            <a:ext cx="18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刻舟求剑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754188" y="1849967"/>
            <a:ext cx="836612" cy="1134533"/>
            <a:chOff x="2437" y="2032"/>
            <a:chExt cx="1244" cy="1264"/>
          </a:xfrm>
        </p:grpSpPr>
        <p:sp>
          <p:nvSpPr>
            <p:cNvPr id="33843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3844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45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2" name="文本框 64"/>
          <p:cNvSpPr txBox="1">
            <a:spLocks noChangeArrowheads="1"/>
          </p:cNvSpPr>
          <p:nvPr/>
        </p:nvSpPr>
        <p:spPr bwMode="auto">
          <a:xfrm>
            <a:off x="1782764" y="1778001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井</a:t>
            </a: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4873627" y="1830918"/>
            <a:ext cx="836613" cy="1134533"/>
            <a:chOff x="2437" y="2032"/>
            <a:chExt cx="1244" cy="1264"/>
          </a:xfrm>
        </p:grpSpPr>
        <p:sp>
          <p:nvSpPr>
            <p:cNvPr id="3384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384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4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8" name="文本框 92"/>
          <p:cNvSpPr txBox="1">
            <a:spLocks noChangeArrowheads="1"/>
          </p:cNvSpPr>
          <p:nvPr/>
        </p:nvSpPr>
        <p:spPr bwMode="auto">
          <a:xfrm>
            <a:off x="4895852" y="1784351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沿</a:t>
            </a:r>
          </a:p>
        </p:txBody>
      </p:sp>
      <p:grpSp>
        <p:nvGrpSpPr>
          <p:cNvPr id="4" name="组合 7"/>
          <p:cNvGrpSpPr/>
          <p:nvPr/>
        </p:nvGrpSpPr>
        <p:grpSpPr bwMode="auto">
          <a:xfrm>
            <a:off x="3292477" y="1835152"/>
            <a:ext cx="836613" cy="1134533"/>
            <a:chOff x="2437" y="2032"/>
            <a:chExt cx="1244" cy="1264"/>
          </a:xfrm>
        </p:grpSpPr>
        <p:cxnSp>
          <p:nvCxnSpPr>
            <p:cNvPr id="3383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3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83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7"/>
          <p:cNvGrpSpPr/>
          <p:nvPr/>
        </p:nvGrpSpPr>
        <p:grpSpPr bwMode="auto">
          <a:xfrm>
            <a:off x="6483353" y="1813984"/>
            <a:ext cx="836613" cy="1134533"/>
            <a:chOff x="2437" y="2032"/>
            <a:chExt cx="1244" cy="1264"/>
          </a:xfrm>
        </p:grpSpPr>
        <p:sp>
          <p:nvSpPr>
            <p:cNvPr id="33834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3835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36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2" name="文本框 64"/>
          <p:cNvSpPr txBox="1">
            <a:spLocks noChangeArrowheads="1"/>
          </p:cNvSpPr>
          <p:nvPr/>
        </p:nvSpPr>
        <p:spPr bwMode="auto">
          <a:xfrm>
            <a:off x="6505576" y="1773769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1609727" y="2885018"/>
            <a:ext cx="1152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井里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2736850" y="2885018"/>
            <a:ext cx="1968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坐井观天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4716465" y="2885018"/>
            <a:ext cx="1152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井沿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326190" y="2885018"/>
            <a:ext cx="1152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回答</a:t>
            </a:r>
          </a:p>
        </p:txBody>
      </p:sp>
      <p:sp>
        <p:nvSpPr>
          <p:cNvPr id="33" name="文本框 86"/>
          <p:cNvSpPr txBox="1">
            <a:spLocks noChangeArrowheads="1"/>
          </p:cNvSpPr>
          <p:nvPr/>
        </p:nvSpPr>
        <p:spPr bwMode="auto">
          <a:xfrm>
            <a:off x="3327402" y="1778002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</a:t>
            </a:r>
          </a:p>
        </p:txBody>
      </p:sp>
      <p:grpSp>
        <p:nvGrpSpPr>
          <p:cNvPr id="6" name="组合 3"/>
          <p:cNvGrpSpPr/>
          <p:nvPr/>
        </p:nvGrpSpPr>
        <p:grpSpPr bwMode="auto">
          <a:xfrm>
            <a:off x="179388" y="190500"/>
            <a:ext cx="2736850" cy="1373779"/>
            <a:chOff x="162269" y="139897"/>
            <a:chExt cx="2736744" cy="1030348"/>
          </a:xfrm>
        </p:grpSpPr>
        <p:sp>
          <p:nvSpPr>
            <p:cNvPr id="115" name="Text Box 15"/>
            <p:cNvSpPr txBox="1">
              <a:spLocks noChangeArrowheads="1"/>
            </p:cNvSpPr>
            <p:nvPr/>
          </p:nvSpPr>
          <p:spPr bwMode="auto">
            <a:xfrm>
              <a:off x="1069352" y="614000"/>
              <a:ext cx="1829661" cy="43858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1200"/>
                </a:spcBef>
                <a:buFontTx/>
                <a:buNone/>
                <a:defRPr/>
              </a:pPr>
              <a:r>
                <a:rPr lang="zh-CN" altLang="en-US" sz="32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我会写</a:t>
              </a:r>
            </a:p>
          </p:txBody>
        </p:sp>
        <p:pic>
          <p:nvPicPr>
            <p:cNvPr id="33833" name="图片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269" y="139897"/>
              <a:ext cx="1174490" cy="103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7"/>
          <p:cNvGrpSpPr/>
          <p:nvPr/>
        </p:nvGrpSpPr>
        <p:grpSpPr bwMode="auto">
          <a:xfrm>
            <a:off x="1801813" y="4011084"/>
            <a:ext cx="836612" cy="1134533"/>
            <a:chOff x="2437" y="2032"/>
            <a:chExt cx="1244" cy="1264"/>
          </a:xfrm>
        </p:grpSpPr>
        <p:sp>
          <p:nvSpPr>
            <p:cNvPr id="3382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383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3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4" name="文本框 64"/>
          <p:cNvSpPr txBox="1">
            <a:spLocks noChangeArrowheads="1"/>
          </p:cNvSpPr>
          <p:nvPr/>
        </p:nvSpPr>
        <p:spPr bwMode="auto">
          <a:xfrm>
            <a:off x="1816102" y="3968751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渴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921252" y="3994151"/>
            <a:ext cx="836613" cy="1134533"/>
            <a:chOff x="2437" y="2032"/>
            <a:chExt cx="1244" cy="1264"/>
          </a:xfrm>
        </p:grpSpPr>
        <p:sp>
          <p:nvSpPr>
            <p:cNvPr id="3382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382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2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0" name="文本框 92"/>
          <p:cNvSpPr txBox="1">
            <a:spLocks noChangeArrowheads="1"/>
          </p:cNvSpPr>
          <p:nvPr/>
        </p:nvSpPr>
        <p:spPr bwMode="auto">
          <a:xfrm>
            <a:off x="4957765" y="3926418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话</a:t>
            </a:r>
          </a:p>
        </p:txBody>
      </p:sp>
      <p:grpSp>
        <p:nvGrpSpPr>
          <p:cNvPr id="9" name="组合 7"/>
          <p:cNvGrpSpPr/>
          <p:nvPr/>
        </p:nvGrpSpPr>
        <p:grpSpPr bwMode="auto">
          <a:xfrm>
            <a:off x="3340102" y="3996268"/>
            <a:ext cx="836613" cy="1134533"/>
            <a:chOff x="2437" y="2032"/>
            <a:chExt cx="1244" cy="1264"/>
          </a:xfrm>
        </p:grpSpPr>
        <p:cxnSp>
          <p:nvCxnSpPr>
            <p:cNvPr id="3382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2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82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7"/>
          <p:cNvGrpSpPr/>
          <p:nvPr/>
        </p:nvGrpSpPr>
        <p:grpSpPr bwMode="auto">
          <a:xfrm>
            <a:off x="6530978" y="3977219"/>
            <a:ext cx="836613" cy="1134533"/>
            <a:chOff x="2437" y="2032"/>
            <a:chExt cx="1244" cy="1264"/>
          </a:xfrm>
        </p:grpSpPr>
        <p:sp>
          <p:nvSpPr>
            <p:cNvPr id="3382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382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2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9" name="文本框 64"/>
          <p:cNvSpPr txBox="1">
            <a:spLocks noChangeArrowheads="1"/>
          </p:cNvSpPr>
          <p:nvPr/>
        </p:nvSpPr>
        <p:spPr bwMode="auto">
          <a:xfrm>
            <a:off x="6545263" y="3937002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际</a:t>
            </a: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1657352" y="5054601"/>
            <a:ext cx="1152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口渴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167064" y="5054601"/>
            <a:ext cx="1150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喝水</a:t>
            </a: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4630740" y="5054601"/>
            <a:ext cx="1411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说大话</a:t>
            </a: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6011865" y="5054601"/>
            <a:ext cx="1998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无边无际</a:t>
            </a:r>
          </a:p>
        </p:txBody>
      </p:sp>
      <p:sp>
        <p:nvSpPr>
          <p:cNvPr id="80" name="文本框 86"/>
          <p:cNvSpPr txBox="1">
            <a:spLocks noChangeArrowheads="1"/>
          </p:cNvSpPr>
          <p:nvPr/>
        </p:nvSpPr>
        <p:spPr bwMode="auto">
          <a:xfrm>
            <a:off x="3367089" y="3958167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</a:t>
            </a:r>
          </a:p>
        </p:txBody>
      </p:sp>
      <p:pic>
        <p:nvPicPr>
          <p:cNvPr id="33819" name="Picture 4" descr="F:\PPT模板及注意事项\笔顺视频链接图片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1" y="152400"/>
            <a:ext cx="1895476" cy="154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52" grpId="0"/>
      <p:bldP spid="33" grpId="0"/>
      <p:bldP spid="54" grpId="0"/>
      <p:bldP spid="60" grpId="0"/>
      <p:bldP spid="6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:\上课课件\制作\人二语上\人二语状元大课堂\自相矛盾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6590" y="1100667"/>
            <a:ext cx="3602037" cy="34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E:\上课课件\制作\人二语上\人二语状元大课堂\滥竽充数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0251" y="1100667"/>
            <a:ext cx="3605212" cy="34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20827" y="4595286"/>
            <a:ext cx="18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自相矛盾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310190" y="4701118"/>
            <a:ext cx="18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滥竽充数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823748" y="1681054"/>
            <a:ext cx="1845454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我会认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382838" y="35221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沿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81238" y="22796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yán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06376" y="234951"/>
            <a:ext cx="3001963" cy="1388533"/>
            <a:chOff x="495300" y="227013"/>
            <a:chExt cx="3001369" cy="1041400"/>
          </a:xfrm>
        </p:grpSpPr>
        <p:grpSp>
          <p:nvGrpSpPr>
            <p:cNvPr id="6" name="组合 1"/>
            <p:cNvGrpSpPr/>
            <p:nvPr/>
          </p:nvGrpSpPr>
          <p:grpSpPr bwMode="auto">
            <a:xfrm>
              <a:off x="1307570" y="557818"/>
              <a:ext cx="2189099" cy="588405"/>
              <a:chOff x="1346285" y="932965"/>
              <a:chExt cx="2652087" cy="666153"/>
            </a:xfrm>
          </p:grpSpPr>
          <p:pic>
            <p:nvPicPr>
              <p:cNvPr id="8201" name="图片 1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4086" y="991683"/>
                <a:ext cx="2524286" cy="60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2" name="文本框 2"/>
              <p:cNvSpPr txBox="1">
                <a:spLocks noChangeArrowheads="1"/>
              </p:cNvSpPr>
              <p:nvPr/>
            </p:nvSpPr>
            <p:spPr bwMode="auto">
              <a:xfrm>
                <a:off x="1346285" y="932965"/>
                <a:ext cx="2302218" cy="4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字词积累</a:t>
                </a:r>
              </a:p>
            </p:txBody>
          </p:sp>
        </p:grpSp>
        <p:pic>
          <p:nvPicPr>
            <p:cNvPr id="8200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" y="227013"/>
              <a:ext cx="93662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8" descr="E:\上课课件\制作\人二语上\人二语状元大课堂\沿着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1338" y="2410884"/>
            <a:ext cx="3103563" cy="344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743452" y="2499784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渴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641852" y="1259418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kě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90550" y="2499784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答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88950" y="1259418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dá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13" name="Picture 15" descr="E:\上课课件\制作\人二语上\人二语状元大课堂\答案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6951" y="1934636"/>
            <a:ext cx="2324100" cy="258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AutoShape 2" descr="http://www.sjd8.com/Uploads/Gongcheng/image/20160405/20160405092710_7583.jpg"/>
          <p:cNvSpPr>
            <a:spLocks noChangeAspect="1" noChangeArrowheads="1"/>
          </p:cNvSpPr>
          <p:nvPr/>
        </p:nvSpPr>
        <p:spPr bwMode="auto">
          <a:xfrm>
            <a:off x="63500" y="-182033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8134" name="Picture 6" descr="http://www.sjd8.com/Uploads/Gongcheng/image/20160405/20160405092710_75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6189" y="1964268"/>
            <a:ext cx="2365374" cy="236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96.360doc.com/DownloadImg/2016/04/2012/70148042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11349" y="1877484"/>
            <a:ext cx="2424114" cy="27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430214" y="2588684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喝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28614" y="1346201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hē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232276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话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130676" y="1365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huà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7108" name="Picture 4" descr="http://pic.58pic.com/58pic/15/41/06/80j58PIC5ZD_1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08677" y="1919820"/>
            <a:ext cx="2825749" cy="267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123951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弄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044575" y="1365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nònɡ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959101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错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952751" y="1365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cuò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7" name="Picture 16" descr="E:\上课课件\制作\人二语上\人二语状元大课堂\知错能改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65700" y="1699685"/>
            <a:ext cx="2032000" cy="28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77864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际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76264" y="1365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jì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454276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哪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352676" y="1365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nɑ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5058" name="Picture 2" descr="http://pic35.photophoto.cn/20150619/0035035707991292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56090" y="1576919"/>
            <a:ext cx="4135436" cy="34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1164</Words>
  <Application>Microsoft Office PowerPoint</Application>
  <PresentationFormat>全屏显示(4:3)</PresentationFormat>
  <Paragraphs>125</Paragraphs>
  <Slides>30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</cp:revision>
  <dcterms:created xsi:type="dcterms:W3CDTF">2021-08-19T02:48:36Z</dcterms:created>
  <dcterms:modified xsi:type="dcterms:W3CDTF">2021-08-19T02:49:04Z</dcterms:modified>
</cp:coreProperties>
</file>