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87E1B-EABD-4E7E-819C-ABA3B903C5DC}" type="datetimeFigureOut">
              <a:rPr lang="zh-CN" altLang="en-US" smtClean="0"/>
              <a:t>2021/8/19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E1352-1B46-4A39-A510-6535BD1A4F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 bwMode="auto">
          <a:xfrm>
            <a:off x="-14287" y="2211919"/>
            <a:ext cx="9177339" cy="2186516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None/>
              <a:defRPr/>
            </a:pPr>
            <a:endParaRPr lang="zh-CN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79715" y="3738035"/>
            <a:ext cx="3584574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2400" b="1" dirty="0">
                <a:ln w="18415" cmpd="sng">
                  <a:noFill/>
                  <a:prstDash val="solid"/>
                </a:ln>
                <a:solidFill>
                  <a:srgbClr val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人教版</a:t>
            </a:r>
            <a:r>
              <a:rPr lang="en-US" altLang="zh-CN" sz="2400" b="1" dirty="0">
                <a:ln w="18415" cmpd="sng">
                  <a:noFill/>
                  <a:prstDash val="solid"/>
                </a:ln>
                <a:solidFill>
                  <a:srgbClr val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2400" b="1" dirty="0">
                <a:ln w="18415" cmpd="sng">
                  <a:noFill/>
                  <a:prstDash val="solid"/>
                </a:ln>
                <a:solidFill>
                  <a:srgbClr val="0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二年级上册</a:t>
            </a:r>
          </a:p>
        </p:txBody>
      </p:sp>
      <p:cxnSp>
        <p:nvCxnSpPr>
          <p:cNvPr id="7" name="直接连接符 6"/>
          <p:cNvCxnSpPr/>
          <p:nvPr/>
        </p:nvCxnSpPr>
        <p:spPr bwMode="auto">
          <a:xfrm>
            <a:off x="-14287" y="3575051"/>
            <a:ext cx="9164638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组合 2"/>
          <p:cNvGrpSpPr/>
          <p:nvPr/>
        </p:nvGrpSpPr>
        <p:grpSpPr bwMode="auto">
          <a:xfrm>
            <a:off x="2797170" y="2580218"/>
            <a:ext cx="3556010" cy="899645"/>
            <a:chOff x="3085823" y="2844071"/>
            <a:chExt cx="3557393" cy="899300"/>
          </a:xfrm>
        </p:grpSpPr>
        <p:sp>
          <p:nvSpPr>
            <p:cNvPr id="17" name="任意多边形 16"/>
            <p:cNvSpPr/>
            <p:nvPr/>
          </p:nvSpPr>
          <p:spPr bwMode="auto">
            <a:xfrm rot="21379028">
              <a:off x="3193821" y="2939284"/>
              <a:ext cx="694008" cy="672842"/>
            </a:xfrm>
            <a:custGeom>
              <a:avLst/>
              <a:gdLst>
                <a:gd name="connsiteX0" fmla="*/ 0 w 849463"/>
                <a:gd name="connsiteY0" fmla="*/ 141580 h 849463"/>
                <a:gd name="connsiteX1" fmla="*/ 141580 w 849463"/>
                <a:gd name="connsiteY1" fmla="*/ 0 h 849463"/>
                <a:gd name="connsiteX2" fmla="*/ 707883 w 849463"/>
                <a:gd name="connsiteY2" fmla="*/ 0 h 849463"/>
                <a:gd name="connsiteX3" fmla="*/ 849463 w 849463"/>
                <a:gd name="connsiteY3" fmla="*/ 141580 h 849463"/>
                <a:gd name="connsiteX4" fmla="*/ 849463 w 849463"/>
                <a:gd name="connsiteY4" fmla="*/ 707883 h 849463"/>
                <a:gd name="connsiteX5" fmla="*/ 707883 w 849463"/>
                <a:gd name="connsiteY5" fmla="*/ 849463 h 849463"/>
                <a:gd name="connsiteX6" fmla="*/ 141580 w 849463"/>
                <a:gd name="connsiteY6" fmla="*/ 849463 h 849463"/>
                <a:gd name="connsiteX7" fmla="*/ 0 w 849463"/>
                <a:gd name="connsiteY7" fmla="*/ 707883 h 849463"/>
                <a:gd name="connsiteX8" fmla="*/ 0 w 849463"/>
                <a:gd name="connsiteY8" fmla="*/ 141580 h 849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49463" h="849463">
                  <a:moveTo>
                    <a:pt x="0" y="141580"/>
                  </a:moveTo>
                  <a:cubicBezTo>
                    <a:pt x="0" y="63388"/>
                    <a:pt x="63388" y="0"/>
                    <a:pt x="141580" y="0"/>
                  </a:cubicBezTo>
                  <a:lnTo>
                    <a:pt x="707883" y="0"/>
                  </a:lnTo>
                  <a:cubicBezTo>
                    <a:pt x="786075" y="0"/>
                    <a:pt x="849463" y="63388"/>
                    <a:pt x="849463" y="141580"/>
                  </a:cubicBezTo>
                  <a:lnTo>
                    <a:pt x="849463" y="707883"/>
                  </a:lnTo>
                  <a:cubicBezTo>
                    <a:pt x="849463" y="786075"/>
                    <a:pt x="786075" y="849463"/>
                    <a:pt x="707883" y="849463"/>
                  </a:cubicBezTo>
                  <a:lnTo>
                    <a:pt x="141580" y="849463"/>
                  </a:lnTo>
                  <a:cubicBezTo>
                    <a:pt x="63388" y="849463"/>
                    <a:pt x="0" y="786075"/>
                    <a:pt x="0" y="707883"/>
                  </a:cubicBezTo>
                  <a:lnTo>
                    <a:pt x="0" y="141580"/>
                  </a:lnTo>
                  <a:close/>
                </a:path>
              </a:pathLst>
            </a:custGeom>
            <a:solidFill>
              <a:srgbClr val="66CCFF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47207" tIns="247207" rIns="247207" bIns="247207" anchor="ctr"/>
            <a:lstStyle/>
            <a:p>
              <a:pPr algn="ctr" defTabSz="2400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5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endParaRPr>
            </a:p>
          </p:txBody>
        </p:sp>
        <p:sp>
          <p:nvSpPr>
            <p:cNvPr id="18" name="任意多边形 17"/>
            <p:cNvSpPr/>
            <p:nvPr/>
          </p:nvSpPr>
          <p:spPr bwMode="auto">
            <a:xfrm rot="391993">
              <a:off x="3846538" y="2949864"/>
              <a:ext cx="692419" cy="670725"/>
            </a:xfrm>
            <a:custGeom>
              <a:avLst/>
              <a:gdLst>
                <a:gd name="connsiteX0" fmla="*/ 0 w 849463"/>
                <a:gd name="connsiteY0" fmla="*/ 141580 h 849463"/>
                <a:gd name="connsiteX1" fmla="*/ 141580 w 849463"/>
                <a:gd name="connsiteY1" fmla="*/ 0 h 849463"/>
                <a:gd name="connsiteX2" fmla="*/ 707883 w 849463"/>
                <a:gd name="connsiteY2" fmla="*/ 0 h 849463"/>
                <a:gd name="connsiteX3" fmla="*/ 849463 w 849463"/>
                <a:gd name="connsiteY3" fmla="*/ 141580 h 849463"/>
                <a:gd name="connsiteX4" fmla="*/ 849463 w 849463"/>
                <a:gd name="connsiteY4" fmla="*/ 707883 h 849463"/>
                <a:gd name="connsiteX5" fmla="*/ 707883 w 849463"/>
                <a:gd name="connsiteY5" fmla="*/ 849463 h 849463"/>
                <a:gd name="connsiteX6" fmla="*/ 141580 w 849463"/>
                <a:gd name="connsiteY6" fmla="*/ 849463 h 849463"/>
                <a:gd name="connsiteX7" fmla="*/ 0 w 849463"/>
                <a:gd name="connsiteY7" fmla="*/ 707883 h 849463"/>
                <a:gd name="connsiteX8" fmla="*/ 0 w 849463"/>
                <a:gd name="connsiteY8" fmla="*/ 141580 h 849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49463" h="849463">
                  <a:moveTo>
                    <a:pt x="0" y="141580"/>
                  </a:moveTo>
                  <a:cubicBezTo>
                    <a:pt x="0" y="63388"/>
                    <a:pt x="63388" y="0"/>
                    <a:pt x="141580" y="0"/>
                  </a:cubicBezTo>
                  <a:lnTo>
                    <a:pt x="707883" y="0"/>
                  </a:lnTo>
                  <a:cubicBezTo>
                    <a:pt x="786075" y="0"/>
                    <a:pt x="849463" y="63388"/>
                    <a:pt x="849463" y="141580"/>
                  </a:cubicBezTo>
                  <a:lnTo>
                    <a:pt x="849463" y="707883"/>
                  </a:lnTo>
                  <a:cubicBezTo>
                    <a:pt x="849463" y="786075"/>
                    <a:pt x="786075" y="849463"/>
                    <a:pt x="707883" y="849463"/>
                  </a:cubicBezTo>
                  <a:lnTo>
                    <a:pt x="141580" y="849463"/>
                  </a:lnTo>
                  <a:cubicBezTo>
                    <a:pt x="63388" y="849463"/>
                    <a:pt x="0" y="786075"/>
                    <a:pt x="0" y="707883"/>
                  </a:cubicBezTo>
                  <a:lnTo>
                    <a:pt x="0" y="14158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lIns="247207" tIns="247207" rIns="247207" bIns="247207" anchor="ctr"/>
            <a:lstStyle/>
            <a:p>
              <a:pPr algn="ctr" defTabSz="2400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5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endParaRPr>
            </a:p>
          </p:txBody>
        </p:sp>
        <p:sp>
          <p:nvSpPr>
            <p:cNvPr id="22" name="矩形 21"/>
            <p:cNvSpPr/>
            <p:nvPr/>
          </p:nvSpPr>
          <p:spPr bwMode="auto">
            <a:xfrm>
              <a:off x="3085823" y="2844071"/>
              <a:ext cx="880711" cy="8399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24003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5400" b="1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隶书" panose="02010509060101010101" pitchFamily="49" charset="-122"/>
                  <a:ea typeface="隶书" panose="02010509060101010101" pitchFamily="49" charset="-122"/>
                </a:rPr>
                <a:t>语</a:t>
              </a:r>
            </a:p>
          </p:txBody>
        </p:sp>
        <p:sp>
          <p:nvSpPr>
            <p:cNvPr id="28" name="矩形 27"/>
            <p:cNvSpPr/>
            <p:nvPr/>
          </p:nvSpPr>
          <p:spPr bwMode="auto">
            <a:xfrm>
              <a:off x="3751614" y="2844071"/>
              <a:ext cx="880711" cy="8399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24003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5400" b="1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隶书" panose="02010509060101010101" pitchFamily="49" charset="-122"/>
                  <a:ea typeface="隶书" panose="02010509060101010101" pitchFamily="49" charset="-122"/>
                </a:rPr>
                <a:t>文</a:t>
              </a:r>
            </a:p>
          </p:txBody>
        </p:sp>
        <p:sp>
          <p:nvSpPr>
            <p:cNvPr id="34" name="任意多边形 33"/>
            <p:cNvSpPr/>
            <p:nvPr/>
          </p:nvSpPr>
          <p:spPr bwMode="auto">
            <a:xfrm rot="645461">
              <a:off x="5163086" y="2954095"/>
              <a:ext cx="694008" cy="670725"/>
            </a:xfrm>
            <a:custGeom>
              <a:avLst/>
              <a:gdLst>
                <a:gd name="connsiteX0" fmla="*/ 0 w 849463"/>
                <a:gd name="connsiteY0" fmla="*/ 141580 h 849463"/>
                <a:gd name="connsiteX1" fmla="*/ 141580 w 849463"/>
                <a:gd name="connsiteY1" fmla="*/ 0 h 849463"/>
                <a:gd name="connsiteX2" fmla="*/ 707883 w 849463"/>
                <a:gd name="connsiteY2" fmla="*/ 0 h 849463"/>
                <a:gd name="connsiteX3" fmla="*/ 849463 w 849463"/>
                <a:gd name="connsiteY3" fmla="*/ 141580 h 849463"/>
                <a:gd name="connsiteX4" fmla="*/ 849463 w 849463"/>
                <a:gd name="connsiteY4" fmla="*/ 707883 h 849463"/>
                <a:gd name="connsiteX5" fmla="*/ 707883 w 849463"/>
                <a:gd name="connsiteY5" fmla="*/ 849463 h 849463"/>
                <a:gd name="connsiteX6" fmla="*/ 141580 w 849463"/>
                <a:gd name="connsiteY6" fmla="*/ 849463 h 849463"/>
                <a:gd name="connsiteX7" fmla="*/ 0 w 849463"/>
                <a:gd name="connsiteY7" fmla="*/ 707883 h 849463"/>
                <a:gd name="connsiteX8" fmla="*/ 0 w 849463"/>
                <a:gd name="connsiteY8" fmla="*/ 141580 h 849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49463" h="849463">
                  <a:moveTo>
                    <a:pt x="0" y="141580"/>
                  </a:moveTo>
                  <a:cubicBezTo>
                    <a:pt x="0" y="63388"/>
                    <a:pt x="63388" y="0"/>
                    <a:pt x="141580" y="0"/>
                  </a:cubicBezTo>
                  <a:lnTo>
                    <a:pt x="707883" y="0"/>
                  </a:lnTo>
                  <a:cubicBezTo>
                    <a:pt x="786075" y="0"/>
                    <a:pt x="849463" y="63388"/>
                    <a:pt x="849463" y="141580"/>
                  </a:cubicBezTo>
                  <a:lnTo>
                    <a:pt x="849463" y="707883"/>
                  </a:lnTo>
                  <a:cubicBezTo>
                    <a:pt x="849463" y="786075"/>
                    <a:pt x="786075" y="849463"/>
                    <a:pt x="707883" y="849463"/>
                  </a:cubicBezTo>
                  <a:lnTo>
                    <a:pt x="141580" y="849463"/>
                  </a:lnTo>
                  <a:cubicBezTo>
                    <a:pt x="63388" y="849463"/>
                    <a:pt x="0" y="786075"/>
                    <a:pt x="0" y="707883"/>
                  </a:cubicBezTo>
                  <a:lnTo>
                    <a:pt x="0" y="14158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47207" tIns="247207" rIns="247207" bIns="247207" anchor="ctr"/>
            <a:lstStyle/>
            <a:p>
              <a:pPr algn="ctr" defTabSz="2400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5400">
                <a:solidFill>
                  <a:srgbClr val="FFFFFF"/>
                </a:solidFill>
                <a:latin typeface="隶书" panose="02010509060101010101" pitchFamily="49" charset="-122"/>
                <a:ea typeface="隶书" panose="02010509060101010101" pitchFamily="49" charset="-122"/>
              </a:endParaRPr>
            </a:p>
          </p:txBody>
        </p:sp>
        <p:sp>
          <p:nvSpPr>
            <p:cNvPr id="35" name="任意多边形 34"/>
            <p:cNvSpPr/>
            <p:nvPr/>
          </p:nvSpPr>
          <p:spPr bwMode="auto">
            <a:xfrm>
              <a:off x="5833271" y="2975254"/>
              <a:ext cx="694008" cy="645335"/>
            </a:xfrm>
            <a:custGeom>
              <a:avLst/>
              <a:gdLst>
                <a:gd name="connsiteX0" fmla="*/ 0 w 849463"/>
                <a:gd name="connsiteY0" fmla="*/ 141580 h 849463"/>
                <a:gd name="connsiteX1" fmla="*/ 141580 w 849463"/>
                <a:gd name="connsiteY1" fmla="*/ 0 h 849463"/>
                <a:gd name="connsiteX2" fmla="*/ 707883 w 849463"/>
                <a:gd name="connsiteY2" fmla="*/ 0 h 849463"/>
                <a:gd name="connsiteX3" fmla="*/ 849463 w 849463"/>
                <a:gd name="connsiteY3" fmla="*/ 141580 h 849463"/>
                <a:gd name="connsiteX4" fmla="*/ 849463 w 849463"/>
                <a:gd name="connsiteY4" fmla="*/ 707883 h 849463"/>
                <a:gd name="connsiteX5" fmla="*/ 707883 w 849463"/>
                <a:gd name="connsiteY5" fmla="*/ 849463 h 849463"/>
                <a:gd name="connsiteX6" fmla="*/ 141580 w 849463"/>
                <a:gd name="connsiteY6" fmla="*/ 849463 h 849463"/>
                <a:gd name="connsiteX7" fmla="*/ 0 w 849463"/>
                <a:gd name="connsiteY7" fmla="*/ 707883 h 849463"/>
                <a:gd name="connsiteX8" fmla="*/ 0 w 849463"/>
                <a:gd name="connsiteY8" fmla="*/ 141580 h 849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49463" h="849463">
                  <a:moveTo>
                    <a:pt x="0" y="141580"/>
                  </a:moveTo>
                  <a:cubicBezTo>
                    <a:pt x="0" y="63388"/>
                    <a:pt x="63388" y="0"/>
                    <a:pt x="141580" y="0"/>
                  </a:cubicBezTo>
                  <a:lnTo>
                    <a:pt x="707883" y="0"/>
                  </a:lnTo>
                  <a:cubicBezTo>
                    <a:pt x="786075" y="0"/>
                    <a:pt x="849463" y="63388"/>
                    <a:pt x="849463" y="141580"/>
                  </a:cubicBezTo>
                  <a:lnTo>
                    <a:pt x="849463" y="707883"/>
                  </a:lnTo>
                  <a:cubicBezTo>
                    <a:pt x="849463" y="786075"/>
                    <a:pt x="786075" y="849463"/>
                    <a:pt x="707883" y="849463"/>
                  </a:cubicBezTo>
                  <a:lnTo>
                    <a:pt x="141580" y="849463"/>
                  </a:lnTo>
                  <a:cubicBezTo>
                    <a:pt x="63388" y="849463"/>
                    <a:pt x="0" y="786075"/>
                    <a:pt x="0" y="707883"/>
                  </a:cubicBezTo>
                  <a:lnTo>
                    <a:pt x="0" y="14158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47207" tIns="247207" rIns="247207" bIns="247207" anchor="ctr"/>
            <a:lstStyle/>
            <a:p>
              <a:pPr algn="ctr" defTabSz="2400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5400">
                <a:solidFill>
                  <a:srgbClr val="FFFFFF"/>
                </a:solidFill>
                <a:latin typeface="隶书" panose="02010509060101010101" pitchFamily="49" charset="-122"/>
                <a:ea typeface="隶书" panose="02010509060101010101" pitchFamily="49" charset="-122"/>
              </a:endParaRPr>
            </a:p>
          </p:txBody>
        </p:sp>
        <p:sp>
          <p:nvSpPr>
            <p:cNvPr id="32" name="任意多边形 31"/>
            <p:cNvSpPr/>
            <p:nvPr/>
          </p:nvSpPr>
          <p:spPr bwMode="auto">
            <a:xfrm rot="391993">
              <a:off x="4532604" y="2975254"/>
              <a:ext cx="690830" cy="672842"/>
            </a:xfrm>
            <a:custGeom>
              <a:avLst/>
              <a:gdLst>
                <a:gd name="connsiteX0" fmla="*/ 0 w 849463"/>
                <a:gd name="connsiteY0" fmla="*/ 141580 h 849463"/>
                <a:gd name="connsiteX1" fmla="*/ 141580 w 849463"/>
                <a:gd name="connsiteY1" fmla="*/ 0 h 849463"/>
                <a:gd name="connsiteX2" fmla="*/ 707883 w 849463"/>
                <a:gd name="connsiteY2" fmla="*/ 0 h 849463"/>
                <a:gd name="connsiteX3" fmla="*/ 849463 w 849463"/>
                <a:gd name="connsiteY3" fmla="*/ 141580 h 849463"/>
                <a:gd name="connsiteX4" fmla="*/ 849463 w 849463"/>
                <a:gd name="connsiteY4" fmla="*/ 707883 h 849463"/>
                <a:gd name="connsiteX5" fmla="*/ 707883 w 849463"/>
                <a:gd name="connsiteY5" fmla="*/ 849463 h 849463"/>
                <a:gd name="connsiteX6" fmla="*/ 141580 w 849463"/>
                <a:gd name="connsiteY6" fmla="*/ 849463 h 849463"/>
                <a:gd name="connsiteX7" fmla="*/ 0 w 849463"/>
                <a:gd name="connsiteY7" fmla="*/ 707883 h 849463"/>
                <a:gd name="connsiteX8" fmla="*/ 0 w 849463"/>
                <a:gd name="connsiteY8" fmla="*/ 141580 h 849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49463" h="849463">
                  <a:moveTo>
                    <a:pt x="0" y="141580"/>
                  </a:moveTo>
                  <a:cubicBezTo>
                    <a:pt x="0" y="63388"/>
                    <a:pt x="63388" y="0"/>
                    <a:pt x="141580" y="0"/>
                  </a:cubicBezTo>
                  <a:lnTo>
                    <a:pt x="707883" y="0"/>
                  </a:lnTo>
                  <a:cubicBezTo>
                    <a:pt x="786075" y="0"/>
                    <a:pt x="849463" y="63388"/>
                    <a:pt x="849463" y="141580"/>
                  </a:cubicBezTo>
                  <a:lnTo>
                    <a:pt x="849463" y="707883"/>
                  </a:lnTo>
                  <a:cubicBezTo>
                    <a:pt x="849463" y="786075"/>
                    <a:pt x="786075" y="849463"/>
                    <a:pt x="707883" y="849463"/>
                  </a:cubicBezTo>
                  <a:lnTo>
                    <a:pt x="141580" y="849463"/>
                  </a:lnTo>
                  <a:cubicBezTo>
                    <a:pt x="63388" y="849463"/>
                    <a:pt x="0" y="786075"/>
                    <a:pt x="0" y="707883"/>
                  </a:cubicBezTo>
                  <a:lnTo>
                    <a:pt x="0" y="14158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lIns="247207" tIns="247207" rIns="247207" bIns="247207" anchor="ctr"/>
            <a:lstStyle/>
            <a:p>
              <a:pPr algn="ctr" defTabSz="24003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5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endParaRPr>
            </a:p>
          </p:txBody>
        </p:sp>
        <p:sp>
          <p:nvSpPr>
            <p:cNvPr id="29" name="矩形 28"/>
            <p:cNvSpPr/>
            <p:nvPr/>
          </p:nvSpPr>
          <p:spPr bwMode="auto">
            <a:xfrm>
              <a:off x="4444728" y="2903463"/>
              <a:ext cx="880711" cy="8399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24003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5400" b="1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隶书" panose="02010509060101010101" pitchFamily="49" charset="-122"/>
                  <a:ea typeface="隶书" panose="02010509060101010101" pitchFamily="49" charset="-122"/>
                </a:rPr>
                <a:t>园</a:t>
              </a:r>
            </a:p>
          </p:txBody>
        </p:sp>
        <p:sp>
          <p:nvSpPr>
            <p:cNvPr id="27" name="矩形 26"/>
            <p:cNvSpPr/>
            <p:nvPr/>
          </p:nvSpPr>
          <p:spPr bwMode="auto">
            <a:xfrm>
              <a:off x="5090449" y="2844071"/>
              <a:ext cx="880711" cy="8399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24003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5400" b="1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隶书" panose="02010509060101010101" pitchFamily="49" charset="-122"/>
                  <a:ea typeface="隶书" panose="02010509060101010101" pitchFamily="49" charset="-122"/>
                </a:rPr>
                <a:t>地</a:t>
              </a:r>
            </a:p>
          </p:txBody>
        </p:sp>
        <p:sp>
          <p:nvSpPr>
            <p:cNvPr id="39" name="矩形 38"/>
            <p:cNvSpPr/>
            <p:nvPr/>
          </p:nvSpPr>
          <p:spPr bwMode="auto">
            <a:xfrm>
              <a:off x="5762505" y="2844071"/>
              <a:ext cx="880711" cy="8399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24003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5400" b="1" dirty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latin typeface="隶书" panose="02010509060101010101" pitchFamily="49" charset="-122"/>
                  <a:ea typeface="隶书" panose="02010509060101010101" pitchFamily="49" charset="-122"/>
                </a:rPr>
                <a:t>五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857251" y="1500718"/>
            <a:ext cx="792162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赏析： </a:t>
            </a:r>
            <a:endParaRPr lang="en-US" altLang="zh-CN" sz="2400" b="1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    诗人只用了二十个字，就描绘了一幅幽静寒冷的画面：在下着大雪的江面上，一叶小舟，一个老渔翁，独自在寒冷的江心垂钓。诗人向读者展示的，是这样一些内容：天地之间是如此纯洁而寂静，一尘不染，万籁无声；渔翁的生活是如此清高，渔翁的性格是如此孤傲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0"/>
          <p:cNvGrpSpPr/>
          <p:nvPr/>
        </p:nvGrpSpPr>
        <p:grpSpPr bwMode="auto">
          <a:xfrm>
            <a:off x="642940" y="592669"/>
            <a:ext cx="2713036" cy="512233"/>
            <a:chOff x="862738" y="2052457"/>
            <a:chExt cx="2712789" cy="513005"/>
          </a:xfrm>
        </p:grpSpPr>
        <p:sp>
          <p:nvSpPr>
            <p:cNvPr id="3" name="任意多边形 2"/>
            <p:cNvSpPr/>
            <p:nvPr/>
          </p:nvSpPr>
          <p:spPr>
            <a:xfrm>
              <a:off x="862738" y="2063057"/>
              <a:ext cx="677800" cy="502405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</a:rPr>
                <a:t>我</a:t>
              </a:r>
            </a:p>
          </p:txBody>
        </p:sp>
        <p:sp>
          <p:nvSpPr>
            <p:cNvPr id="4" name="任意多边形 3"/>
            <p:cNvSpPr/>
            <p:nvPr/>
          </p:nvSpPr>
          <p:spPr>
            <a:xfrm>
              <a:off x="1540538" y="2063057"/>
              <a:ext cx="679388" cy="502405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1560506"/>
                <a:satOff val="-1940"/>
                <a:lumOff val="458"/>
                <a:alphaOff val="0"/>
              </a:schemeClr>
            </a:fillRef>
            <a:effectRef idx="0">
              <a:schemeClr val="accent2">
                <a:hueOff val="1560506"/>
                <a:satOff val="-1940"/>
                <a:lumOff val="458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</a:rPr>
                <a:t>爱</a:t>
              </a:r>
            </a:p>
          </p:txBody>
        </p:sp>
        <p:sp>
          <p:nvSpPr>
            <p:cNvPr id="5" name="任意多边形 4"/>
            <p:cNvSpPr/>
            <p:nvPr/>
          </p:nvSpPr>
          <p:spPr>
            <a:xfrm>
              <a:off x="2219926" y="2063057"/>
              <a:ext cx="677801" cy="502405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3121013"/>
                <a:satOff val="-3887"/>
                <a:lumOff val="915"/>
                <a:alphaOff val="0"/>
              </a:schemeClr>
            </a:fillRef>
            <a:effectRef idx="0">
              <a:schemeClr val="accent2">
                <a:hueOff val="3121013"/>
                <a:satOff val="-3887"/>
                <a:lumOff val="915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</a:rPr>
                <a:t>阅</a:t>
              </a:r>
            </a:p>
          </p:txBody>
        </p:sp>
        <p:sp>
          <p:nvSpPr>
            <p:cNvPr id="6" name="任意多边形 5"/>
            <p:cNvSpPr/>
            <p:nvPr/>
          </p:nvSpPr>
          <p:spPr>
            <a:xfrm>
              <a:off x="2897727" y="2052457"/>
              <a:ext cx="677800" cy="502406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4681519"/>
                <a:satOff val="-5833"/>
                <a:lumOff val="1373"/>
                <a:alphaOff val="0"/>
              </a:schemeClr>
            </a:fillRef>
            <a:effectRef idx="0">
              <a:schemeClr val="accent2">
                <a:hueOff val="4681519"/>
                <a:satOff val="-5833"/>
                <a:lumOff val="1373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</a:rPr>
                <a:t>读</a:t>
              </a:r>
            </a:p>
          </p:txBody>
        </p:sp>
      </p:grpSp>
      <p:sp>
        <p:nvSpPr>
          <p:cNvPr id="215043" name="矩形 7"/>
          <p:cNvSpPr>
            <a:spLocks noChangeArrowheads="1"/>
          </p:cNvSpPr>
          <p:nvPr/>
        </p:nvSpPr>
        <p:spPr bwMode="auto">
          <a:xfrm>
            <a:off x="555626" y="1488018"/>
            <a:ext cx="835818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536575">
              <a:lnSpc>
                <a:spcPct val="150000"/>
              </a:lnSpc>
            </a:pP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一位老爷爷和他的孙子骑着一头小毛驴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到北村去找朋友。</a:t>
            </a:r>
            <a:b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    刚出村子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迎面走来一个中年人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他自言自语地说：“两个人骑一头小驴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快把驴压（</a:t>
            </a:r>
            <a:r>
              <a:rPr lang="en-US" altLang="zh-CN" sz="1600" b="1">
                <a:latin typeface="方正姚体" panose="02010601030101010101" pitchFamily="2" charset="-122"/>
                <a:ea typeface="方正姚体" panose="02010601030101010101" pitchFamily="2" charset="-122"/>
              </a:rPr>
              <a:t>yā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）死了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!”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老爷爷听了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立刻（</a:t>
            </a:r>
            <a:r>
              <a:rPr lang="en-US" altLang="zh-CN" sz="1600" b="1">
                <a:latin typeface="方正姚体" panose="02010601030101010101" pitchFamily="2" charset="-122"/>
                <a:ea typeface="方正姚体" panose="02010601030101010101" pitchFamily="2" charset="-122"/>
              </a:rPr>
              <a:t>kè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）下来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让孙子一个人骑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自己在旁边走。</a:t>
            </a:r>
            <a:b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    没走多远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一个老人看见了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摇摇头说：“孙子骑驴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让爷爷走路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太不尊敬（</a:t>
            </a:r>
            <a:r>
              <a:rPr lang="en-US" altLang="zh-CN" sz="1600" b="1">
                <a:latin typeface="方正姚体" panose="02010601030101010101" pitchFamily="2" charset="-122"/>
                <a:ea typeface="方正姚体" panose="02010601030101010101" pitchFamily="2" charset="-122"/>
              </a:rPr>
              <a:t>zūn jìng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）老人了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!”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老爷爷连忙叫孙子下来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自己骑上去。</a:t>
            </a:r>
            <a:b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    又走了不远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一个孩子看见了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很生气的说：“没见过这样的爷爷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自己骑驴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让孙子跟在他后边跑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.”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老爷爷赶紧下来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和孙子一同走。</a:t>
            </a:r>
            <a:b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    他们来到北村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几个种菜的看见了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说：“有驴不骑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多笨哪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!”</a:t>
            </a:r>
            <a:b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老爷爷摸（</a:t>
            </a:r>
            <a:r>
              <a:rPr lang="en-US" altLang="zh-CN" sz="1600" b="1">
                <a:latin typeface="方正姚体" panose="02010601030101010101" pitchFamily="2" charset="-122"/>
                <a:ea typeface="方正姚体" panose="02010601030101010101" pitchFamily="2" charset="-122"/>
              </a:rPr>
              <a:t>mō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）着脑袋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看看孙子</a:t>
            </a:r>
            <a:r>
              <a:rPr lang="en-US" altLang="zh-CN" sz="16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1600" b="1">
                <a:latin typeface="楷体" panose="02010609060101010101" pitchFamily="49" charset="-122"/>
                <a:ea typeface="楷体" panose="02010609060101010101" pitchFamily="49" charset="-122"/>
              </a:rPr>
              <a:t>不知道怎么做才好。</a:t>
            </a:r>
          </a:p>
        </p:txBody>
      </p:sp>
      <p:sp>
        <p:nvSpPr>
          <p:cNvPr id="215044" name="矩形 8"/>
          <p:cNvSpPr>
            <a:spLocks noChangeArrowheads="1"/>
          </p:cNvSpPr>
          <p:nvPr/>
        </p:nvSpPr>
        <p:spPr bwMode="auto">
          <a:xfrm>
            <a:off x="3533777" y="948268"/>
            <a:ext cx="193992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骑驴（</a:t>
            </a:r>
            <a:r>
              <a:rPr lang="en-US" altLang="zh-CN" b="1">
                <a:solidFill>
                  <a:srgbClr val="0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qí  lǘ</a:t>
            </a:r>
            <a:r>
              <a:rPr lang="zh-CN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TextBox 1"/>
          <p:cNvSpPr txBox="1">
            <a:spLocks noChangeArrowheads="1"/>
          </p:cNvSpPr>
          <p:nvPr/>
        </p:nvSpPr>
        <p:spPr bwMode="auto">
          <a:xfrm>
            <a:off x="787401" y="1303867"/>
            <a:ext cx="221456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理解词语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39863" y="2258486"/>
            <a:ext cx="8078788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075055" indent="-1075055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2400" b="1" dirty="0">
                <a:solidFill>
                  <a:srgbClr val="0000FF"/>
                </a:solidFill>
                <a:latin typeface="+mj-ea"/>
                <a:ea typeface="+mj-ea"/>
              </a:rPr>
              <a:t>尊敬：</a:t>
            </a:r>
            <a:r>
              <a:rPr lang="zh-CN" altLang="en-US" sz="2400" b="1" dirty="0">
                <a:latin typeface="+mj-ea"/>
                <a:ea typeface="+mj-ea"/>
              </a:rPr>
              <a:t>尊崇敬重。</a:t>
            </a:r>
          </a:p>
          <a:p>
            <a:pPr marL="1075055" indent="-1075055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2400" b="1" dirty="0">
                <a:solidFill>
                  <a:srgbClr val="0000FF"/>
                </a:solidFill>
                <a:latin typeface="+mj-ea"/>
                <a:ea typeface="+mj-ea"/>
              </a:rPr>
              <a:t>立刻：</a:t>
            </a:r>
            <a:r>
              <a:rPr lang="zh-CN" altLang="en-US" sz="2400" b="1" dirty="0">
                <a:latin typeface="+mj-ea"/>
                <a:ea typeface="+mj-ea"/>
              </a:rPr>
              <a:t>马上</a:t>
            </a:r>
            <a:r>
              <a:rPr lang="en-US" altLang="zh-CN" sz="2400" b="1" dirty="0">
                <a:latin typeface="+mj-ea"/>
                <a:ea typeface="+mj-ea"/>
              </a:rPr>
              <a:t>;</a:t>
            </a:r>
            <a:r>
              <a:rPr lang="zh-CN" altLang="en-US" sz="2400" b="1" dirty="0">
                <a:latin typeface="+mj-ea"/>
                <a:ea typeface="+mj-ea"/>
              </a:rPr>
              <a:t>立即。</a:t>
            </a:r>
          </a:p>
          <a:p>
            <a:pPr marL="1075055" indent="-1075055"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2400" b="1" dirty="0">
                <a:solidFill>
                  <a:srgbClr val="0000FF"/>
                </a:solidFill>
                <a:latin typeface="+mj-ea"/>
                <a:ea typeface="+mj-ea"/>
              </a:rPr>
              <a:t>农夫：</a:t>
            </a:r>
            <a:r>
              <a:rPr lang="zh-CN" altLang="en-US" sz="2400" b="1" dirty="0">
                <a:latin typeface="+mj-ea"/>
                <a:ea typeface="+mj-ea"/>
              </a:rPr>
              <a:t>旧时称呼干农活的男子。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TextBox 1"/>
          <p:cNvSpPr txBox="1">
            <a:spLocks noChangeArrowheads="1"/>
          </p:cNvSpPr>
          <p:nvPr/>
        </p:nvSpPr>
        <p:spPr bwMode="auto">
          <a:xfrm>
            <a:off x="714375" y="1071035"/>
            <a:ext cx="22145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zh-CN" altLang="en-US" sz="2400" b="1">
                <a:latin typeface="黑体" panose="02010609060101010101" pitchFamily="49" charset="-122"/>
                <a:ea typeface="黑体" panose="02010609060101010101" pitchFamily="49" charset="-122"/>
              </a:rPr>
              <a:t>梳理结构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2071691" y="2548173"/>
            <a:ext cx="4071949" cy="286232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爷孙俩骑着毛驴到北村找朋友</a:t>
            </a:r>
          </a:p>
          <a:p>
            <a:pPr eaLnBrk="0" hangingPunct="0"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听了中年人的话</a:t>
            </a:r>
            <a:r>
              <a:rPr lang="en-US" altLang="zh-CN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——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孙子一人骑驴</a:t>
            </a:r>
            <a:endParaRPr lang="en-US" altLang="zh-CN" sz="2000" b="1" dirty="0">
              <a:solidFill>
                <a:schemeClr val="tx1">
                  <a:lumMod val="95000"/>
                  <a:lumOff val="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eaLnBrk="0" hangingPunct="0"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听了老人的话</a:t>
            </a:r>
            <a:r>
              <a:rPr lang="en-US" altLang="zh-CN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爷爷一人骑驴</a:t>
            </a:r>
            <a:endParaRPr lang="en-US" altLang="zh-CN" sz="2000" b="1" dirty="0">
              <a:solidFill>
                <a:schemeClr val="tx1">
                  <a:lumMod val="95000"/>
                  <a:lumOff val="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0" hangingPunct="0"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听了孩子的话</a:t>
            </a:r>
            <a:r>
              <a:rPr lang="en-US" altLang="zh-CN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爷孙都不骑驴</a:t>
            </a:r>
            <a:endParaRPr lang="en-US" altLang="zh-CN" sz="2000" b="1" dirty="0">
              <a:solidFill>
                <a:schemeClr val="tx1">
                  <a:lumMod val="95000"/>
                  <a:lumOff val="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0" hangingPunct="0">
              <a:lnSpc>
                <a:spcPct val="150000"/>
              </a:lnSpc>
              <a:buFontTx/>
              <a:buNone/>
              <a:defRPr/>
            </a:pP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听了几个农夫的话</a:t>
            </a:r>
            <a:r>
              <a:rPr lang="en-US" altLang="zh-CN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爷爷不知道</a:t>
            </a:r>
            <a:endParaRPr lang="en-US" altLang="zh-CN" sz="2000" b="1" dirty="0">
              <a:solidFill>
                <a:schemeClr val="tx1">
                  <a:lumMod val="95000"/>
                  <a:lumOff val="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0" hangingPunct="0">
              <a:lnSpc>
                <a:spcPct val="150000"/>
              </a:lnSpc>
              <a:buFontTx/>
              <a:buNone/>
              <a:defRPr/>
            </a:pPr>
            <a:r>
              <a:rPr lang="en-US" altLang="zh-CN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            </a:t>
            </a:r>
            <a:r>
              <a:rPr lang="zh-CN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如何做才好</a:t>
            </a:r>
          </a:p>
        </p:txBody>
      </p:sp>
      <p:sp>
        <p:nvSpPr>
          <p:cNvPr id="17" name="矩形 7"/>
          <p:cNvSpPr>
            <a:spLocks noChangeArrowheads="1"/>
          </p:cNvSpPr>
          <p:nvPr/>
        </p:nvSpPr>
        <p:spPr bwMode="auto">
          <a:xfrm>
            <a:off x="736603" y="3357034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骑驴</a:t>
            </a:r>
            <a:endParaRPr lang="zh-CN" altLang="en-US" sz="1600">
              <a:solidFill>
                <a:srgbClr val="FF0000"/>
              </a:solidFill>
              <a:ea typeface="楷体" panose="02010609060101010101" pitchFamily="49" charset="-122"/>
            </a:endParaRPr>
          </a:p>
        </p:txBody>
      </p:sp>
      <p:sp>
        <p:nvSpPr>
          <p:cNvPr id="18" name="自选图形 8"/>
          <p:cNvSpPr/>
          <p:nvPr/>
        </p:nvSpPr>
        <p:spPr bwMode="auto">
          <a:xfrm>
            <a:off x="1643064" y="2357967"/>
            <a:ext cx="500062" cy="2785533"/>
          </a:xfrm>
          <a:prstGeom prst="leftBrace">
            <a:avLst>
              <a:gd name="adj1" fmla="val 42842"/>
              <a:gd name="adj2" fmla="val 42593"/>
            </a:avLst>
          </a:prstGeom>
          <a:noFill/>
          <a:ln w="19050">
            <a:solidFill>
              <a:srgbClr val="000000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1600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6543678" y="3251200"/>
            <a:ext cx="19288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做事要有主见</a:t>
            </a:r>
          </a:p>
        </p:txBody>
      </p:sp>
      <p:sp>
        <p:nvSpPr>
          <p:cNvPr id="20" name="自选图形 8"/>
          <p:cNvSpPr/>
          <p:nvPr/>
        </p:nvSpPr>
        <p:spPr bwMode="auto">
          <a:xfrm rot="10800000">
            <a:off x="6007101" y="2586567"/>
            <a:ext cx="500062" cy="2785533"/>
          </a:xfrm>
          <a:prstGeom prst="leftBrace">
            <a:avLst>
              <a:gd name="adj1" fmla="val 42842"/>
              <a:gd name="adj2" fmla="val 53819"/>
            </a:avLst>
          </a:prstGeom>
          <a:noFill/>
          <a:ln w="19050">
            <a:solidFill>
              <a:srgbClr val="000000"/>
            </a:solidFill>
            <a:rou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1600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6507164" y="4142319"/>
            <a:ext cx="20002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才不会别人左右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animBg="1"/>
      <p:bldP spid="19" grpId="0"/>
      <p:bldP spid="20" grpId="0" animBg="1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800102" y="1949451"/>
            <a:ext cx="7921625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62420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zh-CN" sz="2000" b="1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骑驴</a:t>
            </a:r>
            <a:r>
              <a:rPr lang="en-US" altLang="zh-CN" sz="2000" b="1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这个故事讲的是爷孙俩骑着小毛驴到北村去找朋友，途中遇到一个中年人，听了他的话爷爷下来，让孙子骑，接着遇到一个老人，听了老人话，爷爷一人骑，接着听了孩子话两人都不骑了，人后听了农夫的话后，爷爷彻底不知道自己该怎样做了。这个故事告诉我们做什么事情都要有主见，应该坚持自己的想法，不能人家说什么，自己就信什么，结果什么事都做不好。 </a:t>
            </a:r>
          </a:p>
        </p:txBody>
      </p:sp>
      <p:sp>
        <p:nvSpPr>
          <p:cNvPr id="218115" name="矩形 2"/>
          <p:cNvSpPr>
            <a:spLocks noChangeArrowheads="1"/>
          </p:cNvSpPr>
          <p:nvPr/>
        </p:nvSpPr>
        <p:spPr bwMode="auto">
          <a:xfrm>
            <a:off x="939116" y="1212853"/>
            <a:ext cx="14221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感知内容</a:t>
            </a:r>
            <a:endParaRPr lang="en-US" altLang="zh-CN" sz="2400" b="1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Box 14"/>
          <p:cNvSpPr txBox="1">
            <a:spLocks noChangeArrowheads="1"/>
          </p:cNvSpPr>
          <p:nvPr/>
        </p:nvSpPr>
        <p:spPr bwMode="auto">
          <a:xfrm>
            <a:off x="798516" y="3905251"/>
            <a:ext cx="7907337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62103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5365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1400" b="1" kern="100" dirty="0" smtClean="0">
                <a:solidFill>
                  <a:srgbClr val="0000FF"/>
                </a:solidFill>
                <a:latin typeface="+mj-ea"/>
                <a:ea typeface="+mj-ea"/>
                <a:cs typeface="Times New Roman" panose="02020603050405020304"/>
              </a:rPr>
              <a:t>教师点拨：</a:t>
            </a:r>
            <a:r>
              <a:rPr lang="zh-CN" altLang="en-US" sz="1400" b="1" kern="100" dirty="0">
                <a:latin typeface="+mj-ea"/>
                <a:ea typeface="+mj-ea"/>
                <a:cs typeface="Times New Roman" panose="02020603050405020304"/>
              </a:rPr>
              <a:t>“蜜”字是虫子旁，右边虫子旁的字是“蜂”，所以“蜜</a:t>
            </a:r>
            <a:r>
              <a:rPr lang="en-US" altLang="zh-CN" sz="1400" b="1" kern="100" dirty="0">
                <a:latin typeface="+mj-ea"/>
                <a:ea typeface="+mj-ea"/>
                <a:cs typeface="Times New Roman" panose="02020603050405020304"/>
              </a:rPr>
              <a:t>——</a:t>
            </a:r>
            <a:r>
              <a:rPr lang="zh-CN" altLang="en-US" sz="1400" b="1" kern="100" dirty="0">
                <a:latin typeface="+mj-ea"/>
                <a:ea typeface="+mj-ea"/>
                <a:cs typeface="Times New Roman" panose="02020603050405020304"/>
              </a:rPr>
              <a:t>蜂”；“锋”金字旁，与金属有关，左边与金属有关的是“刀”，所以“刀</a:t>
            </a:r>
            <a:r>
              <a:rPr lang="en-US" altLang="zh-CN" sz="1400" b="1" kern="100" dirty="0">
                <a:latin typeface="+mj-ea"/>
                <a:ea typeface="+mj-ea"/>
                <a:cs typeface="Times New Roman" panose="02020603050405020304"/>
              </a:rPr>
              <a:t>——</a:t>
            </a:r>
            <a:r>
              <a:rPr lang="zh-CN" altLang="en-US" sz="1400" b="1" kern="100" dirty="0">
                <a:latin typeface="+mj-ea"/>
                <a:ea typeface="+mj-ea"/>
                <a:cs typeface="Times New Roman" panose="02020603050405020304"/>
              </a:rPr>
              <a:t>锋”；“幕”巾字底，与布有关，开幕就是拉开幕布，所以“开</a:t>
            </a:r>
            <a:r>
              <a:rPr lang="en-US" altLang="zh-CN" sz="1400" b="1" kern="100" dirty="0">
                <a:latin typeface="+mj-ea"/>
                <a:ea typeface="+mj-ea"/>
                <a:cs typeface="Times New Roman" panose="02020603050405020304"/>
              </a:rPr>
              <a:t>——</a:t>
            </a:r>
            <a:r>
              <a:rPr lang="zh-CN" altLang="en-US" sz="1400" b="1" kern="100" dirty="0">
                <a:latin typeface="+mj-ea"/>
                <a:ea typeface="+mj-ea"/>
                <a:cs typeface="Times New Roman" panose="02020603050405020304"/>
              </a:rPr>
              <a:t>幕”；“墓”就是墓地的意思，扫墓就是在碑墓前举行纪念活动</a:t>
            </a:r>
            <a:r>
              <a:rPr lang="en-US" altLang="zh-CN" sz="1400" b="1" kern="100" dirty="0">
                <a:latin typeface="+mj-ea"/>
                <a:ea typeface="+mj-ea"/>
                <a:cs typeface="Times New Roman" panose="02020603050405020304"/>
              </a:rPr>
              <a:t>,</a:t>
            </a:r>
            <a:r>
              <a:rPr lang="zh-CN" altLang="en-US" sz="1400" b="1" kern="100" dirty="0">
                <a:latin typeface="+mj-ea"/>
                <a:ea typeface="+mj-ea"/>
                <a:cs typeface="Times New Roman" panose="02020603050405020304"/>
              </a:rPr>
              <a:t>以表示对亡人的崇敬与怀念之情。所以“扫</a:t>
            </a:r>
            <a:r>
              <a:rPr lang="en-US" altLang="zh-CN" sz="1400" b="1" kern="100" dirty="0">
                <a:latin typeface="+mj-ea"/>
                <a:ea typeface="+mj-ea"/>
                <a:cs typeface="Times New Roman" panose="02020603050405020304"/>
              </a:rPr>
              <a:t>——</a:t>
            </a:r>
            <a:r>
              <a:rPr lang="zh-CN" altLang="en-US" sz="1400" b="1" kern="100" dirty="0">
                <a:latin typeface="+mj-ea"/>
                <a:ea typeface="+mj-ea"/>
                <a:cs typeface="Times New Roman" panose="02020603050405020304"/>
              </a:rPr>
              <a:t>墓”；本组剩余的只有“爱</a:t>
            </a:r>
            <a:r>
              <a:rPr lang="en-US" altLang="zh-CN" sz="1400" b="1" kern="100" dirty="0">
                <a:latin typeface="+mj-ea"/>
                <a:ea typeface="+mj-ea"/>
                <a:cs typeface="Times New Roman" panose="02020603050405020304"/>
              </a:rPr>
              <a:t>——</a:t>
            </a:r>
            <a:r>
              <a:rPr lang="zh-CN" altLang="en-US" sz="1400" b="1" kern="100" dirty="0">
                <a:latin typeface="+mj-ea"/>
                <a:ea typeface="+mj-ea"/>
                <a:cs typeface="Times New Roman" panose="02020603050405020304"/>
              </a:rPr>
              <a:t>慕”；做饭需要火，所以“炒</a:t>
            </a:r>
            <a:r>
              <a:rPr lang="en-US" altLang="zh-CN" sz="1400" b="1" kern="100" dirty="0">
                <a:latin typeface="+mj-ea"/>
                <a:ea typeface="+mj-ea"/>
                <a:cs typeface="Times New Roman" panose="02020603050405020304"/>
              </a:rPr>
              <a:t>——</a:t>
            </a:r>
            <a:r>
              <a:rPr lang="zh-CN" altLang="en-US" sz="1400" b="1" kern="100" dirty="0">
                <a:latin typeface="+mj-ea"/>
                <a:ea typeface="+mj-ea"/>
                <a:cs typeface="Times New Roman" panose="02020603050405020304"/>
              </a:rPr>
              <a:t>饭”；写字需要手，所以“抄</a:t>
            </a:r>
            <a:r>
              <a:rPr lang="en-US" altLang="zh-CN" sz="1400" b="1" kern="100" dirty="0">
                <a:latin typeface="+mj-ea"/>
                <a:ea typeface="+mj-ea"/>
                <a:cs typeface="Times New Roman" panose="02020603050405020304"/>
              </a:rPr>
              <a:t>——</a:t>
            </a:r>
            <a:r>
              <a:rPr lang="zh-CN" altLang="en-US" sz="1400" b="1" kern="100" dirty="0">
                <a:latin typeface="+mj-ea"/>
                <a:ea typeface="+mj-ea"/>
                <a:cs typeface="Times New Roman" panose="02020603050405020304"/>
              </a:rPr>
              <a:t>写”。</a:t>
            </a:r>
          </a:p>
        </p:txBody>
      </p:sp>
      <p:grpSp>
        <p:nvGrpSpPr>
          <p:cNvPr id="2" name="组合 2"/>
          <p:cNvGrpSpPr/>
          <p:nvPr/>
        </p:nvGrpSpPr>
        <p:grpSpPr bwMode="auto">
          <a:xfrm>
            <a:off x="836615" y="1305986"/>
            <a:ext cx="3471861" cy="493183"/>
            <a:chOff x="836613" y="1305832"/>
            <a:chExt cx="3471635" cy="492806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836613" y="1320800"/>
              <a:ext cx="3036887" cy="477838"/>
              <a:chOff x="837375" y="1320611"/>
              <a:chExt cx="3035891" cy="477925"/>
            </a:xfrm>
          </p:grpSpPr>
          <p:sp>
            <p:nvSpPr>
              <p:cNvPr id="8" name="等腰三角形 7"/>
              <p:cNvSpPr/>
              <p:nvPr/>
            </p:nvSpPr>
            <p:spPr>
              <a:xfrm rot="5400000">
                <a:off x="3505485" y="1424607"/>
                <a:ext cx="465396" cy="269769"/>
              </a:xfrm>
              <a:prstGeom prst="triangl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buFontTx/>
                  <a:buNone/>
                  <a:defRPr/>
                </a:pPr>
                <a:endParaRPr lang="zh-CN" altLang="en-US" sz="1400"/>
              </a:p>
            </p:txBody>
          </p:sp>
          <p:sp>
            <p:nvSpPr>
              <p:cNvPr id="4" name="任意多边形 3"/>
              <p:cNvSpPr/>
              <p:nvPr/>
            </p:nvSpPr>
            <p:spPr>
              <a:xfrm>
                <a:off x="837375" y="1320447"/>
                <a:ext cx="710920" cy="478089"/>
              </a:xfrm>
              <a:custGeom>
                <a:avLst/>
                <a:gdLst>
                  <a:gd name="connsiteX0" fmla="*/ 0 w 868954"/>
                  <a:gd name="connsiteY0" fmla="*/ 43448 h 434477"/>
                  <a:gd name="connsiteX1" fmla="*/ 43448 w 868954"/>
                  <a:gd name="connsiteY1" fmla="*/ 0 h 434477"/>
                  <a:gd name="connsiteX2" fmla="*/ 825506 w 868954"/>
                  <a:gd name="connsiteY2" fmla="*/ 0 h 434477"/>
                  <a:gd name="connsiteX3" fmla="*/ 868954 w 868954"/>
                  <a:gd name="connsiteY3" fmla="*/ 43448 h 434477"/>
                  <a:gd name="connsiteX4" fmla="*/ 868954 w 868954"/>
                  <a:gd name="connsiteY4" fmla="*/ 391029 h 434477"/>
                  <a:gd name="connsiteX5" fmla="*/ 825506 w 868954"/>
                  <a:gd name="connsiteY5" fmla="*/ 434477 h 434477"/>
                  <a:gd name="connsiteX6" fmla="*/ 43448 w 868954"/>
                  <a:gd name="connsiteY6" fmla="*/ 434477 h 434477"/>
                  <a:gd name="connsiteX7" fmla="*/ 0 w 868954"/>
                  <a:gd name="connsiteY7" fmla="*/ 391029 h 434477"/>
                  <a:gd name="connsiteX8" fmla="*/ 0 w 868954"/>
                  <a:gd name="connsiteY8" fmla="*/ 43448 h 4344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68954" h="434477">
                    <a:moveTo>
                      <a:pt x="0" y="43448"/>
                    </a:moveTo>
                    <a:cubicBezTo>
                      <a:pt x="0" y="19452"/>
                      <a:pt x="19452" y="0"/>
                      <a:pt x="43448" y="0"/>
                    </a:cubicBezTo>
                    <a:lnTo>
                      <a:pt x="825506" y="0"/>
                    </a:lnTo>
                    <a:cubicBezTo>
                      <a:pt x="849502" y="0"/>
                      <a:pt x="868954" y="19452"/>
                      <a:pt x="868954" y="43448"/>
                    </a:cubicBezTo>
                    <a:lnTo>
                      <a:pt x="868954" y="391029"/>
                    </a:lnTo>
                    <a:cubicBezTo>
                      <a:pt x="868954" y="415025"/>
                      <a:pt x="849502" y="434477"/>
                      <a:pt x="825506" y="434477"/>
                    </a:cubicBezTo>
                    <a:lnTo>
                      <a:pt x="43448" y="434477"/>
                    </a:lnTo>
                    <a:cubicBezTo>
                      <a:pt x="19452" y="434477"/>
                      <a:pt x="0" y="415025"/>
                      <a:pt x="0" y="391029"/>
                    </a:cubicBezTo>
                    <a:lnTo>
                      <a:pt x="0" y="43448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3685" tIns="53365" rIns="73685" bIns="53365" spcCol="1270" anchor="ctr"/>
              <a:lstStyle/>
              <a:p>
                <a:pPr algn="ctr" defTabSz="1422400">
                  <a:lnSpc>
                    <a:spcPct val="90000"/>
                  </a:lnSpc>
                  <a:spcAft>
                    <a:spcPct val="35000"/>
                  </a:spcAft>
                  <a:buFontTx/>
                  <a:buNone/>
                  <a:defRPr/>
                </a:pPr>
                <a:r>
                  <a:rPr lang="zh-CN" altLang="en-US" sz="2400" b="1" dirty="0">
                    <a:latin typeface="微软雅黑" panose="020B0503020204020204" charset="-122"/>
                    <a:ea typeface="微软雅黑" panose="020B0503020204020204" charset="-122"/>
                  </a:rPr>
                  <a:t>识</a:t>
                </a:r>
              </a:p>
            </p:txBody>
          </p:sp>
          <p:sp>
            <p:nvSpPr>
              <p:cNvPr id="5" name="任意多边形 4"/>
              <p:cNvSpPr/>
              <p:nvPr/>
            </p:nvSpPr>
            <p:spPr>
              <a:xfrm>
                <a:off x="1524492" y="1320447"/>
                <a:ext cx="710920" cy="478089"/>
              </a:xfrm>
              <a:custGeom>
                <a:avLst/>
                <a:gdLst>
                  <a:gd name="connsiteX0" fmla="*/ 0 w 868954"/>
                  <a:gd name="connsiteY0" fmla="*/ 43448 h 434477"/>
                  <a:gd name="connsiteX1" fmla="*/ 43448 w 868954"/>
                  <a:gd name="connsiteY1" fmla="*/ 0 h 434477"/>
                  <a:gd name="connsiteX2" fmla="*/ 825506 w 868954"/>
                  <a:gd name="connsiteY2" fmla="*/ 0 h 434477"/>
                  <a:gd name="connsiteX3" fmla="*/ 868954 w 868954"/>
                  <a:gd name="connsiteY3" fmla="*/ 43448 h 434477"/>
                  <a:gd name="connsiteX4" fmla="*/ 868954 w 868954"/>
                  <a:gd name="connsiteY4" fmla="*/ 391029 h 434477"/>
                  <a:gd name="connsiteX5" fmla="*/ 825506 w 868954"/>
                  <a:gd name="connsiteY5" fmla="*/ 434477 h 434477"/>
                  <a:gd name="connsiteX6" fmla="*/ 43448 w 868954"/>
                  <a:gd name="connsiteY6" fmla="*/ 434477 h 434477"/>
                  <a:gd name="connsiteX7" fmla="*/ 0 w 868954"/>
                  <a:gd name="connsiteY7" fmla="*/ 391029 h 434477"/>
                  <a:gd name="connsiteX8" fmla="*/ 0 w 868954"/>
                  <a:gd name="connsiteY8" fmla="*/ 43448 h 4344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68954" h="434477">
                    <a:moveTo>
                      <a:pt x="0" y="43448"/>
                    </a:moveTo>
                    <a:cubicBezTo>
                      <a:pt x="0" y="19452"/>
                      <a:pt x="19452" y="0"/>
                      <a:pt x="43448" y="0"/>
                    </a:cubicBezTo>
                    <a:lnTo>
                      <a:pt x="825506" y="0"/>
                    </a:lnTo>
                    <a:cubicBezTo>
                      <a:pt x="849502" y="0"/>
                      <a:pt x="868954" y="19452"/>
                      <a:pt x="868954" y="43448"/>
                    </a:cubicBezTo>
                    <a:lnTo>
                      <a:pt x="868954" y="391029"/>
                    </a:lnTo>
                    <a:cubicBezTo>
                      <a:pt x="868954" y="415025"/>
                      <a:pt x="849502" y="434477"/>
                      <a:pt x="825506" y="434477"/>
                    </a:cubicBezTo>
                    <a:lnTo>
                      <a:pt x="43448" y="434477"/>
                    </a:lnTo>
                    <a:cubicBezTo>
                      <a:pt x="19452" y="434477"/>
                      <a:pt x="0" y="415025"/>
                      <a:pt x="0" y="391029"/>
                    </a:cubicBezTo>
                    <a:lnTo>
                      <a:pt x="0" y="43448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3685" tIns="53365" rIns="73685" bIns="53365" spcCol="1270" anchor="ctr"/>
              <a:lstStyle/>
              <a:p>
                <a:pPr algn="ctr" defTabSz="1422400">
                  <a:lnSpc>
                    <a:spcPct val="90000"/>
                  </a:lnSpc>
                  <a:spcAft>
                    <a:spcPct val="35000"/>
                  </a:spcAft>
                  <a:buFontTx/>
                  <a:buNone/>
                  <a:defRPr/>
                </a:pPr>
                <a:r>
                  <a:rPr lang="zh-CN" altLang="en-US" sz="2400" b="1" dirty="0">
                    <a:latin typeface="微软雅黑" panose="020B0503020204020204" charset="-122"/>
                    <a:ea typeface="微软雅黑" panose="020B0503020204020204" charset="-122"/>
                  </a:rPr>
                  <a:t>字</a:t>
                </a:r>
              </a:p>
            </p:txBody>
          </p:sp>
          <p:sp>
            <p:nvSpPr>
              <p:cNvPr id="6" name="任意多边形 5"/>
              <p:cNvSpPr/>
              <p:nvPr/>
            </p:nvSpPr>
            <p:spPr>
              <a:xfrm>
                <a:off x="2210022" y="1320447"/>
                <a:ext cx="710920" cy="478089"/>
              </a:xfrm>
              <a:custGeom>
                <a:avLst/>
                <a:gdLst>
                  <a:gd name="connsiteX0" fmla="*/ 0 w 868954"/>
                  <a:gd name="connsiteY0" fmla="*/ 43448 h 434477"/>
                  <a:gd name="connsiteX1" fmla="*/ 43448 w 868954"/>
                  <a:gd name="connsiteY1" fmla="*/ 0 h 434477"/>
                  <a:gd name="connsiteX2" fmla="*/ 825506 w 868954"/>
                  <a:gd name="connsiteY2" fmla="*/ 0 h 434477"/>
                  <a:gd name="connsiteX3" fmla="*/ 868954 w 868954"/>
                  <a:gd name="connsiteY3" fmla="*/ 43448 h 434477"/>
                  <a:gd name="connsiteX4" fmla="*/ 868954 w 868954"/>
                  <a:gd name="connsiteY4" fmla="*/ 391029 h 434477"/>
                  <a:gd name="connsiteX5" fmla="*/ 825506 w 868954"/>
                  <a:gd name="connsiteY5" fmla="*/ 434477 h 434477"/>
                  <a:gd name="connsiteX6" fmla="*/ 43448 w 868954"/>
                  <a:gd name="connsiteY6" fmla="*/ 434477 h 434477"/>
                  <a:gd name="connsiteX7" fmla="*/ 0 w 868954"/>
                  <a:gd name="connsiteY7" fmla="*/ 391029 h 434477"/>
                  <a:gd name="connsiteX8" fmla="*/ 0 w 868954"/>
                  <a:gd name="connsiteY8" fmla="*/ 43448 h 4344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68954" h="434477">
                    <a:moveTo>
                      <a:pt x="0" y="43448"/>
                    </a:moveTo>
                    <a:cubicBezTo>
                      <a:pt x="0" y="19452"/>
                      <a:pt x="19452" y="0"/>
                      <a:pt x="43448" y="0"/>
                    </a:cubicBezTo>
                    <a:lnTo>
                      <a:pt x="825506" y="0"/>
                    </a:lnTo>
                    <a:cubicBezTo>
                      <a:pt x="849502" y="0"/>
                      <a:pt x="868954" y="19452"/>
                      <a:pt x="868954" y="43448"/>
                    </a:cubicBezTo>
                    <a:lnTo>
                      <a:pt x="868954" y="391029"/>
                    </a:lnTo>
                    <a:cubicBezTo>
                      <a:pt x="868954" y="415025"/>
                      <a:pt x="849502" y="434477"/>
                      <a:pt x="825506" y="434477"/>
                    </a:cubicBezTo>
                    <a:lnTo>
                      <a:pt x="43448" y="434477"/>
                    </a:lnTo>
                    <a:cubicBezTo>
                      <a:pt x="19452" y="434477"/>
                      <a:pt x="0" y="415025"/>
                      <a:pt x="0" y="391029"/>
                    </a:cubicBezTo>
                    <a:lnTo>
                      <a:pt x="0" y="43448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3685" tIns="53365" rIns="73685" bIns="53365" spcCol="1270" anchor="ctr"/>
              <a:lstStyle/>
              <a:p>
                <a:pPr algn="ctr" defTabSz="1422400">
                  <a:lnSpc>
                    <a:spcPct val="90000"/>
                  </a:lnSpc>
                  <a:spcAft>
                    <a:spcPct val="35000"/>
                  </a:spcAft>
                  <a:buFontTx/>
                  <a:buNone/>
                  <a:defRPr/>
                </a:pPr>
                <a:r>
                  <a:rPr lang="zh-CN" altLang="en-US" sz="2400" b="1" dirty="0">
                    <a:latin typeface="微软雅黑" panose="020B0503020204020204" charset="-122"/>
                    <a:ea typeface="微软雅黑" panose="020B0503020204020204" charset="-122"/>
                  </a:rPr>
                  <a:t>加</a:t>
                </a:r>
              </a:p>
            </p:txBody>
          </p:sp>
          <p:sp>
            <p:nvSpPr>
              <p:cNvPr id="7" name="任意多边形 6"/>
              <p:cNvSpPr/>
              <p:nvPr/>
            </p:nvSpPr>
            <p:spPr>
              <a:xfrm>
                <a:off x="2897139" y="1320447"/>
                <a:ext cx="710920" cy="478089"/>
              </a:xfrm>
              <a:custGeom>
                <a:avLst/>
                <a:gdLst>
                  <a:gd name="connsiteX0" fmla="*/ 0 w 868954"/>
                  <a:gd name="connsiteY0" fmla="*/ 43448 h 434477"/>
                  <a:gd name="connsiteX1" fmla="*/ 43448 w 868954"/>
                  <a:gd name="connsiteY1" fmla="*/ 0 h 434477"/>
                  <a:gd name="connsiteX2" fmla="*/ 825506 w 868954"/>
                  <a:gd name="connsiteY2" fmla="*/ 0 h 434477"/>
                  <a:gd name="connsiteX3" fmla="*/ 868954 w 868954"/>
                  <a:gd name="connsiteY3" fmla="*/ 43448 h 434477"/>
                  <a:gd name="connsiteX4" fmla="*/ 868954 w 868954"/>
                  <a:gd name="connsiteY4" fmla="*/ 391029 h 434477"/>
                  <a:gd name="connsiteX5" fmla="*/ 825506 w 868954"/>
                  <a:gd name="connsiteY5" fmla="*/ 434477 h 434477"/>
                  <a:gd name="connsiteX6" fmla="*/ 43448 w 868954"/>
                  <a:gd name="connsiteY6" fmla="*/ 434477 h 434477"/>
                  <a:gd name="connsiteX7" fmla="*/ 0 w 868954"/>
                  <a:gd name="connsiteY7" fmla="*/ 391029 h 434477"/>
                  <a:gd name="connsiteX8" fmla="*/ 0 w 868954"/>
                  <a:gd name="connsiteY8" fmla="*/ 43448 h 4344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68954" h="434477">
                    <a:moveTo>
                      <a:pt x="0" y="43448"/>
                    </a:moveTo>
                    <a:cubicBezTo>
                      <a:pt x="0" y="19452"/>
                      <a:pt x="19452" y="0"/>
                      <a:pt x="43448" y="0"/>
                    </a:cubicBezTo>
                    <a:lnTo>
                      <a:pt x="825506" y="0"/>
                    </a:lnTo>
                    <a:cubicBezTo>
                      <a:pt x="849502" y="0"/>
                      <a:pt x="868954" y="19452"/>
                      <a:pt x="868954" y="43448"/>
                    </a:cubicBezTo>
                    <a:lnTo>
                      <a:pt x="868954" y="391029"/>
                    </a:lnTo>
                    <a:cubicBezTo>
                      <a:pt x="868954" y="415025"/>
                      <a:pt x="849502" y="434477"/>
                      <a:pt x="825506" y="434477"/>
                    </a:cubicBezTo>
                    <a:lnTo>
                      <a:pt x="43448" y="434477"/>
                    </a:lnTo>
                    <a:cubicBezTo>
                      <a:pt x="19452" y="434477"/>
                      <a:pt x="0" y="415025"/>
                      <a:pt x="0" y="391029"/>
                    </a:cubicBezTo>
                    <a:lnTo>
                      <a:pt x="0" y="43448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3685" tIns="53365" rIns="73685" bIns="53365" spcCol="1270" anchor="ctr"/>
              <a:lstStyle/>
              <a:p>
                <a:pPr algn="ctr" defTabSz="1422400">
                  <a:lnSpc>
                    <a:spcPct val="90000"/>
                  </a:lnSpc>
                  <a:spcAft>
                    <a:spcPct val="35000"/>
                  </a:spcAft>
                  <a:buFontTx/>
                  <a:buNone/>
                  <a:defRPr/>
                </a:pPr>
                <a:r>
                  <a:rPr lang="zh-CN" altLang="en-US" sz="2400" b="1" dirty="0">
                    <a:latin typeface="微软雅黑" panose="020B0503020204020204" charset="-122"/>
                    <a:ea typeface="微软雅黑" panose="020B0503020204020204" charset="-122"/>
                  </a:rPr>
                  <a:t>油</a:t>
                </a:r>
              </a:p>
            </p:txBody>
          </p:sp>
        </p:grpSp>
        <p:sp>
          <p:nvSpPr>
            <p:cNvPr id="10" name="任意多边形 9"/>
            <p:cNvSpPr/>
            <p:nvPr/>
          </p:nvSpPr>
          <p:spPr bwMode="auto">
            <a:xfrm>
              <a:off x="3589158" y="1305832"/>
              <a:ext cx="719090" cy="478001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400" b="1" dirty="0">
                  <a:latin typeface="微软雅黑" panose="020B0503020204020204" charset="-122"/>
                  <a:ea typeface="微软雅黑" panose="020B0503020204020204" charset="-122"/>
                </a:rPr>
                <a:t>站</a:t>
              </a:r>
            </a:p>
          </p:txBody>
        </p:sp>
      </p:grpSp>
      <p:pic>
        <p:nvPicPr>
          <p:cNvPr id="204804" name="Picture 6" descr="C:\Users\Administrator\AppData\Roaming\Tencent\Users\541737432\QQ\WinTemp\RichOle\JJT3)HE5CK[@%{6HG~_}~C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1" y="1985435"/>
            <a:ext cx="6500812" cy="1962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8"/>
          <p:cNvGrpSpPr/>
          <p:nvPr/>
        </p:nvGrpSpPr>
        <p:grpSpPr bwMode="auto">
          <a:xfrm>
            <a:off x="836613" y="1305986"/>
            <a:ext cx="2062162" cy="478367"/>
            <a:chOff x="865668" y="1938982"/>
            <a:chExt cx="2061534" cy="478224"/>
          </a:xfrm>
        </p:grpSpPr>
        <p:sp>
          <p:nvSpPr>
            <p:cNvPr id="7" name="任意多边形 6"/>
            <p:cNvSpPr/>
            <p:nvPr/>
          </p:nvSpPr>
          <p:spPr>
            <a:xfrm>
              <a:off x="865668" y="1938982"/>
              <a:ext cx="718918" cy="478224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3200" b="1" dirty="0">
                  <a:latin typeface="微软雅黑" panose="020B0503020204020204" charset="-122"/>
                  <a:ea typeface="微软雅黑" panose="020B0503020204020204" charset="-122"/>
                </a:rPr>
                <a:t>我</a:t>
              </a:r>
            </a:p>
          </p:txBody>
        </p:sp>
        <p:sp>
          <p:nvSpPr>
            <p:cNvPr id="8" name="任意多边形 7"/>
            <p:cNvSpPr/>
            <p:nvPr/>
          </p:nvSpPr>
          <p:spPr>
            <a:xfrm>
              <a:off x="1536976" y="1938982"/>
              <a:ext cx="718919" cy="478224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0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3200" b="1" dirty="0">
                  <a:latin typeface="微软雅黑" panose="020B0503020204020204" charset="-122"/>
                  <a:ea typeface="微软雅黑" panose="020B0503020204020204" charset="-122"/>
                </a:rPr>
                <a:t>会</a:t>
              </a:r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2208284" y="1938982"/>
              <a:ext cx="718918" cy="478224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0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3200" b="1" dirty="0">
                  <a:latin typeface="微软雅黑" panose="020B0503020204020204" charset="-122"/>
                  <a:ea typeface="微软雅黑" panose="020B0503020204020204" charset="-122"/>
                </a:rPr>
                <a:t>认</a:t>
              </a:r>
            </a:p>
          </p:txBody>
        </p:sp>
      </p:grpSp>
      <p:sp>
        <p:nvSpPr>
          <p:cNvPr id="31" name="矩形 30"/>
          <p:cNvSpPr>
            <a:spLocks noChangeArrowheads="1"/>
          </p:cNvSpPr>
          <p:nvPr/>
        </p:nvSpPr>
        <p:spPr bwMode="auto">
          <a:xfrm>
            <a:off x="1484314" y="2300818"/>
            <a:ext cx="10175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fēng</a:t>
            </a:r>
            <a:endParaRPr lang="zh-CN" altLang="en-US" sz="3200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2" name="矩形 31"/>
          <p:cNvSpPr>
            <a:spLocks noChangeArrowheads="1"/>
          </p:cNvSpPr>
          <p:nvPr/>
        </p:nvSpPr>
        <p:spPr bwMode="auto">
          <a:xfrm>
            <a:off x="2863852" y="2300818"/>
            <a:ext cx="11207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mì</a:t>
            </a:r>
          </a:p>
        </p:txBody>
      </p:sp>
      <p:sp>
        <p:nvSpPr>
          <p:cNvPr id="33" name="矩形 32"/>
          <p:cNvSpPr>
            <a:spLocks noChangeArrowheads="1"/>
          </p:cNvSpPr>
          <p:nvPr/>
        </p:nvSpPr>
        <p:spPr bwMode="auto">
          <a:xfrm>
            <a:off x="3344865" y="3655486"/>
            <a:ext cx="11191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mù</a:t>
            </a:r>
            <a:endParaRPr lang="zh-CN" altLang="en-US" sz="3200" b="1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4" name="矩形 33"/>
          <p:cNvSpPr>
            <a:spLocks noChangeArrowheads="1"/>
          </p:cNvSpPr>
          <p:nvPr/>
        </p:nvSpPr>
        <p:spPr bwMode="auto">
          <a:xfrm>
            <a:off x="5749926" y="3655486"/>
            <a:ext cx="14430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chǎo</a:t>
            </a:r>
            <a:endParaRPr lang="zh-CN" altLang="en-US" sz="3200" b="1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6" name="矩形 35"/>
          <p:cNvSpPr>
            <a:spLocks noChangeArrowheads="1"/>
          </p:cNvSpPr>
          <p:nvPr/>
        </p:nvSpPr>
        <p:spPr bwMode="auto">
          <a:xfrm>
            <a:off x="2035176" y="3655486"/>
            <a:ext cx="12922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mù</a:t>
            </a:r>
          </a:p>
        </p:txBody>
      </p:sp>
      <p:sp>
        <p:nvSpPr>
          <p:cNvPr id="205832" name="TextBox 36"/>
          <p:cNvSpPr txBox="1">
            <a:spLocks noChangeArrowheads="1"/>
          </p:cNvSpPr>
          <p:nvPr/>
        </p:nvSpPr>
        <p:spPr bwMode="auto">
          <a:xfrm>
            <a:off x="1435102" y="2791885"/>
            <a:ext cx="11207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5400" b="1">
                <a:latin typeface="楷体" panose="02010609060101010101" pitchFamily="49" charset="-122"/>
                <a:ea typeface="楷体" panose="02010609060101010101" pitchFamily="49" charset="-122"/>
              </a:rPr>
              <a:t>锋</a:t>
            </a:r>
          </a:p>
        </p:txBody>
      </p:sp>
      <p:sp>
        <p:nvSpPr>
          <p:cNvPr id="205833" name="TextBox 37"/>
          <p:cNvSpPr txBox="1">
            <a:spLocks noChangeArrowheads="1"/>
          </p:cNvSpPr>
          <p:nvPr/>
        </p:nvSpPr>
        <p:spPr bwMode="auto">
          <a:xfrm>
            <a:off x="2711452" y="2791885"/>
            <a:ext cx="11207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5400" b="1">
                <a:latin typeface="楷体" panose="02010609060101010101" pitchFamily="49" charset="-122"/>
                <a:ea typeface="楷体" panose="02010609060101010101" pitchFamily="49" charset="-122"/>
              </a:rPr>
              <a:t>蜜</a:t>
            </a:r>
          </a:p>
        </p:txBody>
      </p:sp>
      <p:sp>
        <p:nvSpPr>
          <p:cNvPr id="205834" name="TextBox 40"/>
          <p:cNvSpPr txBox="1">
            <a:spLocks noChangeArrowheads="1"/>
          </p:cNvSpPr>
          <p:nvPr/>
        </p:nvSpPr>
        <p:spPr bwMode="auto">
          <a:xfrm>
            <a:off x="5292726" y="2791885"/>
            <a:ext cx="11207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5400" b="1">
                <a:latin typeface="楷体" panose="02010609060101010101" pitchFamily="49" charset="-122"/>
                <a:ea typeface="楷体" panose="02010609060101010101" pitchFamily="49" charset="-122"/>
              </a:rPr>
              <a:t>幕</a:t>
            </a:r>
          </a:p>
        </p:txBody>
      </p:sp>
      <p:sp>
        <p:nvSpPr>
          <p:cNvPr id="205835" name="TextBox 42"/>
          <p:cNvSpPr txBox="1">
            <a:spLocks noChangeArrowheads="1"/>
          </p:cNvSpPr>
          <p:nvPr/>
        </p:nvSpPr>
        <p:spPr bwMode="auto">
          <a:xfrm>
            <a:off x="4078289" y="2791885"/>
            <a:ext cx="11207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5400" b="1">
                <a:latin typeface="楷体" panose="02010609060101010101" pitchFamily="49" charset="-122"/>
                <a:ea typeface="楷体" panose="02010609060101010101" pitchFamily="49" charset="-122"/>
              </a:rPr>
              <a:t>蜂</a:t>
            </a:r>
          </a:p>
        </p:txBody>
      </p:sp>
      <p:sp>
        <p:nvSpPr>
          <p:cNvPr id="45" name="矩形 44"/>
          <p:cNvSpPr>
            <a:spLocks noChangeArrowheads="1"/>
          </p:cNvSpPr>
          <p:nvPr/>
        </p:nvSpPr>
        <p:spPr bwMode="auto">
          <a:xfrm>
            <a:off x="5270501" y="2300818"/>
            <a:ext cx="128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mù</a:t>
            </a:r>
          </a:p>
        </p:txBody>
      </p:sp>
      <p:sp>
        <p:nvSpPr>
          <p:cNvPr id="205837" name="TextBox 45"/>
          <p:cNvSpPr txBox="1">
            <a:spLocks noChangeArrowheads="1"/>
          </p:cNvSpPr>
          <p:nvPr/>
        </p:nvSpPr>
        <p:spPr bwMode="auto">
          <a:xfrm>
            <a:off x="3259139" y="4148667"/>
            <a:ext cx="11207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5400" b="1">
                <a:latin typeface="楷体" panose="02010609060101010101" pitchFamily="49" charset="-122"/>
                <a:ea typeface="楷体" panose="02010609060101010101" pitchFamily="49" charset="-122"/>
              </a:rPr>
              <a:t>慕</a:t>
            </a:r>
          </a:p>
        </p:txBody>
      </p:sp>
      <p:sp>
        <p:nvSpPr>
          <p:cNvPr id="205838" name="TextBox 46"/>
          <p:cNvSpPr txBox="1">
            <a:spLocks noChangeArrowheads="1"/>
          </p:cNvSpPr>
          <p:nvPr/>
        </p:nvSpPr>
        <p:spPr bwMode="auto">
          <a:xfrm>
            <a:off x="2035176" y="4146552"/>
            <a:ext cx="11207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5400" b="1">
                <a:latin typeface="楷体" panose="02010609060101010101" pitchFamily="49" charset="-122"/>
                <a:ea typeface="楷体" panose="02010609060101010101" pitchFamily="49" charset="-122"/>
              </a:rPr>
              <a:t>墓</a:t>
            </a:r>
          </a:p>
        </p:txBody>
      </p:sp>
      <p:sp>
        <p:nvSpPr>
          <p:cNvPr id="205839" name="TextBox 47"/>
          <p:cNvSpPr txBox="1">
            <a:spLocks noChangeArrowheads="1"/>
          </p:cNvSpPr>
          <p:nvPr/>
        </p:nvSpPr>
        <p:spPr bwMode="auto">
          <a:xfrm>
            <a:off x="6435727" y="2783419"/>
            <a:ext cx="11207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5400" b="1">
                <a:latin typeface="楷体" panose="02010609060101010101" pitchFamily="49" charset="-122"/>
                <a:ea typeface="楷体" panose="02010609060101010101" pitchFamily="49" charset="-122"/>
              </a:rPr>
              <a:t>扫</a:t>
            </a:r>
          </a:p>
        </p:txBody>
      </p:sp>
      <p:sp>
        <p:nvSpPr>
          <p:cNvPr id="49" name="矩形 48"/>
          <p:cNvSpPr>
            <a:spLocks noChangeArrowheads="1"/>
          </p:cNvSpPr>
          <p:nvPr/>
        </p:nvSpPr>
        <p:spPr bwMode="auto">
          <a:xfrm>
            <a:off x="4111625" y="2300818"/>
            <a:ext cx="101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fēng</a:t>
            </a:r>
            <a:endParaRPr lang="zh-CN" altLang="en-US" sz="3200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0" name="矩形 49"/>
          <p:cNvSpPr>
            <a:spLocks noChangeArrowheads="1"/>
          </p:cNvSpPr>
          <p:nvPr/>
        </p:nvSpPr>
        <p:spPr bwMode="auto">
          <a:xfrm>
            <a:off x="6534150" y="2300818"/>
            <a:ext cx="9509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sǎo</a:t>
            </a:r>
          </a:p>
        </p:txBody>
      </p:sp>
      <p:sp>
        <p:nvSpPr>
          <p:cNvPr id="205842" name="TextBox 50"/>
          <p:cNvSpPr txBox="1">
            <a:spLocks noChangeArrowheads="1"/>
          </p:cNvSpPr>
          <p:nvPr/>
        </p:nvSpPr>
        <p:spPr bwMode="auto">
          <a:xfrm>
            <a:off x="4557715" y="4144433"/>
            <a:ext cx="11207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5400" b="1">
                <a:latin typeface="楷体" panose="02010609060101010101" pitchFamily="49" charset="-122"/>
                <a:ea typeface="楷体" panose="02010609060101010101" pitchFamily="49" charset="-122"/>
              </a:rPr>
              <a:t>抄</a:t>
            </a:r>
          </a:p>
        </p:txBody>
      </p:sp>
      <p:sp>
        <p:nvSpPr>
          <p:cNvPr id="52" name="矩形 51"/>
          <p:cNvSpPr>
            <a:spLocks noChangeArrowheads="1"/>
          </p:cNvSpPr>
          <p:nvPr/>
        </p:nvSpPr>
        <p:spPr bwMode="auto">
          <a:xfrm>
            <a:off x="4464051" y="3655486"/>
            <a:ext cx="14430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 chāo</a:t>
            </a:r>
            <a:endParaRPr lang="zh-CN" altLang="en-US" sz="3200" b="1">
              <a:solidFill>
                <a:srgbClr val="FF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205844" name="TextBox 52"/>
          <p:cNvSpPr txBox="1">
            <a:spLocks noChangeArrowheads="1"/>
          </p:cNvSpPr>
          <p:nvPr/>
        </p:nvSpPr>
        <p:spPr bwMode="auto">
          <a:xfrm>
            <a:off x="5853114" y="4144435"/>
            <a:ext cx="11207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5400" b="1">
                <a:latin typeface="楷体" panose="02010609060101010101" pitchFamily="49" charset="-122"/>
                <a:ea typeface="楷体" panose="02010609060101010101" pitchFamily="49" charset="-122"/>
              </a:rPr>
              <a:t>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6" grpId="0"/>
      <p:bldP spid="45" grpId="0"/>
      <p:bldP spid="49" grpId="0"/>
      <p:bldP spid="50" grpId="0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TextBox 12"/>
          <p:cNvSpPr txBox="1">
            <a:spLocks noChangeArrowheads="1"/>
          </p:cNvSpPr>
          <p:nvPr/>
        </p:nvSpPr>
        <p:spPr bwMode="auto">
          <a:xfrm>
            <a:off x="1724027" y="1528235"/>
            <a:ext cx="75977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微软雅黑" panose="020B0503020204020204" charset="-122"/>
                <a:ea typeface="微软雅黑" panose="020B0503020204020204" charset="-122"/>
              </a:rPr>
              <a:t>利用工具书，结合上下文理解下列词语的意思。</a:t>
            </a:r>
          </a:p>
        </p:txBody>
      </p:sp>
      <p:pic>
        <p:nvPicPr>
          <p:cNvPr id="206851" name="Picture 2" descr="C:\Users\Administrator\Desktop\6$8BUQ9O`PKC9CS8UL382X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1" y="1291167"/>
            <a:ext cx="1533525" cy="941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52" name="矩形 1"/>
          <p:cNvSpPr>
            <a:spLocks noChangeArrowheads="1"/>
          </p:cNvSpPr>
          <p:nvPr/>
        </p:nvSpPr>
        <p:spPr bwMode="auto">
          <a:xfrm>
            <a:off x="1443038" y="2601385"/>
            <a:ext cx="69611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黑体" panose="02010609060101010101" pitchFamily="49" charset="-122"/>
                <a:ea typeface="黑体" panose="02010609060101010101" pitchFamily="49" charset="-122"/>
              </a:rPr>
              <a:t>爱慕：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latin typeface="黑体" panose="02010609060101010101" pitchFamily="49" charset="-122"/>
                <a:ea typeface="黑体" panose="02010609060101010101" pitchFamily="49" charset="-122"/>
              </a:rPr>
              <a:t>刀锋：</a:t>
            </a:r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auto">
          <a:xfrm>
            <a:off x="2266952" y="2607734"/>
            <a:ext cx="62960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j-ea"/>
                <a:ea typeface="+mj-ea"/>
              </a:rPr>
              <a:t>喜欢羡慕。</a:t>
            </a: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zh-CN" altLang="en-US" sz="2400" b="1" dirty="0">
                <a:solidFill>
                  <a:srgbClr val="FF0000"/>
                </a:solidFill>
                <a:latin typeface="+mj-ea"/>
                <a:ea typeface="+mj-ea"/>
              </a:rPr>
              <a:t>刀刃；刀尖。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54013" y="831852"/>
            <a:ext cx="8093076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62738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b="1" dirty="0">
                <a:latin typeface="+mj-ea"/>
                <a:ea typeface="+mj-ea"/>
              </a:rPr>
              <a:t>读句子，注意加横线的词语，再仿照例子把下面的句子说具体。</a:t>
            </a:r>
          </a:p>
        </p:txBody>
      </p:sp>
      <p:sp>
        <p:nvSpPr>
          <p:cNvPr id="208899" name="TextBox 12"/>
          <p:cNvSpPr txBox="1">
            <a:spLocks noChangeArrowheads="1"/>
          </p:cNvSpPr>
          <p:nvPr/>
        </p:nvSpPr>
        <p:spPr bwMode="auto">
          <a:xfrm>
            <a:off x="339725" y="1856319"/>
            <a:ext cx="849947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62420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◇</a:t>
            </a:r>
            <a:r>
              <a:rPr lang="zh-CN" altLang="en-US" b="1" u="sng">
                <a:latin typeface="楷体" panose="02010609060101010101" pitchFamily="49" charset="-122"/>
                <a:ea typeface="楷体" panose="02010609060101010101" pitchFamily="49" charset="-122"/>
              </a:rPr>
              <a:t>细长的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葫芦藤上长满了绿叶，开出了几朵</a:t>
            </a:r>
            <a:r>
              <a:rPr lang="zh-CN" altLang="en-US" b="1" u="sng">
                <a:latin typeface="楷体" panose="02010609060101010101" pitchFamily="49" charset="-122"/>
                <a:ea typeface="楷体" panose="02010609060101010101" pitchFamily="49" charset="-122"/>
              </a:rPr>
              <a:t>雪白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的小花。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◇</a:t>
            </a:r>
            <a:r>
              <a:rPr lang="zh-CN" altLang="en-US" b="1" u="sng">
                <a:latin typeface="楷体" panose="02010609060101010101" pitchFamily="49" charset="-122"/>
                <a:ea typeface="楷体" panose="02010609060101010101" pitchFamily="49" charset="-122"/>
              </a:rPr>
              <a:t>茂密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b="1">
                <a:latin typeface="方正姚体" panose="02010601030101010101" pitchFamily="2" charset="-122"/>
                <a:ea typeface="方正姚体" panose="02010601030101010101" pitchFamily="2" charset="-122"/>
              </a:rPr>
              <a:t>mào mì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zh-CN" altLang="en-US" b="1" u="sng">
                <a:latin typeface="楷体" panose="02010609060101010101" pitchFamily="49" charset="-122"/>
                <a:ea typeface="楷体" panose="02010609060101010101" pitchFamily="49" charset="-122"/>
              </a:rPr>
              <a:t>的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枝（</a:t>
            </a:r>
            <a:r>
              <a:rPr lang="en-US" altLang="zh-CN" b="1">
                <a:latin typeface="方正姚体" panose="02010601030101010101" pitchFamily="2" charset="-122"/>
                <a:ea typeface="方正姚体" panose="02010601030101010101" pitchFamily="2" charset="-122"/>
              </a:rPr>
              <a:t>zhī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）叶向四面展开，就像搭起了一个个</a:t>
            </a:r>
            <a:r>
              <a:rPr lang="zh-CN" altLang="en-US" b="1" u="sng">
                <a:latin typeface="楷体" panose="02010609060101010101" pitchFamily="49" charset="-122"/>
                <a:ea typeface="楷体" panose="02010609060101010101" pitchFamily="49" charset="-122"/>
              </a:rPr>
              <a:t>绿色的</a:t>
            </a:r>
            <a:r>
              <a:rPr lang="zh-CN" altLang="en-US" b="1">
                <a:latin typeface="楷体" panose="02010609060101010101" pitchFamily="49" charset="-122"/>
                <a:ea typeface="楷体" panose="02010609060101010101" pitchFamily="49" charset="-122"/>
              </a:rPr>
              <a:t>凉棚。</a:t>
            </a:r>
          </a:p>
        </p:txBody>
      </p:sp>
      <p:sp>
        <p:nvSpPr>
          <p:cNvPr id="14" name="矩形 13"/>
          <p:cNvSpPr/>
          <p:nvPr/>
        </p:nvSpPr>
        <p:spPr>
          <a:xfrm>
            <a:off x="447677" y="3357035"/>
            <a:ext cx="8075612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365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b="1" dirty="0">
                <a:solidFill>
                  <a:srgbClr val="0000FF"/>
                </a:solidFill>
                <a:latin typeface="+mj-ea"/>
                <a:ea typeface="+mj-ea"/>
              </a:rPr>
              <a:t>点拨：</a:t>
            </a:r>
            <a:r>
              <a:rPr lang="zh-CN" altLang="en-US" b="1" dirty="0">
                <a:latin typeface="+mj-ea"/>
                <a:ea typeface="+mj-ea"/>
              </a:rPr>
              <a:t>先把例子读明白，例子中加点的词语都是形容词，因此填空的时候也必须是形容词，然后考虑，形容天空、气球、池塘、荷花的哪些词语比较合适，就填哪些词语。</a:t>
            </a:r>
          </a:p>
          <a:p>
            <a:pPr indent="5365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b="1" dirty="0">
                <a:solidFill>
                  <a:srgbClr val="0000FF"/>
                </a:solidFill>
                <a:latin typeface="+mj-ea"/>
                <a:ea typeface="+mj-ea"/>
              </a:rPr>
              <a:t>参考答案：</a:t>
            </a:r>
            <a:r>
              <a:rPr lang="zh-CN" altLang="en-US" b="1" u="sng" dirty="0">
                <a:solidFill>
                  <a:srgbClr val="FF0000"/>
                </a:solidFill>
                <a:latin typeface="+mj-ea"/>
                <a:ea typeface="+mj-ea"/>
              </a:rPr>
              <a:t>蓝蓝</a:t>
            </a:r>
            <a:r>
              <a:rPr lang="zh-CN" altLang="en-US" b="1" dirty="0">
                <a:solidFill>
                  <a:srgbClr val="FF0000"/>
                </a:solidFill>
                <a:latin typeface="+mj-ea"/>
                <a:ea typeface="+mj-ea"/>
              </a:rPr>
              <a:t>的天空飘着</a:t>
            </a:r>
            <a:r>
              <a:rPr lang="zh-CN" altLang="en-US" b="1" u="sng" dirty="0">
                <a:solidFill>
                  <a:srgbClr val="FF0000"/>
                </a:solidFill>
                <a:latin typeface="+mj-ea"/>
                <a:ea typeface="+mj-ea"/>
              </a:rPr>
              <a:t>五颜六色</a:t>
            </a:r>
            <a:r>
              <a:rPr lang="zh-CN" altLang="en-US" b="1" dirty="0">
                <a:solidFill>
                  <a:srgbClr val="FF0000"/>
                </a:solidFill>
                <a:latin typeface="+mj-ea"/>
                <a:ea typeface="+mj-ea"/>
              </a:rPr>
              <a:t>的气球。 </a:t>
            </a:r>
            <a:r>
              <a:rPr lang="zh-CN" altLang="en-US" b="1" u="sng" dirty="0">
                <a:solidFill>
                  <a:srgbClr val="FF0000"/>
                </a:solidFill>
                <a:latin typeface="+mj-ea"/>
                <a:ea typeface="+mj-ea"/>
              </a:rPr>
              <a:t>大大的</a:t>
            </a:r>
            <a:r>
              <a:rPr lang="zh-CN" altLang="en-US" b="1" dirty="0">
                <a:solidFill>
                  <a:srgbClr val="FF0000"/>
                </a:solidFill>
                <a:latin typeface="+mj-ea"/>
                <a:ea typeface="+mj-ea"/>
              </a:rPr>
              <a:t>池塘开满</a:t>
            </a:r>
            <a:r>
              <a:rPr lang="zh-CN" altLang="en-US" b="1" u="sng" dirty="0">
                <a:solidFill>
                  <a:srgbClr val="FF0000"/>
                </a:solidFill>
                <a:latin typeface="+mj-ea"/>
                <a:ea typeface="+mj-ea"/>
              </a:rPr>
              <a:t>美丽的</a:t>
            </a:r>
            <a:r>
              <a:rPr lang="zh-CN" altLang="en-US" b="1" dirty="0">
                <a:solidFill>
                  <a:srgbClr val="FF0000"/>
                </a:solidFill>
                <a:latin typeface="+mj-ea"/>
                <a:ea typeface="+mj-ea"/>
              </a:rPr>
              <a:t>荷花。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744539" y="4184651"/>
            <a:ext cx="8096251" cy="147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61912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2000" b="1" dirty="0">
                <a:solidFill>
                  <a:srgbClr val="0000FF"/>
                </a:solidFill>
                <a:latin typeface="+mj-ea"/>
                <a:ea typeface="+mj-ea"/>
              </a:rPr>
              <a:t>点拨：</a:t>
            </a:r>
            <a:r>
              <a:rPr lang="zh-CN" altLang="en-US" sz="2000" b="1" dirty="0">
                <a:latin typeface="+mj-ea"/>
                <a:ea typeface="+mj-ea"/>
              </a:rPr>
              <a:t>有的字左边长，右边短，有的字左边短，右边长。 “忙、如”这两个字是左边长，右边短。“观、呼”两个字是左边短，右边长。在书写左右结构的字时，左右部分均匀分布在竖中线的两侧。</a:t>
            </a:r>
          </a:p>
        </p:txBody>
      </p:sp>
      <p:grpSp>
        <p:nvGrpSpPr>
          <p:cNvPr id="2" name="组合 1"/>
          <p:cNvGrpSpPr/>
          <p:nvPr/>
        </p:nvGrpSpPr>
        <p:grpSpPr bwMode="auto">
          <a:xfrm>
            <a:off x="854077" y="1030818"/>
            <a:ext cx="2782889" cy="478367"/>
            <a:chOff x="854075" y="1030288"/>
            <a:chExt cx="2783124" cy="479925"/>
          </a:xfrm>
        </p:grpSpPr>
        <p:grpSp>
          <p:nvGrpSpPr>
            <p:cNvPr id="3" name="组合 18"/>
            <p:cNvGrpSpPr/>
            <p:nvPr/>
          </p:nvGrpSpPr>
          <p:grpSpPr bwMode="auto">
            <a:xfrm>
              <a:off x="854075" y="1030288"/>
              <a:ext cx="1390650" cy="477837"/>
              <a:chOff x="1536975" y="1938982"/>
              <a:chExt cx="1390227" cy="478224"/>
            </a:xfrm>
          </p:grpSpPr>
          <p:sp>
            <p:nvSpPr>
              <p:cNvPr id="12" name="任意多边形 11"/>
              <p:cNvSpPr/>
              <p:nvPr/>
            </p:nvSpPr>
            <p:spPr>
              <a:xfrm>
                <a:off x="1536975" y="1938982"/>
                <a:ext cx="718980" cy="478188"/>
              </a:xfrm>
              <a:custGeom>
                <a:avLst/>
                <a:gdLst>
                  <a:gd name="connsiteX0" fmla="*/ 0 w 653906"/>
                  <a:gd name="connsiteY0" fmla="*/ 32695 h 326953"/>
                  <a:gd name="connsiteX1" fmla="*/ 32695 w 653906"/>
                  <a:gd name="connsiteY1" fmla="*/ 0 h 326953"/>
                  <a:gd name="connsiteX2" fmla="*/ 621211 w 653906"/>
                  <a:gd name="connsiteY2" fmla="*/ 0 h 326953"/>
                  <a:gd name="connsiteX3" fmla="*/ 653906 w 653906"/>
                  <a:gd name="connsiteY3" fmla="*/ 32695 h 326953"/>
                  <a:gd name="connsiteX4" fmla="*/ 653906 w 653906"/>
                  <a:gd name="connsiteY4" fmla="*/ 294258 h 326953"/>
                  <a:gd name="connsiteX5" fmla="*/ 621211 w 653906"/>
                  <a:gd name="connsiteY5" fmla="*/ 326953 h 326953"/>
                  <a:gd name="connsiteX6" fmla="*/ 32695 w 653906"/>
                  <a:gd name="connsiteY6" fmla="*/ 326953 h 326953"/>
                  <a:gd name="connsiteX7" fmla="*/ 0 w 653906"/>
                  <a:gd name="connsiteY7" fmla="*/ 294258 h 326953"/>
                  <a:gd name="connsiteX8" fmla="*/ 0 w 653906"/>
                  <a:gd name="connsiteY8" fmla="*/ 32695 h 3269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53906" h="326953">
                    <a:moveTo>
                      <a:pt x="0" y="32695"/>
                    </a:moveTo>
                    <a:cubicBezTo>
                      <a:pt x="0" y="14638"/>
                      <a:pt x="14638" y="0"/>
                      <a:pt x="32695" y="0"/>
                    </a:cubicBezTo>
                    <a:lnTo>
                      <a:pt x="621211" y="0"/>
                    </a:lnTo>
                    <a:cubicBezTo>
                      <a:pt x="639268" y="0"/>
                      <a:pt x="653906" y="14638"/>
                      <a:pt x="653906" y="32695"/>
                    </a:cubicBezTo>
                    <a:lnTo>
                      <a:pt x="653906" y="294258"/>
                    </a:lnTo>
                    <a:cubicBezTo>
                      <a:pt x="653906" y="312315"/>
                      <a:pt x="639268" y="326953"/>
                      <a:pt x="621211" y="326953"/>
                    </a:cubicBezTo>
                    <a:lnTo>
                      <a:pt x="32695" y="326953"/>
                    </a:lnTo>
                    <a:cubicBezTo>
                      <a:pt x="14638" y="326953"/>
                      <a:pt x="0" y="312315"/>
                      <a:pt x="0" y="294258"/>
                    </a:cubicBezTo>
                    <a:lnTo>
                      <a:pt x="0" y="32695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-1488257"/>
                  <a:satOff val="8966"/>
                  <a:lumOff val="719"/>
                  <a:alphaOff val="0"/>
                </a:schemeClr>
              </a:fillRef>
              <a:effectRef idx="0">
                <a:schemeClr val="accent4">
                  <a:hueOff val="-1488257"/>
                  <a:satOff val="8966"/>
                  <a:lumOff val="71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0536" tIns="50216" rIns="70536" bIns="50216" spcCol="1270" anchor="ctr"/>
              <a:lstStyle/>
              <a:p>
                <a:pPr algn="ctr" defTabSz="1422400">
                  <a:lnSpc>
                    <a:spcPct val="90000"/>
                  </a:lnSpc>
                  <a:spcAft>
                    <a:spcPct val="35000"/>
                  </a:spcAft>
                  <a:buFontTx/>
                  <a:buNone/>
                  <a:defRPr/>
                </a:pPr>
                <a:r>
                  <a:rPr lang="zh-CN" altLang="en-US" sz="2800" b="1" dirty="0">
                    <a:latin typeface="微软雅黑" panose="020B0503020204020204" charset="-122"/>
                    <a:ea typeface="微软雅黑" panose="020B0503020204020204" charset="-122"/>
                  </a:rPr>
                  <a:t>书</a:t>
                </a:r>
              </a:p>
            </p:txBody>
          </p:sp>
          <p:sp>
            <p:nvSpPr>
              <p:cNvPr id="13" name="任意多边形 12"/>
              <p:cNvSpPr/>
              <p:nvPr/>
            </p:nvSpPr>
            <p:spPr>
              <a:xfrm>
                <a:off x="2208341" y="1938982"/>
                <a:ext cx="718979" cy="478188"/>
              </a:xfrm>
              <a:custGeom>
                <a:avLst/>
                <a:gdLst>
                  <a:gd name="connsiteX0" fmla="*/ 0 w 653906"/>
                  <a:gd name="connsiteY0" fmla="*/ 32695 h 326953"/>
                  <a:gd name="connsiteX1" fmla="*/ 32695 w 653906"/>
                  <a:gd name="connsiteY1" fmla="*/ 0 h 326953"/>
                  <a:gd name="connsiteX2" fmla="*/ 621211 w 653906"/>
                  <a:gd name="connsiteY2" fmla="*/ 0 h 326953"/>
                  <a:gd name="connsiteX3" fmla="*/ 653906 w 653906"/>
                  <a:gd name="connsiteY3" fmla="*/ 32695 h 326953"/>
                  <a:gd name="connsiteX4" fmla="*/ 653906 w 653906"/>
                  <a:gd name="connsiteY4" fmla="*/ 294258 h 326953"/>
                  <a:gd name="connsiteX5" fmla="*/ 621211 w 653906"/>
                  <a:gd name="connsiteY5" fmla="*/ 326953 h 326953"/>
                  <a:gd name="connsiteX6" fmla="*/ 32695 w 653906"/>
                  <a:gd name="connsiteY6" fmla="*/ 326953 h 326953"/>
                  <a:gd name="connsiteX7" fmla="*/ 0 w 653906"/>
                  <a:gd name="connsiteY7" fmla="*/ 294258 h 326953"/>
                  <a:gd name="connsiteX8" fmla="*/ 0 w 653906"/>
                  <a:gd name="connsiteY8" fmla="*/ 32695 h 3269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53906" h="326953">
                    <a:moveTo>
                      <a:pt x="0" y="32695"/>
                    </a:moveTo>
                    <a:cubicBezTo>
                      <a:pt x="0" y="14638"/>
                      <a:pt x="14638" y="0"/>
                      <a:pt x="32695" y="0"/>
                    </a:cubicBezTo>
                    <a:lnTo>
                      <a:pt x="621211" y="0"/>
                    </a:lnTo>
                    <a:cubicBezTo>
                      <a:pt x="639268" y="0"/>
                      <a:pt x="653906" y="14638"/>
                      <a:pt x="653906" y="32695"/>
                    </a:cubicBezTo>
                    <a:lnTo>
                      <a:pt x="653906" y="294258"/>
                    </a:lnTo>
                    <a:cubicBezTo>
                      <a:pt x="653906" y="312315"/>
                      <a:pt x="639268" y="326953"/>
                      <a:pt x="621211" y="326953"/>
                    </a:cubicBezTo>
                    <a:lnTo>
                      <a:pt x="32695" y="326953"/>
                    </a:lnTo>
                    <a:cubicBezTo>
                      <a:pt x="14638" y="326953"/>
                      <a:pt x="0" y="312315"/>
                      <a:pt x="0" y="294258"/>
                    </a:cubicBezTo>
                    <a:lnTo>
                      <a:pt x="0" y="32695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-2976513"/>
                  <a:satOff val="17933"/>
                  <a:lumOff val="1437"/>
                  <a:alphaOff val="0"/>
                </a:schemeClr>
              </a:fillRef>
              <a:effectRef idx="0">
                <a:schemeClr val="accent4">
                  <a:hueOff val="-2976513"/>
                  <a:satOff val="17933"/>
                  <a:lumOff val="1437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0536" tIns="50216" rIns="70536" bIns="50216" spcCol="1270" anchor="ctr"/>
              <a:lstStyle/>
              <a:p>
                <a:pPr algn="ctr" defTabSz="1422400">
                  <a:lnSpc>
                    <a:spcPct val="90000"/>
                  </a:lnSpc>
                  <a:spcAft>
                    <a:spcPct val="35000"/>
                  </a:spcAft>
                  <a:buFontTx/>
                  <a:buNone/>
                  <a:defRPr/>
                </a:pPr>
                <a:r>
                  <a:rPr lang="zh-CN" altLang="en-US" sz="2800" b="1" dirty="0">
                    <a:latin typeface="微软雅黑" panose="020B0503020204020204" charset="-122"/>
                    <a:ea typeface="微软雅黑" panose="020B0503020204020204" charset="-122"/>
                  </a:rPr>
                  <a:t>写</a:t>
                </a:r>
              </a:p>
            </p:txBody>
          </p:sp>
        </p:grpSp>
        <p:sp>
          <p:nvSpPr>
            <p:cNvPr id="9" name="任意多边形 8"/>
            <p:cNvSpPr/>
            <p:nvPr/>
          </p:nvSpPr>
          <p:spPr bwMode="auto">
            <a:xfrm>
              <a:off x="2246431" y="1032411"/>
              <a:ext cx="719198" cy="477802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0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800" b="1" dirty="0">
                  <a:latin typeface="微软雅黑" panose="020B0503020204020204" charset="-122"/>
                  <a:ea typeface="微软雅黑" panose="020B0503020204020204" charset="-122"/>
                </a:rPr>
                <a:t>提</a:t>
              </a:r>
            </a:p>
          </p:txBody>
        </p:sp>
        <p:sp>
          <p:nvSpPr>
            <p:cNvPr id="10" name="任意多边形 9"/>
            <p:cNvSpPr/>
            <p:nvPr/>
          </p:nvSpPr>
          <p:spPr bwMode="auto">
            <a:xfrm>
              <a:off x="2918000" y="1032411"/>
              <a:ext cx="719199" cy="477802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0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2800" b="1" dirty="0">
                  <a:latin typeface="微软雅黑" panose="020B0503020204020204" charset="-122"/>
                  <a:ea typeface="微软雅黑" panose="020B0503020204020204" charset="-122"/>
                </a:rPr>
                <a:t>示</a:t>
              </a:r>
            </a:p>
          </p:txBody>
        </p:sp>
      </p:grpSp>
      <p:pic>
        <p:nvPicPr>
          <p:cNvPr id="209924" name="Picture 1" descr="C:\Users\Administrator\AppData\Roaming\Tencent\Users\541737432\QQ\WinTemp\RichOle\`@J@5L_C``Z05M1W)D9L@Z6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313" y="1890186"/>
            <a:ext cx="4500562" cy="2087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0"/>
          <p:cNvGrpSpPr/>
          <p:nvPr/>
        </p:nvGrpSpPr>
        <p:grpSpPr bwMode="auto">
          <a:xfrm>
            <a:off x="788990" y="1121836"/>
            <a:ext cx="2713036" cy="512233"/>
            <a:chOff x="862738" y="2052457"/>
            <a:chExt cx="2712789" cy="513005"/>
          </a:xfrm>
        </p:grpSpPr>
        <p:sp>
          <p:nvSpPr>
            <p:cNvPr id="10" name="任意多边形 9"/>
            <p:cNvSpPr/>
            <p:nvPr/>
          </p:nvSpPr>
          <p:spPr>
            <a:xfrm>
              <a:off x="862738" y="2063057"/>
              <a:ext cx="677800" cy="502405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3200" b="1" dirty="0">
                  <a:latin typeface="微软雅黑" panose="020B0503020204020204" charset="-122"/>
                  <a:ea typeface="微软雅黑" panose="020B0503020204020204" charset="-122"/>
                </a:rPr>
                <a:t>日</a:t>
              </a:r>
            </a:p>
          </p:txBody>
        </p:sp>
        <p:sp>
          <p:nvSpPr>
            <p:cNvPr id="11" name="任意多边形 10"/>
            <p:cNvSpPr/>
            <p:nvPr/>
          </p:nvSpPr>
          <p:spPr>
            <a:xfrm>
              <a:off x="1540538" y="2063057"/>
              <a:ext cx="679388" cy="502405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1560506"/>
                <a:satOff val="-1940"/>
                <a:lumOff val="458"/>
                <a:alphaOff val="0"/>
              </a:schemeClr>
            </a:fillRef>
            <a:effectRef idx="0">
              <a:schemeClr val="accent2">
                <a:hueOff val="1560506"/>
                <a:satOff val="-1940"/>
                <a:lumOff val="458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3200" b="1" dirty="0">
                  <a:latin typeface="微软雅黑" panose="020B0503020204020204" charset="-122"/>
                  <a:ea typeface="微软雅黑" panose="020B0503020204020204" charset="-122"/>
                </a:rPr>
                <a:t>积</a:t>
              </a:r>
            </a:p>
          </p:txBody>
        </p:sp>
        <p:sp>
          <p:nvSpPr>
            <p:cNvPr id="12" name="任意多边形 11"/>
            <p:cNvSpPr/>
            <p:nvPr/>
          </p:nvSpPr>
          <p:spPr>
            <a:xfrm>
              <a:off x="2219926" y="2063057"/>
              <a:ext cx="677801" cy="502405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3121013"/>
                <a:satOff val="-3887"/>
                <a:lumOff val="915"/>
                <a:alphaOff val="0"/>
              </a:schemeClr>
            </a:fillRef>
            <a:effectRef idx="0">
              <a:schemeClr val="accent2">
                <a:hueOff val="3121013"/>
                <a:satOff val="-3887"/>
                <a:lumOff val="915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3200" b="1" dirty="0">
                  <a:latin typeface="微软雅黑" panose="020B0503020204020204" charset="-122"/>
                  <a:ea typeface="微软雅黑" panose="020B0503020204020204" charset="-122"/>
                </a:rPr>
                <a:t>月</a:t>
              </a:r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2897727" y="2052457"/>
              <a:ext cx="677800" cy="502406"/>
            </a:xfrm>
            <a:custGeom>
              <a:avLst/>
              <a:gdLst>
                <a:gd name="connsiteX0" fmla="*/ 0 w 653906"/>
                <a:gd name="connsiteY0" fmla="*/ 32695 h 326953"/>
                <a:gd name="connsiteX1" fmla="*/ 32695 w 653906"/>
                <a:gd name="connsiteY1" fmla="*/ 0 h 326953"/>
                <a:gd name="connsiteX2" fmla="*/ 621211 w 653906"/>
                <a:gd name="connsiteY2" fmla="*/ 0 h 326953"/>
                <a:gd name="connsiteX3" fmla="*/ 653906 w 653906"/>
                <a:gd name="connsiteY3" fmla="*/ 32695 h 326953"/>
                <a:gd name="connsiteX4" fmla="*/ 653906 w 653906"/>
                <a:gd name="connsiteY4" fmla="*/ 294258 h 326953"/>
                <a:gd name="connsiteX5" fmla="*/ 621211 w 653906"/>
                <a:gd name="connsiteY5" fmla="*/ 326953 h 326953"/>
                <a:gd name="connsiteX6" fmla="*/ 32695 w 653906"/>
                <a:gd name="connsiteY6" fmla="*/ 326953 h 326953"/>
                <a:gd name="connsiteX7" fmla="*/ 0 w 653906"/>
                <a:gd name="connsiteY7" fmla="*/ 294258 h 326953"/>
                <a:gd name="connsiteX8" fmla="*/ 0 w 653906"/>
                <a:gd name="connsiteY8" fmla="*/ 32695 h 32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3906" h="326953">
                  <a:moveTo>
                    <a:pt x="0" y="32695"/>
                  </a:moveTo>
                  <a:cubicBezTo>
                    <a:pt x="0" y="14638"/>
                    <a:pt x="14638" y="0"/>
                    <a:pt x="32695" y="0"/>
                  </a:cubicBezTo>
                  <a:lnTo>
                    <a:pt x="621211" y="0"/>
                  </a:lnTo>
                  <a:cubicBezTo>
                    <a:pt x="639268" y="0"/>
                    <a:pt x="653906" y="14638"/>
                    <a:pt x="653906" y="32695"/>
                  </a:cubicBezTo>
                  <a:lnTo>
                    <a:pt x="653906" y="294258"/>
                  </a:lnTo>
                  <a:cubicBezTo>
                    <a:pt x="653906" y="312315"/>
                    <a:pt x="639268" y="326953"/>
                    <a:pt x="621211" y="326953"/>
                  </a:cubicBezTo>
                  <a:lnTo>
                    <a:pt x="32695" y="326953"/>
                  </a:lnTo>
                  <a:cubicBezTo>
                    <a:pt x="14638" y="326953"/>
                    <a:pt x="0" y="312315"/>
                    <a:pt x="0" y="294258"/>
                  </a:cubicBezTo>
                  <a:lnTo>
                    <a:pt x="0" y="326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4681519"/>
                <a:satOff val="-5833"/>
                <a:lumOff val="1373"/>
                <a:alphaOff val="0"/>
              </a:schemeClr>
            </a:fillRef>
            <a:effectRef idx="0">
              <a:schemeClr val="accent2">
                <a:hueOff val="4681519"/>
                <a:satOff val="-5833"/>
                <a:lumOff val="1373"/>
                <a:alphaOff val="0"/>
              </a:schemeClr>
            </a:effectRef>
            <a:fontRef idx="minor">
              <a:schemeClr val="lt1"/>
            </a:fontRef>
          </p:style>
          <p:txBody>
            <a:bodyPr lIns="70536" tIns="50216" rIns="70536" bIns="50216" spcCol="1270" anchor="ctr"/>
            <a:lstStyle/>
            <a:p>
              <a:pPr algn="ctr" defTabSz="1422400">
                <a:lnSpc>
                  <a:spcPct val="90000"/>
                </a:lnSpc>
                <a:spcAft>
                  <a:spcPct val="35000"/>
                </a:spcAft>
                <a:buFontTx/>
                <a:buNone/>
                <a:defRPr/>
              </a:pPr>
              <a:r>
                <a:rPr lang="zh-CN" altLang="en-US" sz="3200" b="1" dirty="0">
                  <a:latin typeface="微软雅黑" panose="020B0503020204020204" charset="-122"/>
                  <a:ea typeface="微软雅黑" panose="020B0503020204020204" charset="-122"/>
                </a:rPr>
                <a:t>累</a:t>
              </a:r>
            </a:p>
          </p:txBody>
        </p:sp>
      </p:grpSp>
      <p:sp>
        <p:nvSpPr>
          <p:cNvPr id="210947" name="TextBox 13"/>
          <p:cNvSpPr txBox="1">
            <a:spLocks noChangeArrowheads="1"/>
          </p:cNvSpPr>
          <p:nvPr/>
        </p:nvSpPr>
        <p:spPr bwMode="auto">
          <a:xfrm>
            <a:off x="538164" y="2000252"/>
            <a:ext cx="8128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2000">
                <a:latin typeface="方正姚体" panose="02010601030101010101" pitchFamily="2" charset="-122"/>
                <a:ea typeface="方正姚体" panose="02010601030101010101" pitchFamily="2" charset="-122"/>
              </a:rPr>
              <a:t>jiāng xuě</a:t>
            </a:r>
          </a:p>
          <a:p>
            <a:pPr algn="ctr" eaLnBrk="1" hangingPunct="1"/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江雪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/>
            <a:r>
              <a:rPr lang="en-US" altLang="zh-CN" b="1">
                <a:latin typeface="方正姚体" panose="02010601030101010101" pitchFamily="2" charset="-122"/>
                <a:ea typeface="方正姚体" panose="02010601030101010101" pitchFamily="2" charset="-122"/>
              </a:rPr>
              <a:t>                                         </a:t>
            </a:r>
            <a:r>
              <a:rPr lang="en-US" altLang="zh-CN">
                <a:latin typeface="方正姚体" panose="02010601030101010101" pitchFamily="2" charset="-122"/>
                <a:ea typeface="方正姚体" panose="02010601030101010101" pitchFamily="2" charset="-122"/>
              </a:rPr>
              <a:t>táng </a:t>
            </a:r>
            <a:r>
              <a:rPr lang="zh-CN" altLang="en-US">
                <a:latin typeface="方正姚体" panose="02010601030101010101" pitchFamily="2" charset="-122"/>
                <a:ea typeface="方正姚体" panose="02010601030101010101" pitchFamily="2" charset="-122"/>
              </a:rPr>
              <a:t>  </a:t>
            </a:r>
            <a:r>
              <a:rPr lang="en-US" altLang="zh-CN">
                <a:latin typeface="方正姚体" panose="02010601030101010101" pitchFamily="2" charset="-122"/>
                <a:ea typeface="方正姚体" panose="02010601030101010101" pitchFamily="2" charset="-122"/>
              </a:rPr>
              <a:t>liǔ zōng yuán</a:t>
            </a:r>
          </a:p>
          <a:p>
            <a:pPr algn="ctr" eaLnBrk="1" hangingPunct="1"/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</a:rPr>
              <a:t>             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（唐）柳宗元</a:t>
            </a:r>
          </a:p>
          <a:p>
            <a:pPr algn="ctr" eaLnBrk="1" hangingPunct="1"/>
            <a:r>
              <a:rPr lang="en-US" altLang="zh-CN" sz="2000" b="1">
                <a:latin typeface="方正姚体" panose="02010601030101010101" pitchFamily="2" charset="-122"/>
                <a:ea typeface="方正姚体" panose="02010601030101010101" pitchFamily="2" charset="-122"/>
              </a:rPr>
              <a:t>    </a:t>
            </a:r>
            <a:r>
              <a:rPr lang="en-US" altLang="zh-CN" sz="2000">
                <a:latin typeface="方正姚体" panose="02010601030101010101" pitchFamily="2" charset="-122"/>
                <a:ea typeface="方正姚体" panose="02010601030101010101" pitchFamily="2" charset="-122"/>
              </a:rPr>
              <a:t>qiān shān niǎo fēi jué </a:t>
            </a:r>
            <a:r>
              <a:rPr lang="zh-CN" altLang="en-US" sz="2000">
                <a:latin typeface="方正姚体" panose="02010601030101010101" pitchFamily="2" charset="-122"/>
                <a:ea typeface="方正姚体" panose="02010601030101010101" pitchFamily="2" charset="-122"/>
              </a:rPr>
              <a:t>，</a:t>
            </a:r>
            <a:r>
              <a:rPr lang="en-US" altLang="zh-CN" sz="2000">
                <a:latin typeface="方正姚体" panose="02010601030101010101" pitchFamily="2" charset="-122"/>
                <a:ea typeface="方正姚体" panose="02010601030101010101" pitchFamily="2" charset="-122"/>
              </a:rPr>
              <a:t>wàn jìng rén zōng miè 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　　</a:t>
            </a:r>
            <a:endParaRPr lang="en-US" altLang="zh-CN" sz="24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/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   千山鸟飞绝，万径人踪灭。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/>
            <a:r>
              <a:rPr lang="en-US" altLang="zh-CN" sz="2000">
                <a:latin typeface="方正姚体" panose="02010601030101010101" pitchFamily="2" charset="-122"/>
                <a:ea typeface="方正姚体" panose="02010601030101010101" pitchFamily="2" charset="-122"/>
              </a:rPr>
              <a:t> gū zhōu suō lì wēng </a:t>
            </a:r>
            <a:r>
              <a:rPr lang="zh-CN" altLang="en-US" sz="2000">
                <a:latin typeface="方正姚体" panose="02010601030101010101" pitchFamily="2" charset="-122"/>
                <a:ea typeface="方正姚体" panose="02010601030101010101" pitchFamily="2" charset="-122"/>
              </a:rPr>
              <a:t>，</a:t>
            </a:r>
            <a:r>
              <a:rPr lang="en-US" altLang="zh-CN" sz="2000">
                <a:latin typeface="方正姚体" panose="02010601030101010101" pitchFamily="2" charset="-122"/>
                <a:ea typeface="方正姚体" panose="02010601030101010101" pitchFamily="2" charset="-122"/>
              </a:rPr>
              <a:t>dú diào hán jiāng xuě</a:t>
            </a:r>
          </a:p>
          <a:p>
            <a:pPr algn="ctr" eaLnBrk="1" hangingPunct="1"/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</a:rPr>
              <a:t>   孤舟蓑笠翁，独钓寒江雪。 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endParaRPr lang="en-US" altLang="zh-CN" sz="2400" b="1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TextBox 10"/>
          <p:cNvSpPr txBox="1">
            <a:spLocks noChangeArrowheads="1"/>
          </p:cNvSpPr>
          <p:nvPr/>
        </p:nvSpPr>
        <p:spPr bwMode="auto">
          <a:xfrm>
            <a:off x="642940" y="1356786"/>
            <a:ext cx="7921625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作者介绍： </a:t>
            </a:r>
            <a:endParaRPr lang="en-US" altLang="zh-CN" sz="2400" b="1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    柳宗元（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</a:rPr>
              <a:t>773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年－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</a:rPr>
              <a:t>819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年），字子厚，</a:t>
            </a:r>
            <a:endParaRPr lang="en-US" altLang="zh-CN" sz="24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唐代河东（今山西运城）人，杰出诗人、</a:t>
            </a:r>
            <a:endParaRPr lang="en-US" altLang="zh-CN" sz="24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哲学家、儒学家乃至成就卓著的政治家，</a:t>
            </a:r>
            <a:endParaRPr lang="en-US" altLang="zh-CN" sz="24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唐宋八大家之一。著名作品有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永州八</a:t>
            </a:r>
            <a:endParaRPr lang="en-US" altLang="zh-CN" sz="24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记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等六百多篇文章，经后人辑为三十</a:t>
            </a:r>
            <a:endParaRPr lang="en-US" altLang="zh-CN" sz="24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卷，名为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柳河东集</a:t>
            </a:r>
            <a:r>
              <a:rPr lang="en-US" altLang="zh-CN" sz="2400" b="1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2400" b="1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</a:p>
        </p:txBody>
      </p:sp>
      <p:pic>
        <p:nvPicPr>
          <p:cNvPr id="211971" name="图片 3" descr="liuzongyu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63" y="2097619"/>
            <a:ext cx="2662236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6572252" y="2144185"/>
            <a:ext cx="2286000" cy="707886"/>
          </a:xfrm>
          <a:prstGeom prst="rect">
            <a:avLst/>
          </a:prstGeom>
          <a:solidFill>
            <a:schemeClr val="bg1"/>
          </a:solidFill>
          <a:ln w="44450">
            <a:solidFill>
              <a:srgbClr val="00B0F0"/>
            </a:solidFill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zh-CN" altLang="en-US" sz="200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万径：虚指，指千万条路。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000125" y="1572684"/>
            <a:ext cx="2171700" cy="400110"/>
          </a:xfrm>
          <a:prstGeom prst="rect">
            <a:avLst/>
          </a:prstGeom>
          <a:solidFill>
            <a:schemeClr val="bg1"/>
          </a:solidFill>
          <a:ln w="44450">
            <a:solidFill>
              <a:srgbClr val="00B0F0"/>
            </a:solidFill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zh-CN" altLang="en-US" sz="200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绝：无，没有。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785814" y="2429933"/>
            <a:ext cx="1993900" cy="400110"/>
          </a:xfrm>
          <a:prstGeom prst="rect">
            <a:avLst/>
          </a:prstGeom>
          <a:solidFill>
            <a:schemeClr val="bg1"/>
          </a:solidFill>
          <a:ln w="44450">
            <a:solidFill>
              <a:srgbClr val="00B0F0"/>
            </a:solidFill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zh-CN" altLang="en-US" sz="200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孤：孤零零。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071566" y="3572935"/>
            <a:ext cx="2928937" cy="646331"/>
          </a:xfrm>
          <a:prstGeom prst="rect">
            <a:avLst/>
          </a:prstGeom>
          <a:solidFill>
            <a:schemeClr val="bg1"/>
          </a:solidFill>
          <a:ln w="44450">
            <a:solidFill>
              <a:srgbClr val="00B0F0"/>
            </a:solidFill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zh-CN" altLang="en-US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蓑笠：蓑衣和斗笠　</a:t>
            </a:r>
            <a:endParaRPr lang="en-US" altLang="zh-CN">
              <a:solidFill>
                <a:srgbClr val="FF00FF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笠：用竹篾编成的帽子。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6786565" y="3215217"/>
            <a:ext cx="2143125" cy="369332"/>
          </a:xfrm>
          <a:prstGeom prst="rect">
            <a:avLst/>
          </a:prstGeom>
          <a:solidFill>
            <a:schemeClr val="bg1"/>
          </a:solidFill>
          <a:ln w="44450">
            <a:solidFill>
              <a:srgbClr val="00B0F0"/>
            </a:solidFill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zh-CN" altLang="en-US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人踪：人的脚印。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857252" y="4474634"/>
            <a:ext cx="800100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>
                <a:solidFill>
                  <a:srgbClr val="0000FF"/>
                </a:solidFill>
                <a:latin typeface="宋体" panose="02010600030101010101" pitchFamily="2" charset="-122"/>
              </a:rPr>
              <a:t>    </a:t>
            </a:r>
            <a:r>
              <a:rPr lang="zh-CN" altLang="en-US" sz="20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诗意：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所有的山，飞鸟全都断绝；所有的路，不见人影踪迹。江上孤舟，渔翁披蓑戴笠；独自垂钓，不怕冰雪侵袭。</a:t>
            </a: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4643439" y="3714751"/>
            <a:ext cx="1928812" cy="400110"/>
          </a:xfrm>
          <a:prstGeom prst="rect">
            <a:avLst/>
          </a:prstGeom>
          <a:solidFill>
            <a:schemeClr val="bg1"/>
          </a:solidFill>
          <a:ln w="44450">
            <a:solidFill>
              <a:srgbClr val="00B0F0"/>
            </a:solidFill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zh-CN" altLang="en-US" sz="2000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独：独自。</a:t>
            </a:r>
          </a:p>
        </p:txBody>
      </p:sp>
      <p:sp>
        <p:nvSpPr>
          <p:cNvPr id="213001" name="TextBox 3"/>
          <p:cNvSpPr txBox="1">
            <a:spLocks noChangeArrowheads="1"/>
          </p:cNvSpPr>
          <p:nvPr/>
        </p:nvSpPr>
        <p:spPr bwMode="auto">
          <a:xfrm>
            <a:off x="357188" y="715435"/>
            <a:ext cx="8128000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endParaRPr lang="en-US" altLang="zh-CN" sz="20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江雪</a:t>
            </a:r>
          </a:p>
          <a:p>
            <a:pPr algn="ctr" eaLnBrk="1" hangingPunct="1">
              <a:lnSpc>
                <a:spcPct val="150000"/>
              </a:lnSpc>
            </a:pP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　　     （唐）柳宗元</a:t>
            </a:r>
          </a:p>
          <a:p>
            <a:pPr algn="ctr" eaLnBrk="1" hangingPunct="1">
              <a:lnSpc>
                <a:spcPct val="150000"/>
              </a:lnSpc>
            </a:pP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　　千山鸟飞</a:t>
            </a:r>
            <a:r>
              <a:rPr lang="zh-CN" altLang="en-US" sz="2000" b="1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绝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en-US" sz="2000" b="1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万径人踪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灭。</a:t>
            </a:r>
          </a:p>
          <a:p>
            <a:pPr algn="ctr" eaLnBrk="1" hangingPunct="1">
              <a:lnSpc>
                <a:spcPct val="150000"/>
              </a:lnSpc>
            </a:pP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　　</a:t>
            </a:r>
            <a:r>
              <a:rPr lang="zh-CN" altLang="en-US" sz="2000" b="1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孤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舟</a:t>
            </a:r>
            <a:r>
              <a:rPr lang="zh-CN" altLang="en-US" sz="2000" b="1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蓑笠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翁，</a:t>
            </a:r>
            <a:r>
              <a:rPr lang="zh-CN" altLang="en-US" sz="2000" b="1">
                <a:solidFill>
                  <a:srgbClr val="FF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独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钓寒江雪。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/>
      <p:bldP spid="12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1228</Words>
  <Application>Microsoft Office PowerPoint</Application>
  <PresentationFormat>全屏显示(4:3)</PresentationFormat>
  <Paragraphs>104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</cp:revision>
  <dcterms:created xsi:type="dcterms:W3CDTF">2021-08-19T02:56:51Z</dcterms:created>
  <dcterms:modified xsi:type="dcterms:W3CDTF">2021-08-19T02:57:29Z</dcterms:modified>
</cp:coreProperties>
</file>