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13D38-B1C7-429B-9326-C09302943CB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6290-58D9-4A47-8B00-891C9867EC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395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/>
            <a:endParaRPr lang="zh-CN" altLang="en-US" smtClean="0"/>
          </a:p>
        </p:txBody>
      </p:sp>
      <p:sp>
        <p:nvSpPr>
          <p:cNvPr id="253956" name="页脚占位符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  <p:sp>
        <p:nvSpPr>
          <p:cNvPr id="253957" name="页眉占位符 5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1D403-E330-45B7-941D-687E36C9FF6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77FB8-0036-4512-AF7A-9935F0CF810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副标题 2"/>
          <p:cNvSpPr txBox="1">
            <a:spLocks noChangeArrowheads="1"/>
          </p:cNvSpPr>
          <p:nvPr/>
        </p:nvSpPr>
        <p:spPr bwMode="auto">
          <a:xfrm>
            <a:off x="1673227" y="2781300"/>
            <a:ext cx="538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R·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二年级上册</a:t>
            </a:r>
          </a:p>
        </p:txBody>
      </p:sp>
      <p:sp>
        <p:nvSpPr>
          <p:cNvPr id="188419" name="标题 1"/>
          <p:cNvSpPr txBox="1">
            <a:spLocks noChangeArrowheads="1"/>
          </p:cNvSpPr>
          <p:nvPr/>
        </p:nvSpPr>
        <p:spPr bwMode="auto">
          <a:xfrm>
            <a:off x="1673227" y="1780119"/>
            <a:ext cx="5381625" cy="10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口语交际：商量</a:t>
            </a: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1422402" y="2781300"/>
            <a:ext cx="6170613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文本框 13315"/>
          <p:cNvSpPr txBox="1">
            <a:spLocks noChangeArrowheads="1"/>
          </p:cNvSpPr>
          <p:nvPr/>
        </p:nvSpPr>
        <p:spPr bwMode="auto">
          <a:xfrm>
            <a:off x="601663" y="1456268"/>
            <a:ext cx="80835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</a:rPr>
              <a:t>    2.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了解在什么情况下需要与人商量。在日常生活中，当遇到与别人意见不一致的时候，当做什么事拿不定主意的时候，当你需要别人的帮助的时候，就应该学会跟别人商量。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文本框 13315"/>
          <p:cNvSpPr txBox="1">
            <a:spLocks noChangeArrowheads="1"/>
          </p:cNvSpPr>
          <p:nvPr/>
        </p:nvSpPr>
        <p:spPr bwMode="auto">
          <a:xfrm>
            <a:off x="579439" y="1236135"/>
            <a:ext cx="80835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</a:rPr>
              <a:t>    3.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对课文给出的两个场景在小组内进行模拟练习。要懂得：跟别人商量是在征求别人的意见，想得到别人的支持和帮助，因此说话时应该有礼貌，语气要谦逊，让别人感觉到你是真心在和他商量。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文本框 16385"/>
          <p:cNvSpPr txBox="1">
            <a:spLocks noChangeArrowheads="1"/>
          </p:cNvSpPr>
          <p:nvPr/>
        </p:nvSpPr>
        <p:spPr bwMode="auto">
          <a:xfrm>
            <a:off x="192089" y="270934"/>
            <a:ext cx="26564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［交际示范］</a:t>
            </a: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523877" y="1246719"/>
            <a:ext cx="7916862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    老师：小朋友们，我们在跟别人商量事情时，一定要注意态度诚恳，语气谦虚，把自己的想法说清楚，现在请大家积极上台表演。</a:t>
            </a:r>
          </a:p>
        </p:txBody>
      </p:sp>
      <p:pic>
        <p:nvPicPr>
          <p:cNvPr id="3" name="图片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6275" y="3911602"/>
            <a:ext cx="3035300" cy="2317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文本框 17409"/>
          <p:cNvSpPr txBox="1">
            <a:spLocks noChangeArrowheads="1"/>
          </p:cNvSpPr>
          <p:nvPr/>
        </p:nvSpPr>
        <p:spPr bwMode="auto">
          <a:xfrm>
            <a:off x="628651" y="914401"/>
            <a:ext cx="8193088" cy="20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琳琳：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明明，我想和你调换一下值日的时间，因为今天是我的生日，我想早一点回家，明天你值日再来替你，你看可以吗？</a:t>
            </a:r>
          </a:p>
        </p:txBody>
      </p:sp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24214" y="3962400"/>
            <a:ext cx="2806700" cy="214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18433"/>
          <p:cNvSpPr txBox="1">
            <a:spLocks noChangeArrowheads="1"/>
          </p:cNvSpPr>
          <p:nvPr/>
        </p:nvSpPr>
        <p:spPr bwMode="auto">
          <a:xfrm>
            <a:off x="627064" y="891118"/>
            <a:ext cx="749141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3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娇娇：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欣欣，你借给我的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西游记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太好看了，可是我还剩三十多页没看完，你能让我再借两三天吗？我一定抓紧时间早点看完还你。</a:t>
            </a:r>
          </a:p>
        </p:txBody>
      </p:sp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60689" y="3473452"/>
            <a:ext cx="3360738" cy="257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18433"/>
          <p:cNvSpPr txBox="1">
            <a:spLocks noChangeArrowheads="1"/>
          </p:cNvSpPr>
          <p:nvPr/>
        </p:nvSpPr>
        <p:spPr bwMode="auto">
          <a:xfrm>
            <a:off x="534989" y="1170519"/>
            <a:ext cx="749141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3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亮亮：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爸爸，我最爱看的动画片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大头儿子小头爸爸</a:t>
            </a: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就要开始了，现在我的作业也做完了，你能让我看会儿电视吗？</a:t>
            </a:r>
          </a:p>
        </p:txBody>
      </p:sp>
      <p:pic>
        <p:nvPicPr>
          <p:cNvPr id="3" name="图片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49552" y="3767667"/>
            <a:ext cx="3203575" cy="244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15361"/>
          <p:cNvSpPr txBox="1">
            <a:spLocks noChangeArrowheads="1"/>
          </p:cNvSpPr>
          <p:nvPr/>
        </p:nvSpPr>
        <p:spPr bwMode="auto">
          <a:xfrm>
            <a:off x="342900" y="2696633"/>
            <a:ext cx="250260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0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［训练指导］</a:t>
            </a:r>
          </a:p>
        </p:txBody>
      </p:sp>
      <p:sp>
        <p:nvSpPr>
          <p:cNvPr id="14338" name="文本框 15362"/>
          <p:cNvSpPr txBox="1">
            <a:spLocks noChangeArrowheads="1"/>
          </p:cNvSpPr>
          <p:nvPr/>
        </p:nvSpPr>
        <p:spPr bwMode="auto">
          <a:xfrm>
            <a:off x="419102" y="3435351"/>
            <a:ext cx="836453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3000" b="1">
                <a:latin typeface="Calibri" panose="020F0502020204030204" pitchFamily="34" charset="0"/>
                <a:ea typeface="黑体" panose="02010609060101010101" pitchFamily="49" charset="-122"/>
              </a:rPr>
              <a:t>         当你与别人意见不一致的时候；当你做什么拿不定主意的时候；当你需要求得别人的帮助的时候，就要</a:t>
            </a:r>
            <a:r>
              <a:rPr lang="zh-CN" altLang="en-US" sz="3000" b="1">
                <a:solidFill>
                  <a:srgbClr val="FF0000"/>
                </a:solidFill>
                <a:latin typeface="Calibri" panose="020F0502020204030204" pitchFamily="34" charset="0"/>
                <a:ea typeface="黑体" panose="02010609060101010101" pitchFamily="49" charset="-122"/>
              </a:rPr>
              <a:t>学会与人商量，说话时要注意语气</a:t>
            </a:r>
            <a:r>
              <a:rPr lang="zh-CN" altLang="en-US" sz="3000" b="1">
                <a:latin typeface="Calibri" panose="020F0502020204030204" pitchFamily="34" charset="0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14339" name="文本框 15363"/>
          <p:cNvSpPr txBox="1">
            <a:spLocks noChangeArrowheads="1"/>
          </p:cNvSpPr>
          <p:nvPr/>
        </p:nvSpPr>
        <p:spPr bwMode="auto">
          <a:xfrm>
            <a:off x="322263" y="230717"/>
            <a:ext cx="250260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0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［训练意图］</a:t>
            </a:r>
          </a:p>
        </p:txBody>
      </p:sp>
      <p:sp>
        <p:nvSpPr>
          <p:cNvPr id="14340" name="文本框 15364"/>
          <p:cNvSpPr txBox="1">
            <a:spLocks noChangeArrowheads="1"/>
          </p:cNvSpPr>
          <p:nvPr/>
        </p:nvSpPr>
        <p:spPr bwMode="auto">
          <a:xfrm>
            <a:off x="342903" y="982134"/>
            <a:ext cx="82343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3000" b="1">
                <a:latin typeface="Calibri" panose="020F0502020204030204" pitchFamily="34" charset="0"/>
                <a:ea typeface="黑体" panose="02010609060101010101" pitchFamily="49" charset="-122"/>
              </a:rPr>
              <a:t>        培养学生学会与人商量的能力，要重视学生参与的广泛性，让学生积极参与交流。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14338" grpId="0"/>
      <p:bldP spid="14339" grpId="0"/>
      <p:bldP spid="143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442916" y="493186"/>
            <a:ext cx="51577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商量是什么意思？</a:t>
            </a:r>
          </a:p>
        </p:txBody>
      </p:sp>
      <p:sp>
        <p:nvSpPr>
          <p:cNvPr id="6" name="内容占位符 2"/>
          <p:cNvSpPr txBox="1"/>
          <p:nvPr/>
        </p:nvSpPr>
        <p:spPr bwMode="auto">
          <a:xfrm>
            <a:off x="882651" y="1373718"/>
            <a:ext cx="7351714" cy="5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3200" dirty="0">
                <a:solidFill>
                  <a:srgbClr val="FF0000"/>
                </a:solidFill>
                <a:latin typeface="+mn-ea"/>
                <a:sym typeface="+mn-ea"/>
              </a:rPr>
              <a:t>商量就是互相讨论和交换意见。</a:t>
            </a:r>
          </a:p>
        </p:txBody>
      </p:sp>
      <p:sp>
        <p:nvSpPr>
          <p:cNvPr id="7" name="标题 1"/>
          <p:cNvSpPr txBox="1">
            <a:spLocks noChangeArrowheads="1"/>
          </p:cNvSpPr>
          <p:nvPr/>
        </p:nvSpPr>
        <p:spPr bwMode="auto">
          <a:xfrm>
            <a:off x="266701" y="2357967"/>
            <a:ext cx="858520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 2.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我们在什么样的情况下需要和别人商量呢？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993776" y="3388784"/>
            <a:ext cx="6941324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571500" indent="-571500" eaLnBrk="0" hangingPunct="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意见不一致</a:t>
            </a:r>
            <a:endParaRPr lang="en-US" altLang="zh-CN" sz="32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  <a:p>
            <a:pPr marL="571500" indent="-571500" eaLnBrk="0" hangingPunct="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拿不定主意</a:t>
            </a:r>
          </a:p>
          <a:p>
            <a:pPr marL="571500" indent="-571500" eaLnBrk="0" hangingPunct="0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想让别人帮忙或想借用别人的东西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 bwMode="auto">
          <a:xfrm>
            <a:off x="0" y="366185"/>
            <a:ext cx="8389938" cy="592243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</a:rPr>
              <a:t>明明：你有墨水，正好借给我。</a:t>
            </a:r>
            <a:endParaRPr lang="en-US" altLang="zh-CN" sz="3000" dirty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</a:rPr>
              <a:t>小雨：真没礼貌！</a:t>
            </a:r>
            <a:endParaRPr lang="en-US" altLang="zh-CN" sz="3000" dirty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</a:rPr>
              <a:t>明明：你到底借不借。</a:t>
            </a:r>
            <a:endParaRPr lang="en-US" altLang="zh-CN" sz="3000" dirty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</a:rPr>
              <a:t>小雨：为什么要借给你？你自己干嘛不带来？</a:t>
            </a:r>
            <a:endParaRPr lang="en-US" altLang="zh-CN" sz="3000" dirty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</a:rPr>
              <a:t>明明：因为我</a:t>
            </a:r>
            <a:r>
              <a:rPr lang="en-US" altLang="zh-CN" sz="3000" dirty="0">
                <a:solidFill>
                  <a:srgbClr val="0000FF"/>
                </a:solidFill>
                <a:latin typeface="+mn-ea"/>
              </a:rPr>
              <a:t>……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</a:rPr>
              <a:t>小雨</a:t>
            </a:r>
            <a:r>
              <a:rPr lang="zh-CN" altLang="en-US" sz="300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：（显得不耐烦）别啰嗦了。</a:t>
            </a:r>
            <a:endParaRPr lang="en-US" altLang="zh-CN" sz="3000" dirty="0">
              <a:solidFill>
                <a:srgbClr val="0000FF"/>
              </a:solidFill>
              <a:latin typeface="+mn-ea"/>
              <a:sym typeface="Wingdings" panose="05000000000000000000" pitchFamily="2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明明：哼，我就知道你是个小气鬼。</a:t>
            </a:r>
            <a:endParaRPr lang="en-US" altLang="zh-CN" sz="3000" dirty="0">
              <a:solidFill>
                <a:srgbClr val="0000FF"/>
              </a:solidFill>
              <a:latin typeface="+mn-ea"/>
              <a:sym typeface="Wingdings" panose="05000000000000000000" pitchFamily="2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defRPr/>
            </a:pPr>
            <a:r>
              <a:rPr lang="zh-CN" altLang="en-US" sz="3000" dirty="0">
                <a:solidFill>
                  <a:srgbClr val="0000FF"/>
                </a:solidFill>
                <a:latin typeface="+mn-ea"/>
                <a:sym typeface="Wingdings" panose="05000000000000000000" pitchFamily="2" charset="2"/>
              </a:rPr>
              <a:t>（结果小雨没有把墨水借给明明）</a:t>
            </a:r>
            <a:endParaRPr lang="en-US" altLang="zh-CN" sz="3000" dirty="0">
              <a:solidFill>
                <a:srgbClr val="0000FF"/>
              </a:solidFill>
              <a:latin typeface="+mn-ea"/>
              <a:sym typeface="Wingdings" panose="05000000000000000000" pitchFamily="2" charset="2"/>
            </a:endParaRPr>
          </a:p>
        </p:txBody>
      </p:sp>
      <p:sp>
        <p:nvSpPr>
          <p:cNvPr id="2" name="爆炸形 1 1"/>
          <p:cNvSpPr/>
          <p:nvPr/>
        </p:nvSpPr>
        <p:spPr>
          <a:xfrm>
            <a:off x="5994401" y="124884"/>
            <a:ext cx="2362201" cy="2607733"/>
          </a:xfrm>
          <a:prstGeom prst="irregularSeal1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buFontTx/>
              <a:buNone/>
              <a:defRPr/>
            </a:pPr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案例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矩形 3"/>
          <p:cNvSpPr>
            <a:spLocks noChangeArrowheads="1"/>
          </p:cNvSpPr>
          <p:nvPr/>
        </p:nvSpPr>
        <p:spPr bwMode="auto">
          <a:xfrm>
            <a:off x="450852" y="376767"/>
            <a:ext cx="20409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4800" b="1"/>
              <a:t>交流：</a:t>
            </a:r>
          </a:p>
        </p:txBody>
      </p:sp>
      <p:sp>
        <p:nvSpPr>
          <p:cNvPr id="5" name="标题 1"/>
          <p:cNvSpPr txBox="1">
            <a:spLocks noChangeArrowheads="1"/>
          </p:cNvSpPr>
          <p:nvPr/>
        </p:nvSpPr>
        <p:spPr bwMode="auto">
          <a:xfrm>
            <a:off x="3236914" y="4292600"/>
            <a:ext cx="374332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5400" b="1">
                <a:solidFill>
                  <a:srgbClr val="FF0000"/>
                </a:solidFill>
              </a:rPr>
              <a:t>诚恳有礼</a:t>
            </a:r>
          </a:p>
        </p:txBody>
      </p:sp>
      <p:sp>
        <p:nvSpPr>
          <p:cNvPr id="4" name="矩形 3"/>
          <p:cNvSpPr/>
          <p:nvPr/>
        </p:nvSpPr>
        <p:spPr>
          <a:xfrm>
            <a:off x="723902" y="1490134"/>
            <a:ext cx="7959724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FontTx/>
              <a:buNone/>
              <a:defRPr/>
            </a:pPr>
            <a:r>
              <a:rPr lang="zh-CN" altLang="en-US" sz="40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  <a:sym typeface="+mn-ea"/>
              </a:rPr>
              <a:t>    小雨为什么没有把墨水借给明明？假如你是明明，你会怎么向小雨开口？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1535114" y="2791886"/>
            <a:ext cx="5707061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71500" indent="-571500" eaLnBrk="0" hangingPunct="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3600" b="1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没有说清借东西的理由</a:t>
            </a:r>
            <a:endParaRPr lang="en-US" altLang="zh-CN" sz="3600" b="1">
              <a:solidFill>
                <a:srgbClr val="FF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571500" indent="-571500" eaLnBrk="0" hangingPunct="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3600" b="1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别人不同意还强求</a:t>
            </a:r>
            <a:endParaRPr lang="en-US" altLang="zh-CN" sz="3600" b="1">
              <a:solidFill>
                <a:srgbClr val="FF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571500" indent="-571500" eaLnBrk="0" hangingPunct="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3600" b="1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乱发脾气</a:t>
            </a:r>
            <a:endParaRPr lang="en-US" altLang="zh-CN" sz="3600" b="1">
              <a:solidFill>
                <a:srgbClr val="FF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03239" y="793753"/>
            <a:ext cx="8180388" cy="153272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  <a:buFontTx/>
              <a:buNone/>
              <a:defRPr/>
            </a:pPr>
            <a:r>
              <a:rPr lang="zh-CN" altLang="en-US" sz="36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  <a:sym typeface="+mn-ea"/>
              </a:rPr>
              <a:t>    明明这次借东西没有成功，除了不礼貌以外，还有什么别的原因吗？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38401" y="1553634"/>
            <a:ext cx="5976939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注意礼貌用语的使用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注意说话的语气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讲清理由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不要发脾气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要是别人不同意，不要勉强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要学会倾听</a:t>
            </a:r>
          </a:p>
        </p:txBody>
      </p:sp>
      <p:sp>
        <p:nvSpPr>
          <p:cNvPr id="4" name="标题 1"/>
          <p:cNvSpPr txBox="1">
            <a:spLocks noChangeArrowheads="1"/>
          </p:cNvSpPr>
          <p:nvPr/>
        </p:nvSpPr>
        <p:spPr bwMode="auto">
          <a:xfrm>
            <a:off x="271464" y="641352"/>
            <a:ext cx="8412162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我们与别人商量的时候需要注意些什么呢？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文本框 13313"/>
          <p:cNvSpPr txBox="1">
            <a:spLocks noChangeArrowheads="1"/>
          </p:cNvSpPr>
          <p:nvPr/>
        </p:nvSpPr>
        <p:spPr bwMode="auto">
          <a:xfrm>
            <a:off x="180978" y="1039285"/>
            <a:ext cx="29642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b="1">
                <a:solidFill>
                  <a:srgbClr val="0000FF"/>
                </a:solidFill>
                <a:latin typeface="Calibri" panose="020F0502020204030204" pitchFamily="34" charset="0"/>
              </a:rPr>
              <a:t>【交际内容】</a:t>
            </a:r>
            <a:endParaRPr lang="zh-CN" altLang="en-US" b="1">
              <a:latin typeface="Calibri" panose="020F0502020204030204" pitchFamily="34" charset="0"/>
            </a:endParaRPr>
          </a:p>
        </p:txBody>
      </p:sp>
      <p:sp>
        <p:nvSpPr>
          <p:cNvPr id="12291" name="文本框 13315"/>
          <p:cNvSpPr txBox="1">
            <a:spLocks noChangeArrowheads="1"/>
          </p:cNvSpPr>
          <p:nvPr/>
        </p:nvSpPr>
        <p:spPr bwMode="auto">
          <a:xfrm>
            <a:off x="520701" y="2271184"/>
            <a:ext cx="808355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    在生活中，有时候我们要跟别人商量事情。比如，你想和小丽调换值日的时间，该怎样跟她商量呢？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文本框 13313"/>
          <p:cNvSpPr txBox="1">
            <a:spLocks noChangeArrowheads="1"/>
          </p:cNvSpPr>
          <p:nvPr/>
        </p:nvSpPr>
        <p:spPr bwMode="auto">
          <a:xfrm>
            <a:off x="173040" y="319618"/>
            <a:ext cx="29642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600" b="1">
                <a:solidFill>
                  <a:srgbClr val="0000FF"/>
                </a:solidFill>
                <a:latin typeface="Calibri" panose="020F0502020204030204" pitchFamily="34" charset="0"/>
              </a:rPr>
              <a:t>【交际指导】</a:t>
            </a:r>
            <a:endParaRPr lang="zh-CN" altLang="en-US" b="1">
              <a:latin typeface="Calibri" panose="020F0502020204030204" pitchFamily="34" charset="0"/>
            </a:endParaRPr>
          </a:p>
        </p:txBody>
      </p:sp>
      <p:sp>
        <p:nvSpPr>
          <p:cNvPr id="12291" name="文本框 13315"/>
          <p:cNvSpPr txBox="1">
            <a:spLocks noChangeArrowheads="1"/>
          </p:cNvSpPr>
          <p:nvPr/>
        </p:nvSpPr>
        <p:spPr bwMode="auto">
          <a:xfrm>
            <a:off x="585788" y="1397002"/>
            <a:ext cx="8085138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3000" b="1">
                <a:latin typeface="黑体" panose="02010609060101010101" pitchFamily="49" charset="-122"/>
                <a:ea typeface="黑体" panose="02010609060101010101" pitchFamily="49" charset="-122"/>
              </a:rPr>
              <a:t>    1.</a:t>
            </a:r>
            <a:r>
              <a:rPr lang="zh-CN" altLang="en-US" sz="3000" b="1">
                <a:latin typeface="黑体" panose="02010609060101010101" pitchFamily="49" charset="-122"/>
                <a:ea typeface="黑体" panose="02010609060101010101" pitchFamily="49" charset="-122"/>
              </a:rPr>
              <a:t>应明确为什么要学会与人商量。同学之间可以设计相关的场景，如：由于没学会与人商量，不会用商量的口吻与别人交换意见，从而造成了别人的误解，体会“学会商量”的重要性。</a:t>
            </a:r>
            <a:endParaRPr lang="en-US" altLang="zh-CN" sz="30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996</Words>
  <Application>Microsoft Office PowerPoint</Application>
  <PresentationFormat>全屏显示(4:3)</PresentationFormat>
  <Paragraphs>46</Paragraphs>
  <Slides>15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2021-08-19T02:54:46Z</dcterms:created>
  <dcterms:modified xsi:type="dcterms:W3CDTF">2021-08-19T02:55:56Z</dcterms:modified>
</cp:coreProperties>
</file>