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1502" r:id="rId2"/>
    <p:sldId id="1503" r:id="rId3"/>
    <p:sldId id="1258" r:id="rId4"/>
    <p:sldId id="1261" r:id="rId5"/>
    <p:sldId id="1504" r:id="rId6"/>
    <p:sldId id="1469" r:id="rId7"/>
    <p:sldId id="1450" r:id="rId8"/>
    <p:sldId id="1505" r:id="rId9"/>
    <p:sldId id="1470" r:id="rId10"/>
    <p:sldId id="1407" r:id="rId11"/>
    <p:sldId id="1508" r:id="rId12"/>
    <p:sldId id="1509" r:id="rId13"/>
    <p:sldId id="634" r:id="rId14"/>
    <p:sldId id="1511" r:id="rId15"/>
    <p:sldId id="1512" r:id="rId16"/>
    <p:sldId id="1514" r:id="rId17"/>
    <p:sldId id="1262" r:id="rId18"/>
    <p:sldId id="1020" r:id="rId19"/>
    <p:sldId id="1221" r:id="rId20"/>
    <p:sldId id="941" r:id="rId21"/>
    <p:sldId id="1375" r:id="rId22"/>
    <p:sldId id="1516" r:id="rId23"/>
    <p:sldId id="1517" r:id="rId24"/>
    <p:sldId id="1520" r:id="rId25"/>
    <p:sldId id="1521" r:id="rId26"/>
    <p:sldId id="1137" r:id="rId27"/>
    <p:sldId id="1523" r:id="rId28"/>
    <p:sldId id="1524" r:id="rId29"/>
    <p:sldId id="1533" r:id="rId30"/>
    <p:sldId id="937" r:id="rId31"/>
    <p:sldId id="938" r:id="rId32"/>
    <p:sldId id="1415" r:id="rId33"/>
    <p:sldId id="1416" r:id="rId34"/>
    <p:sldId id="1532" r:id="rId35"/>
    <p:sldId id="1008" r:id="rId36"/>
  </p:sldIdLst>
  <p:sldSz cx="9144000" cy="5143500" type="screen16x9"/>
  <p:notesSz cx="6858000" cy="9144000"/>
  <p:embeddedFontLst>
    <p:embeddedFont>
      <p:font typeface="幼圆" panose="02010509060101010101" pitchFamily="49" charset="-122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微软雅黑" panose="020B0503020204020204" pitchFamily="34" charset="-122"/>
      <p:regular r:id="rId44"/>
      <p:bold r:id="rId45"/>
    </p:embeddedFont>
    <p:embeddedFont>
      <p:font typeface="楷体" panose="02010609060101010101" pitchFamily="49" charset="-122"/>
      <p:regular r:id="rId46"/>
    </p:embeddedFont>
    <p:embeddedFont>
      <p:font typeface="华文楷体" panose="02010600040101010101" pitchFamily="2" charset="-122"/>
      <p:regular r:id="rId47"/>
    </p:embeddedFont>
    <p:embeddedFont>
      <p:font typeface="汉语拼音" panose="000B0604020202020204" pitchFamily="34" charset="0"/>
      <p:regular r:id="rId48"/>
    </p:embeddedFont>
    <p:embeddedFont>
      <p:font typeface="黑体" panose="02010609060101010101" pitchFamily="49" charset="-122"/>
      <p:regular r:id="rId49"/>
    </p:embeddedFont>
  </p:embeddedFontLst>
  <p:custDataLst>
    <p:tags r:id="rId50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80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CC66"/>
    <a:srgbClr val="0000FF"/>
    <a:srgbClr val="0066FF"/>
    <a:srgbClr val="CCFF99"/>
    <a:srgbClr val="90EC84"/>
    <a:srgbClr val="008000"/>
    <a:srgbClr val="DFFF75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05" autoAdjust="0"/>
    <p:restoredTop sz="94737" autoAdjust="0"/>
  </p:normalViewPr>
  <p:slideViewPr>
    <p:cSldViewPr>
      <p:cViewPr varScale="1">
        <p:scale>
          <a:sx n="119" d="100"/>
          <a:sy n="119" d="100"/>
        </p:scale>
        <p:origin x="-210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80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2020/5/11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443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2020/5/11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8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9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23478"/>
            <a:ext cx="915984" cy="36004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0" y="92978"/>
            <a:ext cx="2771800" cy="276999"/>
            <a:chOff x="-107503" y="92978"/>
            <a:chExt cx="2771800" cy="276999"/>
          </a:xfrm>
        </p:grpSpPr>
        <p:sp>
          <p:nvSpPr>
            <p:cNvPr id="5" name="矩形 4"/>
            <p:cNvSpPr/>
            <p:nvPr userDrawn="1"/>
          </p:nvSpPr>
          <p:spPr>
            <a:xfrm flipH="1">
              <a:off x="-107503" y="123478"/>
              <a:ext cx="2771800" cy="216000"/>
            </a:xfrm>
            <a:prstGeom prst="rect">
              <a:avLst/>
            </a:prstGeom>
            <a:gradFill flip="none" rotWithShape="1">
              <a:gsLst>
                <a:gs pos="40000">
                  <a:schemeClr val="accent5">
                    <a:lumMod val="60000"/>
                    <a:lumOff val="40000"/>
                  </a:schemeClr>
                </a:gs>
                <a:gs pos="97000">
                  <a:schemeClr val="bg1">
                    <a:alpha val="0"/>
                  </a:schemeClr>
                </a:gs>
                <a:gs pos="70000">
                  <a:schemeClr val="accent5">
                    <a:lumMod val="40000"/>
                    <a:lumOff val="60000"/>
                    <a:alpha val="76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文本框 10"/>
            <p:cNvSpPr txBox="1"/>
            <p:nvPr userDrawn="1"/>
          </p:nvSpPr>
          <p:spPr>
            <a:xfrm>
              <a:off x="193237" y="92978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 smtClean="0">
                  <a:latin typeface="黑体" panose="02010609060101010101" charset="-122"/>
                  <a:ea typeface="黑体" panose="02010609060101010101" charset="-122"/>
                </a:rPr>
                <a:t>16  </a:t>
              </a:r>
              <a:r>
                <a:rPr kumimoji="1" lang="zh-CN" altLang="en-US" sz="1200" dirty="0" smtClean="0">
                  <a:latin typeface="黑体" panose="02010609060101010101" charset="-122"/>
                  <a:ea typeface="黑体" panose="02010609060101010101" charset="-122"/>
                </a:rPr>
                <a:t>麻雀</a:t>
              </a:r>
              <a:endParaRPr kumimoji="1" lang="en-US" altLang="zh-CN" sz="1200" dirty="0" smtClean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lum contrast="6000"/>
          </a:blip>
          <a:srcRect r="3304" b="16014"/>
          <a:stretch>
            <a:fillRect/>
          </a:stretch>
        </p:blipFill>
        <p:spPr>
          <a:xfrm>
            <a:off x="0" y="4687569"/>
            <a:ext cx="9147175" cy="4641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&#29983;&#23383;&#35270;&#39057;/&#36527;.mp4" TargetMode="External"/><Relationship Id="rId3" Type="http://schemas.openxmlformats.org/officeDocument/2006/relationships/hyperlink" Target="&#29983;&#23383;&#35270;&#39057;-1&#12298;&#22823;&#38738;&#26641;&#19979;&#30340;&#23567;&#23398;&#12299;.mp4" TargetMode="External"/><Relationship Id="rId7" Type="http://schemas.openxmlformats.org/officeDocument/2006/relationships/hyperlink" Target="&#29983;&#23383;&#35270;&#39057;/&#40831;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hyperlink" Target="&#29983;&#23383;&#35270;&#39057;/&#21957;.mp4" TargetMode="External"/><Relationship Id="rId4" Type="http://schemas.openxmlformats.org/officeDocument/2006/relationships/image" Target="../media/image13.png"/><Relationship Id="rId9" Type="http://schemas.openxmlformats.org/officeDocument/2006/relationships/hyperlink" Target="&#29983;&#23383;&#35270;&#39057;/&#24222;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&#29983;&#23383;&#35270;&#39057;/&#21957;.mp4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&#29983;&#23383;&#35270;&#39057;/&#24222;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&#29983;&#23383;&#35270;&#39057;/&#36527;.mp4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&#29983;&#23383;&#35270;&#39057;/&#24188;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&#19971;&#24425;-&#23383;&#35789;&#21548;&#20889;-&#22235;&#19978;-16.&#40635;&#38592;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&#65306;&#19968;&#32676;&#23567;&#40493;&#23376;&#36807;&#39532;&#36335;.wmv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9971;&#24425;-&#35838;&#25991;&#26391;&#35835;-&#22235;&#19978;-16.&#40635;&#38592;.mp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20845;&#19979;&#29983;&#23383;&#35270;&#39057;1&#21271;&#20140;&#30340;&#26149;&#33410;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92" y="875905"/>
            <a:ext cx="3617215" cy="2398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75905"/>
            <a:ext cx="3832935" cy="239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1795" y="3497250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鸽子</a:t>
            </a:r>
            <a:endParaRPr lang="zh-CN" altLang="en-US" sz="44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2403" y="3497249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喜鹊</a:t>
            </a:r>
            <a:endParaRPr lang="zh-CN" altLang="en-US" sz="44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08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866635" y="1752255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老麻雀</a:t>
            </a:r>
            <a:endParaRPr lang="zh-CN" altLang="en-US" sz="32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66461" y="263904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拯救</a:t>
            </a:r>
            <a:endParaRPr lang="zh-CN" altLang="en-US" sz="32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70277" y="2639041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逼退</a:t>
            </a:r>
            <a:endParaRPr lang="zh-CN" altLang="en-US" sz="32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87975" y="4116298"/>
            <a:ext cx="1545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小麻雀</a:t>
            </a:r>
            <a:endParaRPr lang="zh-CN" altLang="en-US" sz="32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10367" y="4060596"/>
            <a:ext cx="127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猎狗</a:t>
            </a:r>
            <a:endParaRPr lang="zh-CN" altLang="en-US" sz="32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88989" y="3823910"/>
            <a:ext cx="115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攻击</a:t>
            </a:r>
            <a:endParaRPr lang="zh-CN" altLang="en-US" sz="3200" dirty="0">
              <a:latin typeface="黑体" pitchFamily="2" charset="-122"/>
              <a:ea typeface="黑体" pitchFamily="2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2966535" y="2337030"/>
            <a:ext cx="1224136" cy="1713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5090771" y="2337028"/>
            <a:ext cx="972108" cy="17133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>
            <a:off x="2966535" y="4408685"/>
            <a:ext cx="290013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64"/>
          <p:cNvSpPr txBox="1"/>
          <p:nvPr/>
        </p:nvSpPr>
        <p:spPr>
          <a:xfrm>
            <a:off x="697560" y="339502"/>
            <a:ext cx="7748879" cy="58631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在示意图中标注故事的起因、经过和结果吧！</a:t>
            </a:r>
            <a:endParaRPr lang="zh-CN" altLang="en-US" sz="24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65459" y="2152549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dirty="0" smtClean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（</a:t>
            </a:r>
            <a:r>
              <a:rPr lang="zh-CN" altLang="en-US" sz="3200" dirty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经过</a:t>
            </a:r>
            <a:r>
              <a:rPr lang="zh-CN" altLang="en-US" sz="3200" dirty="0" smtClean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）</a:t>
            </a:r>
            <a:endParaRPr lang="zh-CN" altLang="en-US" sz="3200" dirty="0">
              <a:solidFill>
                <a:prstClr val="black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61263" y="2152549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dirty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（结果）</a:t>
            </a:r>
          </a:p>
        </p:txBody>
      </p:sp>
      <p:sp>
        <p:nvSpPr>
          <p:cNvPr id="17" name="矩形 16"/>
          <p:cNvSpPr/>
          <p:nvPr/>
        </p:nvSpPr>
        <p:spPr>
          <a:xfrm>
            <a:off x="3866635" y="3248966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dirty="0" smtClean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(</a:t>
            </a:r>
            <a:r>
              <a:rPr lang="zh-CN" altLang="en-US" sz="3200" dirty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起因</a:t>
            </a:r>
            <a:r>
              <a:rPr lang="en-US" altLang="zh-CN" sz="3200" dirty="0" smtClean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)</a:t>
            </a:r>
            <a:endParaRPr lang="zh-CN" altLang="en-US" sz="3200" dirty="0">
              <a:solidFill>
                <a:prstClr val="black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662464"/>
            <a:ext cx="1433406" cy="98290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068" y="915566"/>
            <a:ext cx="1126722" cy="8802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050" y="3230466"/>
            <a:ext cx="1781467" cy="13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5552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根据示意图来梳理课文结构吧！</a:t>
            </a:r>
            <a:endParaRPr lang="zh-CN" altLang="en-US" sz="3600" b="1" dirty="0">
              <a:solidFill>
                <a:srgbClr val="0070C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851670"/>
            <a:ext cx="79208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事情的起因：猎狗攻击小麻雀。</a:t>
            </a:r>
            <a:endParaRPr lang="en-US" altLang="zh-CN" sz="28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事情的经过：老麻雀奋不顾身保护小麻雀。</a:t>
            </a:r>
            <a:endParaRPr lang="en-US" altLang="zh-CN" sz="28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事情的结果：猎狗被老麻雀的勇气震撼而后退。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451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30" y="504615"/>
            <a:ext cx="73627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    借助人（事）物与情节关系图，理清老麻雀、小麻雀、猎狗之间发生的事，说说课文围绕麻雀写了一件什么事。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5576" y="2267514"/>
            <a:ext cx="5153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    这</a:t>
            </a:r>
            <a:r>
              <a:rPr lang="zh-CN" altLang="en-US" sz="2800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篇课文围绕麻雀描写了“我”在打猎回来的路上，亲眼看到大猎狗想吃掉小麻雀，老麻雀在大猎狗面前奋不顾身地保护小麻雀的事情。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24863"/>
          <a:stretch/>
        </p:blipFill>
        <p:spPr>
          <a:xfrm>
            <a:off x="6012160" y="2715766"/>
            <a:ext cx="2880320" cy="1985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85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890827" y="1492711"/>
            <a:ext cx="1045631" cy="1626772"/>
            <a:chOff x="6149064" y="2299617"/>
            <a:chExt cx="1045631" cy="1626772"/>
          </a:xfrm>
        </p:grpSpPr>
        <p:grpSp>
          <p:nvGrpSpPr>
            <p:cNvPr id="95" name="组合 7"/>
            <p:cNvGrpSpPr/>
            <p:nvPr/>
          </p:nvGrpSpPr>
          <p:grpSpPr>
            <a:xfrm>
              <a:off x="6149064" y="2836908"/>
              <a:ext cx="1029163" cy="1085656"/>
              <a:chOff x="2437" y="2032"/>
              <a:chExt cx="1244" cy="1264"/>
            </a:xfrm>
          </p:grpSpPr>
          <p:sp>
            <p:nvSpPr>
              <p:cNvPr id="96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97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98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12298" name="文本框 64"/>
            <p:cNvSpPr txBox="1"/>
            <p:nvPr/>
          </p:nvSpPr>
          <p:spPr>
            <a:xfrm>
              <a:off x="6220819" y="2842444"/>
              <a:ext cx="944527" cy="10839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庞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191468" y="2299617"/>
              <a:ext cx="1003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latin typeface="汉语拼音" pitchFamily="34" charset="0"/>
                  <a:ea typeface="黑体" panose="02010609060101010101" charset="-122"/>
                  <a:cs typeface="汉语拼音" pitchFamily="34" charset="0"/>
                </a:rPr>
                <a:t>páng</a:t>
              </a:r>
              <a:endParaRPr lang="en-US" altLang="zh-CN" sz="2800" b="1" dirty="0">
                <a:latin typeface="汉语拼音" pitchFamily="34" charset="0"/>
                <a:ea typeface="黑体" panose="02010609060101010101" charset="-122"/>
                <a:cs typeface="汉语拼音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86472" y="1499072"/>
            <a:ext cx="1029163" cy="1637007"/>
            <a:chOff x="2051720" y="2283718"/>
            <a:chExt cx="1029163" cy="1637007"/>
          </a:xfrm>
        </p:grpSpPr>
        <p:grpSp>
          <p:nvGrpSpPr>
            <p:cNvPr id="107" name="组合 7"/>
            <p:cNvGrpSpPr/>
            <p:nvPr/>
          </p:nvGrpSpPr>
          <p:grpSpPr>
            <a:xfrm>
              <a:off x="2051720" y="2832153"/>
              <a:ext cx="1029163" cy="1088572"/>
              <a:chOff x="2437" y="2032"/>
              <a:chExt cx="1244" cy="1264"/>
            </a:xfrm>
          </p:grpSpPr>
          <p:sp>
            <p:nvSpPr>
              <p:cNvPr id="108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09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110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12292" name="文本框 64"/>
            <p:cNvSpPr txBox="1"/>
            <p:nvPr/>
          </p:nvSpPr>
          <p:spPr>
            <a:xfrm>
              <a:off x="2051720" y="2832897"/>
              <a:ext cx="608489" cy="108394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嗅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237137" y="2283718"/>
              <a:ext cx="6591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prstClr val="black"/>
                  </a:solidFill>
                  <a:latin typeface="汉语拼音" pitchFamily="34" charset="0"/>
                  <a:ea typeface="黑体" panose="02010609060101010101" charset="-122"/>
                  <a:cs typeface="汉语拼音" pitchFamily="34" charset="0"/>
                </a:rPr>
                <a:t>xiù</a:t>
              </a:r>
              <a:endParaRPr lang="zh-CN" altLang="en-US" sz="2800" b="1" dirty="0">
                <a:latin typeface="汉语拼音" pitchFamily="34" charset="0"/>
                <a:cs typeface="汉语拼音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154590" y="1508212"/>
            <a:ext cx="1029163" cy="1635592"/>
            <a:chOff x="3484768" y="2290797"/>
            <a:chExt cx="1029163" cy="1635592"/>
          </a:xfrm>
        </p:grpSpPr>
        <p:grpSp>
          <p:nvGrpSpPr>
            <p:cNvPr id="103" name="组合 7"/>
            <p:cNvGrpSpPr/>
            <p:nvPr/>
          </p:nvGrpSpPr>
          <p:grpSpPr>
            <a:xfrm>
              <a:off x="3484768" y="2836908"/>
              <a:ext cx="1029163" cy="1085656"/>
              <a:chOff x="2437" y="2032"/>
              <a:chExt cx="1244" cy="1264"/>
            </a:xfrm>
          </p:grpSpPr>
          <p:sp>
            <p:nvSpPr>
              <p:cNvPr id="104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05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106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12294" name="文本框 64"/>
            <p:cNvSpPr txBox="1"/>
            <p:nvPr/>
          </p:nvSpPr>
          <p:spPr>
            <a:xfrm>
              <a:off x="3484768" y="2842444"/>
              <a:ext cx="999303" cy="10839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齿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546942" y="2290797"/>
              <a:ext cx="9076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prstClr val="black"/>
                  </a:solidFill>
                  <a:latin typeface="汉语拼音" pitchFamily="34" charset="0"/>
                  <a:ea typeface="黑体" panose="02010609060101010101" charset="-122"/>
                  <a:cs typeface="汉语拼音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prstClr val="black"/>
                  </a:solidFill>
                  <a:latin typeface="汉语拼音" pitchFamily="34" charset="0"/>
                  <a:ea typeface="黑体" panose="02010609060101010101" charset="-122"/>
                  <a:cs typeface="汉语拼音" pitchFamily="34" charset="0"/>
                </a:rPr>
                <a:t>chǐ</a:t>
              </a:r>
              <a:r>
                <a:rPr lang="en-US" altLang="zh-CN" sz="2800" b="1" dirty="0" smtClean="0">
                  <a:solidFill>
                    <a:prstClr val="black"/>
                  </a:solidFill>
                  <a:latin typeface="汉语拼音" pitchFamily="34" charset="0"/>
                  <a:ea typeface="黑体" panose="02010609060101010101" charset="-122"/>
                  <a:cs typeface="汉语拼音" pitchFamily="34" charset="0"/>
                </a:rPr>
                <a:t> </a:t>
              </a:r>
              <a:endParaRPr lang="zh-CN" altLang="en-US" sz="2800" b="1" dirty="0">
                <a:latin typeface="汉语拼音" pitchFamily="34" charset="0"/>
                <a:cs typeface="汉语拼音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022708" y="1504279"/>
            <a:ext cx="1029163" cy="1636559"/>
            <a:chOff x="4811714" y="2290797"/>
            <a:chExt cx="1029163" cy="1636559"/>
          </a:xfrm>
        </p:grpSpPr>
        <p:grpSp>
          <p:nvGrpSpPr>
            <p:cNvPr id="99" name="组合 7"/>
            <p:cNvGrpSpPr/>
            <p:nvPr/>
          </p:nvGrpSpPr>
          <p:grpSpPr>
            <a:xfrm>
              <a:off x="4811714" y="2836908"/>
              <a:ext cx="1029163" cy="1085656"/>
              <a:chOff x="2437" y="2032"/>
              <a:chExt cx="1244" cy="1264"/>
            </a:xfrm>
          </p:grpSpPr>
          <p:sp>
            <p:nvSpPr>
              <p:cNvPr id="100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01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102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12296" name="文本框 64"/>
            <p:cNvSpPr txBox="1"/>
            <p:nvPr/>
          </p:nvSpPr>
          <p:spPr>
            <a:xfrm>
              <a:off x="4883722" y="2842444"/>
              <a:ext cx="944527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躯</a:t>
              </a:r>
              <a:endPara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055650" y="2290797"/>
              <a:ext cx="5757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prstClr val="black"/>
                  </a:solidFill>
                  <a:latin typeface="汉语拼音" pitchFamily="34" charset="0"/>
                  <a:ea typeface="黑体" panose="02010609060101010101" charset="-122"/>
                  <a:cs typeface="汉语拼音" pitchFamily="34" charset="0"/>
                </a:rPr>
                <a:t>qū</a:t>
              </a:r>
              <a:endParaRPr lang="zh-CN" altLang="en-US" sz="2800" b="1" dirty="0">
                <a:latin typeface="汉语拼音" pitchFamily="34" charset="0"/>
                <a:cs typeface="汉语拼音" pitchFamily="34" charset="0"/>
              </a:endParaRPr>
            </a:p>
          </p:txBody>
        </p:sp>
      </p:grpSp>
      <p:sp>
        <p:nvSpPr>
          <p:cNvPr id="56" name="文本框 6"/>
          <p:cNvSpPr txBox="1"/>
          <p:nvPr/>
        </p:nvSpPr>
        <p:spPr>
          <a:xfrm>
            <a:off x="2519921" y="659786"/>
            <a:ext cx="644456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本课的最后</a:t>
            </a:r>
            <a:r>
              <a:rPr lang="en-US" altLang="zh-CN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我们一起来学习会写字吧！</a:t>
            </a:r>
          </a:p>
        </p:txBody>
      </p:sp>
      <p:sp>
        <p:nvSpPr>
          <p:cNvPr id="42" name="云形标注 41"/>
          <p:cNvSpPr/>
          <p:nvPr/>
        </p:nvSpPr>
        <p:spPr>
          <a:xfrm>
            <a:off x="5579150" y="3735231"/>
            <a:ext cx="3244751" cy="1214653"/>
          </a:xfrm>
          <a:prstGeom prst="cloudCallout">
            <a:avLst>
              <a:gd name="adj1" fmla="val -30350"/>
              <a:gd name="adj2" fmla="val 1047"/>
            </a:avLst>
          </a:prstGeom>
          <a:solidFill>
            <a:schemeClr val="accent3">
              <a:lumMod val="7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    先来读读下面几个字吧！</a:t>
            </a:r>
            <a:endParaRPr lang="zh-CN" altLang="en-US" sz="24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79512" y="659786"/>
            <a:ext cx="8784976" cy="4483714"/>
          </a:xfrm>
          <a:prstGeom prst="rect">
            <a:avLst/>
          </a:prstGeom>
          <a:noFill/>
          <a:ln w="9525">
            <a:solidFill>
              <a:srgbClr val="660033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23528" y="359645"/>
            <a:ext cx="2231577" cy="62145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66006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611560" y="431653"/>
            <a:ext cx="1609767" cy="472337"/>
            <a:chOff x="760801" y="933520"/>
            <a:chExt cx="1609767" cy="472337"/>
          </a:xfrm>
        </p:grpSpPr>
        <p:grpSp>
          <p:nvGrpSpPr>
            <p:cNvPr id="36" name="组合 35"/>
            <p:cNvGrpSpPr/>
            <p:nvPr/>
          </p:nvGrpSpPr>
          <p:grpSpPr>
            <a:xfrm>
              <a:off x="760801" y="953665"/>
              <a:ext cx="1159241" cy="438582"/>
              <a:chOff x="467544" y="1510576"/>
              <a:chExt cx="1159241" cy="438582"/>
            </a:xfrm>
          </p:grpSpPr>
          <p:sp>
            <p:nvSpPr>
              <p:cNvPr id="38" name="TextBox 11">
                <a:hlinkClick r:id="rId3" action="ppaction://hlinkfile"/>
              </p:cNvPr>
              <p:cNvSpPr txBox="1">
                <a:spLocks noChangeArrowheads="1"/>
              </p:cNvSpPr>
              <p:nvPr/>
            </p:nvSpPr>
            <p:spPr bwMode="auto">
              <a:xfrm>
                <a:off x="505294" y="1510576"/>
                <a:ext cx="1121491" cy="43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80" tIns="34290" rIns="68580" bIns="34290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400" b="1" dirty="0" smtClean="0">
                    <a:solidFill>
                      <a:prstClr val="black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学写字</a:t>
                </a:r>
                <a:endParaRPr lang="zh-CN" altLang="en-US" sz="2400" b="1" dirty="0">
                  <a:solidFill>
                    <a:prstClr val="black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1547664" y="1563638"/>
                <a:ext cx="36000" cy="324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467544" y="1563638"/>
                <a:ext cx="36000" cy="324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CN" altLang="en-US" sz="1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2035434" y="933520"/>
              <a:ext cx="335134" cy="472337"/>
            </a:xfrm>
            <a:prstGeom prst="rect">
              <a:avLst/>
            </a:prstGeom>
          </p:spPr>
        </p:pic>
      </p:grpSp>
      <p:pic>
        <p:nvPicPr>
          <p:cNvPr id="49" name="Picture 2" descr="C:\Users\zhangye\Desktop\点击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2" y="3140796"/>
            <a:ext cx="582610" cy="58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zhangye\Desktop\点击.png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398" y="3123660"/>
            <a:ext cx="582610" cy="58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zhangye\Desktop\点击.pn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833" y="3123660"/>
            <a:ext cx="582610" cy="58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zhangye\Desktop\点击.png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60" y="3123660"/>
            <a:ext cx="582610" cy="58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/>
          <p:cNvSpPr txBox="1"/>
          <p:nvPr/>
        </p:nvSpPr>
        <p:spPr>
          <a:xfrm>
            <a:off x="6487930" y="1412813"/>
            <a:ext cx="1900494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dirty="0" err="1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páng</a:t>
            </a:r>
            <a:endParaRPr lang="zh-CN" altLang="en-US" sz="5000" dirty="0">
              <a:solidFill>
                <a:prstClr val="black"/>
              </a:solidFill>
              <a:latin typeface="汉语拼音" pitchFamily="34" charset="0"/>
              <a:ea typeface="黑体" panose="02010609060101010101" charset="-122"/>
              <a:cs typeface="汉语拼音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69229" y="534673"/>
            <a:ext cx="4405542" cy="577081"/>
            <a:chOff x="3635896" y="604507"/>
            <a:chExt cx="4405542" cy="577081"/>
          </a:xfrm>
        </p:grpSpPr>
        <p:sp>
          <p:nvSpPr>
            <p:cNvPr id="4" name="TextBox 11"/>
            <p:cNvSpPr txBox="1">
              <a:spLocks noChangeArrowheads="1"/>
            </p:cNvSpPr>
            <p:nvPr/>
          </p:nvSpPr>
          <p:spPr bwMode="auto">
            <a:xfrm>
              <a:off x="4210403" y="604507"/>
              <a:ext cx="3831035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3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重难点字书写指导</a:t>
              </a:r>
              <a:endPara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3635896" y="666263"/>
              <a:ext cx="456833" cy="500229"/>
              <a:chOff x="631825" y="5313363"/>
              <a:chExt cx="1554163" cy="1701800"/>
            </a:xfrm>
          </p:grpSpPr>
          <p:sp>
            <p:nvSpPr>
              <p:cNvPr id="6" name="Oval 10"/>
              <p:cNvSpPr>
                <a:spLocks noChangeArrowheads="1"/>
              </p:cNvSpPr>
              <p:nvPr/>
            </p:nvSpPr>
            <p:spPr bwMode="auto">
              <a:xfrm>
                <a:off x="631825" y="5462588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7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8" name="TextBox 24"/>
          <p:cNvSpPr txBox="1"/>
          <p:nvPr/>
        </p:nvSpPr>
        <p:spPr>
          <a:xfrm>
            <a:off x="1047419" y="1347614"/>
            <a:ext cx="1131493" cy="8375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00" dirty="0" err="1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xiù</a:t>
            </a:r>
            <a:endParaRPr lang="zh-CN" altLang="en-US" sz="5000" dirty="0">
              <a:solidFill>
                <a:prstClr val="black"/>
              </a:solidFill>
              <a:latin typeface="汉语拼音" pitchFamily="34" charset="0"/>
              <a:ea typeface="黑体" panose="02010609060101010101" charset="-122"/>
              <a:cs typeface="汉语拼音" pitchFamily="34" charset="0"/>
            </a:endParaRPr>
          </a:p>
        </p:txBody>
      </p:sp>
      <p:graphicFrame>
        <p:nvGraphicFramePr>
          <p:cNvPr id="39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62492"/>
              </p:ext>
            </p:extLst>
          </p:nvPr>
        </p:nvGraphicFramePr>
        <p:xfrm>
          <a:off x="6697576" y="2273334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TextBox 23"/>
          <p:cNvSpPr txBox="1"/>
          <p:nvPr/>
        </p:nvSpPr>
        <p:spPr>
          <a:xfrm>
            <a:off x="6735411" y="2174624"/>
            <a:ext cx="1420517" cy="16687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庞</a:t>
            </a:r>
            <a:endParaRPr lang="zh-CN" altLang="en-US" sz="10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4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977524"/>
              </p:ext>
            </p:extLst>
          </p:nvPr>
        </p:nvGraphicFramePr>
        <p:xfrm>
          <a:off x="872565" y="2194775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" name="TextBox 23"/>
          <p:cNvSpPr txBox="1"/>
          <p:nvPr/>
        </p:nvSpPr>
        <p:spPr>
          <a:xfrm>
            <a:off x="910400" y="2096065"/>
            <a:ext cx="1420517" cy="166968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嗅</a:t>
            </a:r>
            <a:endParaRPr lang="zh-CN" altLang="en-US" sz="10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645678" y="2194775"/>
            <a:ext cx="1851573" cy="12107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不要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漏掉最后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一点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970877" y="2784918"/>
            <a:ext cx="360040" cy="355438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7620454" y="2677364"/>
            <a:ext cx="360040" cy="355438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右箭头 42"/>
          <p:cNvSpPr/>
          <p:nvPr/>
        </p:nvSpPr>
        <p:spPr>
          <a:xfrm>
            <a:off x="2807617" y="2557816"/>
            <a:ext cx="601985" cy="48463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右箭头 47"/>
          <p:cNvSpPr/>
          <p:nvPr/>
        </p:nvSpPr>
        <p:spPr>
          <a:xfrm rot="10800000">
            <a:off x="5733327" y="2559152"/>
            <a:ext cx="634779" cy="48463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Picture 2" descr="C:\Users\zhangye\Desktop\点击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44" y="3737305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zhangye\Desktop\点击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55" y="3801970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5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  <p:bldP spid="46" grpId="0" animBg="1"/>
      <p:bldP spid="43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/>
          <p:cNvSpPr txBox="1"/>
          <p:nvPr/>
        </p:nvSpPr>
        <p:spPr>
          <a:xfrm>
            <a:off x="1125150" y="1289477"/>
            <a:ext cx="1076035" cy="8375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00" dirty="0" err="1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qū</a:t>
            </a:r>
            <a:endParaRPr lang="zh-CN" altLang="en-US" sz="5000" dirty="0">
              <a:solidFill>
                <a:prstClr val="black"/>
              </a:solidFill>
              <a:latin typeface="汉语拼音" pitchFamily="34" charset="0"/>
              <a:ea typeface="黑体" panose="02010609060101010101" charset="-122"/>
              <a:cs typeface="汉语拼音" pitchFamily="34" charset="0"/>
            </a:endParaRPr>
          </a:p>
        </p:txBody>
      </p:sp>
      <p:graphicFrame>
        <p:nvGraphicFramePr>
          <p:cNvPr id="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476148"/>
              </p:ext>
            </p:extLst>
          </p:nvPr>
        </p:nvGraphicFramePr>
        <p:xfrm>
          <a:off x="910551" y="2142317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23"/>
          <p:cNvSpPr txBox="1"/>
          <p:nvPr/>
        </p:nvSpPr>
        <p:spPr>
          <a:xfrm>
            <a:off x="948386" y="2043607"/>
            <a:ext cx="1420517" cy="166968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躯</a:t>
            </a:r>
            <a:endParaRPr lang="zh-CN" altLang="en-US" sz="10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24"/>
          <p:cNvSpPr txBox="1"/>
          <p:nvPr/>
        </p:nvSpPr>
        <p:spPr>
          <a:xfrm>
            <a:off x="6768655" y="1312505"/>
            <a:ext cx="1420495" cy="8375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00" dirty="0" err="1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yòu</a:t>
            </a:r>
            <a:endParaRPr lang="zh-CN" altLang="en-US" sz="5000" dirty="0">
              <a:solidFill>
                <a:prstClr val="black"/>
              </a:solidFill>
              <a:latin typeface="汉语拼音" pitchFamily="34" charset="0"/>
              <a:ea typeface="黑体" panose="02010609060101010101" charset="-122"/>
              <a:cs typeface="汉语拼音" pitchFamily="34" charset="0"/>
            </a:endParaRPr>
          </a:p>
        </p:txBody>
      </p:sp>
      <p:graphicFrame>
        <p:nvGraphicFramePr>
          <p:cNvPr id="8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51322"/>
              </p:ext>
            </p:extLst>
          </p:nvPr>
        </p:nvGraphicFramePr>
        <p:xfrm>
          <a:off x="6720349" y="2160967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23"/>
          <p:cNvSpPr txBox="1"/>
          <p:nvPr/>
        </p:nvSpPr>
        <p:spPr>
          <a:xfrm>
            <a:off x="6758184" y="2062257"/>
            <a:ext cx="1420517" cy="166968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幼</a:t>
            </a:r>
            <a:endParaRPr lang="zh-CN" altLang="en-US" sz="10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72408" y="935689"/>
            <a:ext cx="2992742" cy="13645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   “身”字作偏旁时要变窄，撇画不出头。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81257" y="2643758"/>
            <a:ext cx="3210272" cy="15174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   第一个撇折较平，第二个撇折向右上倾斜。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2" name="Picture 2" descr="C:\Users\zhangye\Desktop\点击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22" y="3676494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zhangye\Desktop\点击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328" y="3711396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连接符 5"/>
          <p:cNvCxnSpPr/>
          <p:nvPr/>
        </p:nvCxnSpPr>
        <p:spPr>
          <a:xfrm flipV="1">
            <a:off x="1544358" y="1851670"/>
            <a:ext cx="1528050" cy="1228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11" idx="3"/>
          </p:cNvCxnSpPr>
          <p:nvPr/>
        </p:nvCxnSpPr>
        <p:spPr>
          <a:xfrm flipV="1">
            <a:off x="6191529" y="3049998"/>
            <a:ext cx="841243" cy="3524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7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275" y="-3175"/>
            <a:ext cx="9185275" cy="5146675"/>
          </a:xfrm>
          <a:prstGeom prst="rect">
            <a:avLst/>
          </a:prstGeom>
        </p:spPr>
      </p:pic>
      <p:sp>
        <p:nvSpPr>
          <p:cNvPr id="6" name="AutoShape 1" descr="C:\Users\duyanlin\Documents\Tencent Files\593489595\Image\C2C\@@9%0UC%MEQ4T69SC}C2N.jpg"/>
          <p:cNvSpPr>
            <a:spLocks noChangeAspect="1" noChangeArrowheads="1"/>
          </p:cNvSpPr>
          <p:nvPr/>
        </p:nvSpPr>
        <p:spPr bwMode="auto">
          <a:xfrm>
            <a:off x="564" y="450"/>
            <a:ext cx="304762" cy="3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64" y="-321495"/>
            <a:ext cx="308610" cy="64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80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/>
            </a:r>
            <a:br>
              <a:rPr lang="zh-CN" altLang="zh-CN" sz="180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zh-CN" altLang="zh-CN" sz="180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AutoShape 3" descr="C:\Users\duyanlin\Documents\Tencent Files\593489595\Image\C2C\@@9%0UC%MEQ4T69SC}C2N.jpg"/>
          <p:cNvSpPr>
            <a:spLocks noChangeAspect="1" noChangeArrowheads="1"/>
          </p:cNvSpPr>
          <p:nvPr/>
        </p:nvSpPr>
        <p:spPr bwMode="auto">
          <a:xfrm>
            <a:off x="152946" y="152831"/>
            <a:ext cx="304762" cy="3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946" y="-169114"/>
            <a:ext cx="308610" cy="64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80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/>
            </a:r>
            <a:br>
              <a:rPr lang="zh-CN" altLang="zh-CN" sz="180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zh-CN" altLang="zh-CN" sz="180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AutoShape 5" descr="C:\Users\duyanlin\Documents\Tencent Files\593489595\Image\C2C\@@9%0UC%MEQ4T69SC}C2N.jpg"/>
          <p:cNvSpPr>
            <a:spLocks noChangeAspect="1" noChangeArrowheads="1"/>
          </p:cNvSpPr>
          <p:nvPr/>
        </p:nvSpPr>
        <p:spPr bwMode="auto">
          <a:xfrm>
            <a:off x="305327" y="305212"/>
            <a:ext cx="304762" cy="3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3387406" y="286909"/>
            <a:ext cx="456777" cy="456310"/>
            <a:chOff x="631825" y="5181600"/>
            <a:chExt cx="1554163" cy="1552575"/>
          </a:xfrm>
        </p:grpSpPr>
        <p:sp>
          <p:nvSpPr>
            <p:cNvPr id="51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3876791" y="215028"/>
            <a:ext cx="1936446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识字游戏</a:t>
            </a:r>
            <a:endParaRPr lang="zh-CN" altLang="en-US" sz="33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6" name="矩形 3"/>
          <p:cNvSpPr>
            <a:spLocks noChangeArrowheads="1"/>
          </p:cNvSpPr>
          <p:nvPr/>
        </p:nvSpPr>
        <p:spPr bwMode="auto">
          <a:xfrm>
            <a:off x="22787" y="761069"/>
            <a:ext cx="264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</a:rPr>
              <a:t>我要保护孩子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660966" y="1591061"/>
            <a:ext cx="2001651" cy="978199"/>
            <a:chOff x="660966" y="1591061"/>
            <a:chExt cx="2001651" cy="978199"/>
          </a:xfrm>
        </p:grpSpPr>
        <p:sp>
          <p:nvSpPr>
            <p:cNvPr id="57" name="矩形 48"/>
            <p:cNvSpPr>
              <a:spLocks noChangeArrowheads="1"/>
            </p:cNvSpPr>
            <p:nvPr/>
          </p:nvSpPr>
          <p:spPr bwMode="auto">
            <a:xfrm>
              <a:off x="1593912" y="1707577"/>
              <a:ext cx="1068705" cy="5835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嗅到</a:t>
              </a:r>
            </a:p>
          </p:txBody>
        </p:sp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73" b="100000" l="10000" r="90000">
                          <a14:backgroundMark x1="21212" y1="23182" x2="21212" y2="60455"/>
                          <a14:backgroundMark x1="83030" y1="28182" x2="81515" y2="78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966" y="1591061"/>
              <a:ext cx="1467299" cy="978199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976387" y="2291142"/>
            <a:ext cx="2822037" cy="978199"/>
            <a:chOff x="2110003" y="1935747"/>
            <a:chExt cx="2822037" cy="978199"/>
          </a:xfrm>
        </p:grpSpPr>
        <p:sp>
          <p:nvSpPr>
            <p:cNvPr id="90" name="矩形 48"/>
            <p:cNvSpPr>
              <a:spLocks noChangeArrowheads="1"/>
            </p:cNvSpPr>
            <p:nvPr/>
          </p:nvSpPr>
          <p:spPr bwMode="auto">
            <a:xfrm>
              <a:off x="2967321" y="2044312"/>
              <a:ext cx="196471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无可奈何</a:t>
              </a:r>
            </a:p>
          </p:txBody>
        </p:sp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73" b="100000" l="10000" r="90000">
                          <a14:backgroundMark x1="21212" y1="23182" x2="21212" y2="60455"/>
                          <a14:backgroundMark x1="83030" y1="28182" x2="81515" y2="78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03" y="1935747"/>
              <a:ext cx="1467299" cy="978199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3919154" y="3331254"/>
            <a:ext cx="2097199" cy="978199"/>
            <a:chOff x="3520177" y="2997411"/>
            <a:chExt cx="2097199" cy="978199"/>
          </a:xfrm>
        </p:grpSpPr>
        <p:sp>
          <p:nvSpPr>
            <p:cNvPr id="96" name="矩形 48"/>
            <p:cNvSpPr>
              <a:spLocks noChangeArrowheads="1"/>
            </p:cNvSpPr>
            <p:nvPr/>
          </p:nvSpPr>
          <p:spPr bwMode="auto">
            <a:xfrm>
              <a:off x="4474509" y="3194729"/>
              <a:ext cx="1142867" cy="5835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庞大</a:t>
              </a:r>
            </a:p>
          </p:txBody>
        </p:sp>
        <p:pic>
          <p:nvPicPr>
            <p:cNvPr id="87" name="图片 8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73" b="100000" l="10000" r="90000">
                          <a14:backgroundMark x1="21212" y1="23182" x2="21212" y2="60455"/>
                          <a14:backgroundMark x1="83030" y1="28182" x2="81515" y2="78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177" y="2997411"/>
              <a:ext cx="1467299" cy="97819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6289630" y="1327915"/>
            <a:ext cx="1983871" cy="978199"/>
            <a:chOff x="6289630" y="1327915"/>
            <a:chExt cx="1983871" cy="978199"/>
          </a:xfrm>
        </p:grpSpPr>
        <p:sp>
          <p:nvSpPr>
            <p:cNvPr id="99" name="矩形 48"/>
            <p:cNvSpPr>
              <a:spLocks noChangeArrowheads="1"/>
            </p:cNvSpPr>
            <p:nvPr/>
          </p:nvSpPr>
          <p:spPr bwMode="auto">
            <a:xfrm>
              <a:off x="7240356" y="1499440"/>
              <a:ext cx="1033145" cy="5835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嘶哑</a:t>
              </a:r>
            </a:p>
          </p:txBody>
        </p:sp>
        <p:pic>
          <p:nvPicPr>
            <p:cNvPr id="100" name="图片 9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73" b="100000" l="10000" r="90000">
                          <a14:backgroundMark x1="21212" y1="23182" x2="21212" y2="60455"/>
                          <a14:backgroundMark x1="83030" y1="28182" x2="81515" y2="78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630" y="1327915"/>
              <a:ext cx="1467299" cy="97819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3771398" y="1090848"/>
            <a:ext cx="1930125" cy="978199"/>
            <a:chOff x="4551362" y="1218477"/>
            <a:chExt cx="1930125" cy="978199"/>
          </a:xfrm>
        </p:grpSpPr>
        <p:sp>
          <p:nvSpPr>
            <p:cNvPr id="93" name="矩形 48"/>
            <p:cNvSpPr>
              <a:spLocks noChangeArrowheads="1"/>
            </p:cNvSpPr>
            <p:nvPr/>
          </p:nvSpPr>
          <p:spPr bwMode="auto">
            <a:xfrm>
              <a:off x="5412782" y="1496596"/>
              <a:ext cx="1068705" cy="5835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拯救</a:t>
              </a:r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73" b="100000" l="10000" r="90000">
                          <a14:backgroundMark x1="21212" y1="23182" x2="21212" y2="60455"/>
                          <a14:backgroundMark x1="83030" y1="28182" x2="81515" y2="78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362" y="1218477"/>
              <a:ext cx="1467299" cy="978199"/>
            </a:xfrm>
            <a:prstGeom prst="rect">
              <a:avLst/>
            </a:prstGeom>
            <a:noFill/>
          </p:spPr>
        </p:pic>
      </p:grpSp>
      <p:grpSp>
        <p:nvGrpSpPr>
          <p:cNvPr id="18" name="组合 17"/>
          <p:cNvGrpSpPr/>
          <p:nvPr/>
        </p:nvGrpSpPr>
        <p:grpSpPr>
          <a:xfrm>
            <a:off x="5247969" y="2576723"/>
            <a:ext cx="2003262" cy="978199"/>
            <a:chOff x="5247969" y="2576723"/>
            <a:chExt cx="2003262" cy="978199"/>
          </a:xfrm>
        </p:grpSpPr>
        <p:sp>
          <p:nvSpPr>
            <p:cNvPr id="5" name="矩形 48"/>
            <p:cNvSpPr>
              <a:spLocks noChangeArrowheads="1"/>
            </p:cNvSpPr>
            <p:nvPr/>
          </p:nvSpPr>
          <p:spPr bwMode="auto">
            <a:xfrm>
              <a:off x="6108364" y="2747689"/>
              <a:ext cx="1142867" cy="5835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身躯</a:t>
              </a:r>
            </a:p>
          </p:txBody>
        </p:sp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73" b="100000" l="10000" r="90000">
                          <a14:backgroundMark x1="21212" y1="23182" x2="21212" y2="60455"/>
                          <a14:backgroundMark x1="83030" y1="28182" x2="81515" y2="78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969" y="2576723"/>
              <a:ext cx="1467299" cy="978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4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663596" y="2012403"/>
            <a:ext cx="126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xiù</a:t>
            </a:r>
            <a:r>
              <a:rPr lang="en-US" altLang="zh-CN" sz="20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  </a:t>
            </a:r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dào</a:t>
            </a:r>
            <a:endParaRPr lang="zh-CN" altLang="en-US" sz="20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98388" y="2019273"/>
            <a:ext cx="138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niǎo</a:t>
            </a:r>
            <a:r>
              <a:rPr lang="en-US" altLang="zh-CN" sz="20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cháo</a:t>
            </a:r>
            <a:endParaRPr lang="zh-CN" altLang="en-US" sz="20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92003" y="3281264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páng</a:t>
            </a:r>
            <a:r>
              <a:rPr lang="en-US" altLang="zh-CN" sz="20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 </a:t>
            </a:r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dà</a:t>
            </a:r>
            <a:endParaRPr lang="zh-CN" altLang="en-US" sz="20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48632" y="2043198"/>
            <a:ext cx="1149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yá</a:t>
            </a:r>
            <a:r>
              <a:rPr lang="en-US" altLang="zh-CN" sz="20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</a:t>
            </a:r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chǐ</a:t>
            </a:r>
            <a:endParaRPr lang="zh-CN" altLang="en-US" sz="20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80892" y="2590777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     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43416" y="2519339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     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64756" y="3662347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     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75528" y="2501432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     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1484" y="3262237"/>
            <a:ext cx="253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wú</a:t>
            </a:r>
            <a:r>
              <a:rPr lang="en-US" altLang="zh-CN" sz="20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    </a:t>
            </a:r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kě</a:t>
            </a:r>
            <a:r>
              <a:rPr lang="en-US" altLang="zh-CN" sz="20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  </a:t>
            </a:r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nài</a:t>
            </a:r>
            <a:r>
              <a:rPr lang="en-US" altLang="zh-CN" sz="20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   </a:t>
            </a:r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hé</a:t>
            </a:r>
            <a:endParaRPr lang="zh-CN" altLang="en-US" sz="20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5966" y="372390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              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22907" y="2501432"/>
            <a:ext cx="121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嗅 到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44634" y="2467667"/>
            <a:ext cx="121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鸟 巢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13762" y="2439878"/>
            <a:ext cx="121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牙 齿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23702" y="3594014"/>
            <a:ext cx="2490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 可 奈 何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74435" y="3590909"/>
            <a:ext cx="121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庞 大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63469" y="3274487"/>
            <a:ext cx="1234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lèng</a:t>
            </a:r>
            <a:r>
              <a:rPr lang="en-US" altLang="zh-CN" sz="20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</a:t>
            </a:r>
            <a:r>
              <a:rPr lang="en-US" altLang="zh-CN" sz="20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zhù</a:t>
            </a:r>
            <a:endParaRPr lang="zh-CN" altLang="en-US" sz="20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72322" y="3645686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     ）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50457" y="3584132"/>
            <a:ext cx="121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愣 住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42910" y="928676"/>
            <a:ext cx="43043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黑体" pitchFamily="2" charset="-122"/>
                <a:ea typeface="黑体" pitchFamily="2" charset="-122"/>
                <a:cs typeface="宋体" panose="02010600030101010101" pitchFamily="2" charset="-122"/>
              </a:rPr>
              <a:t>一、看拼音，写词语。</a:t>
            </a:r>
            <a:endParaRPr lang="zh-CN" altLang="en-US" sz="3200" b="1" dirty="0">
              <a:latin typeface="黑体" pitchFamily="2" charset="-122"/>
              <a:ea typeface="黑体" pitchFamily="2" charset="-122"/>
              <a:cs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0645" y="414978"/>
            <a:ext cx="2249871" cy="561692"/>
            <a:chOff x="179512" y="411510"/>
            <a:chExt cx="2249871" cy="561692"/>
          </a:xfrm>
        </p:grpSpPr>
        <p:sp>
          <p:nvSpPr>
            <p:cNvPr id="43" name="文本框 14"/>
            <p:cNvSpPr txBox="1"/>
            <p:nvPr/>
          </p:nvSpPr>
          <p:spPr>
            <a:xfrm>
              <a:off x="624428" y="411510"/>
              <a:ext cx="1804955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67610" y="780898"/>
            <a:ext cx="274029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 smtClean="0">
                <a:latin typeface="黑体" pitchFamily="2" charset="-122"/>
                <a:ea typeface="黑体" pitchFamily="2" charset="-122"/>
              </a:rPr>
              <a:t>二、连一连。</a:t>
            </a:r>
            <a:endParaRPr lang="zh-CN" altLang="en-US" sz="32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2145" y="1777719"/>
            <a:ext cx="6772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nài</a:t>
            </a:r>
            <a:r>
              <a:rPr lang="en-US" altLang="zh-CN" sz="24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</a:t>
            </a:r>
            <a:r>
              <a:rPr lang="en-US" altLang="zh-CN" sz="24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zhěng</a:t>
            </a:r>
            <a:r>
              <a:rPr lang="en-US" altLang="zh-CN" sz="24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 </a:t>
            </a:r>
            <a:r>
              <a:rPr lang="en-US" altLang="zh-CN" sz="24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páng</a:t>
            </a:r>
            <a:r>
              <a:rPr lang="en-US" altLang="zh-CN" sz="24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 </a:t>
            </a:r>
            <a:r>
              <a:rPr lang="en-US" altLang="zh-CN" sz="24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xiù</a:t>
            </a:r>
            <a:r>
              <a:rPr lang="en-US" altLang="zh-CN" sz="24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  </a:t>
            </a:r>
            <a:r>
              <a:rPr lang="en-US" altLang="zh-CN" sz="24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sī</a:t>
            </a:r>
            <a:r>
              <a:rPr lang="en-US" altLang="zh-CN" sz="24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 </a:t>
            </a:r>
            <a:r>
              <a:rPr lang="en-US" altLang="zh-CN" sz="24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yǎ</a:t>
            </a:r>
            <a:r>
              <a:rPr lang="en-US" altLang="zh-CN" sz="24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 </a:t>
            </a:r>
            <a:r>
              <a:rPr lang="en-US" altLang="zh-CN" sz="24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chǐ</a:t>
            </a:r>
            <a:r>
              <a:rPr lang="en-US" altLang="zh-CN" sz="2400" b="1" dirty="0" smtClean="0">
                <a:latin typeface="汉语拼音" panose="020B0604020202020204" pitchFamily="34" charset="0"/>
                <a:cs typeface="汉语拼音" panose="020B0604020202020204" pitchFamily="34" charset="0"/>
              </a:rPr>
              <a:t>    </a:t>
            </a:r>
            <a:r>
              <a:rPr lang="en-US" altLang="zh-CN" sz="2400" b="1" dirty="0" err="1" smtClean="0">
                <a:latin typeface="汉语拼音" panose="020B0604020202020204" pitchFamily="34" charset="0"/>
                <a:cs typeface="汉语拼音" panose="020B0604020202020204" pitchFamily="34" charset="0"/>
              </a:rPr>
              <a:t>lèng</a:t>
            </a:r>
            <a:endParaRPr lang="zh-CN" altLang="en-US" sz="24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135" y="3492237"/>
            <a:ext cx="8029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嗅   奈   拯   嘶   哑   庞   齿   愣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912863" y="2199718"/>
            <a:ext cx="83978" cy="134248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2644913" y="2199718"/>
            <a:ext cx="360040" cy="134248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725033" y="2199718"/>
            <a:ext cx="2304256" cy="134248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060737" y="2199718"/>
            <a:ext cx="3474148" cy="134248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5093185" y="2262744"/>
            <a:ext cx="648072" cy="129942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7253425" y="2199718"/>
            <a:ext cx="710960" cy="134248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461337" y="2199718"/>
            <a:ext cx="648072" cy="136245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4085073" y="2239384"/>
            <a:ext cx="1152128" cy="130281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42159" y="771550"/>
            <a:ext cx="4716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黑体" pitchFamily="2" charset="-122"/>
                <a:ea typeface="黑体" pitchFamily="2" charset="-122"/>
              </a:rPr>
              <a:t>三、根据课文内容填空。</a:t>
            </a:r>
            <a:endParaRPr lang="zh-CN" altLang="en-US" sz="32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65208" y="1621644"/>
            <a:ext cx="70411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这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篇课文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围绕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(     )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描写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了“我”在打猎回来的路上，亲眼看到大猎狗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想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(     )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小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麻雀，老麻雀在大猎狗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面前（         ）地（    ）小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麻雀的事情。</a:t>
            </a:r>
          </a:p>
        </p:txBody>
      </p:sp>
      <p:sp>
        <p:nvSpPr>
          <p:cNvPr id="3" name="矩形 2"/>
          <p:cNvSpPr/>
          <p:nvPr/>
        </p:nvSpPr>
        <p:spPr>
          <a:xfrm>
            <a:off x="4048124" y="176400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麻雀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48264" y="241200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吃掉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12160" y="302400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奋不顾身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91680" y="3680361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保护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714877" y="4318511"/>
            <a:ext cx="2338441" cy="472337"/>
            <a:chOff x="6516216" y="2272088"/>
            <a:chExt cx="2338441" cy="472337"/>
          </a:xfrm>
        </p:grpSpPr>
        <p:sp>
          <p:nvSpPr>
            <p:cNvPr id="12" name="TextBox 11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6516216" y="2288677"/>
              <a:ext cx="1398053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字词听写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3587" y="2338112"/>
              <a:ext cx="351070" cy="38016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8029545" y="2272088"/>
              <a:ext cx="335134" cy="47233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7574"/>
            <a:ext cx="3706336" cy="249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632" y="3651870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翠鸟</a:t>
            </a:r>
            <a:endParaRPr lang="zh-CN" altLang="en-US" sz="44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02" y="987574"/>
            <a:ext cx="3782452" cy="249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5024" y="3653645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鹦鹉</a:t>
            </a:r>
            <a:endParaRPr lang="zh-CN" altLang="en-US" sz="44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09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决策 1"/>
          <p:cNvSpPr/>
          <p:nvPr/>
        </p:nvSpPr>
        <p:spPr>
          <a:xfrm>
            <a:off x="2627784" y="328413"/>
            <a:ext cx="3888432" cy="728643"/>
          </a:xfrm>
          <a:prstGeom prst="flowChartDecision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回顾课文</a:t>
            </a:r>
            <a:endParaRPr lang="zh-CN" altLang="en-US" sz="3200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" name="文本框 64"/>
          <p:cNvSpPr txBox="1"/>
          <p:nvPr/>
        </p:nvSpPr>
        <p:spPr>
          <a:xfrm>
            <a:off x="612600" y="3784997"/>
            <a:ext cx="7943547" cy="93102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    你能借助板书，把起因、经过、结果连起来说说课文的主要内容吗？</a:t>
            </a:r>
            <a:endParaRPr lang="zh-CN" altLang="en-US" sz="28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5532" y="1419622"/>
            <a:ext cx="395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起因：猎狗攻击小麻雀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2211710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经过：老麻雀保护小麻雀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9812" y="3003723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结果：猎狗退宿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4584374" y="1942917"/>
            <a:ext cx="0" cy="2687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4584374" y="2735005"/>
            <a:ext cx="0" cy="2687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514417" y="4515966"/>
            <a:ext cx="1629583" cy="400110"/>
            <a:chOff x="160049" y="525491"/>
            <a:chExt cx="1629583" cy="40011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49" y="536227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文本框 11"/>
            <p:cNvSpPr txBox="1"/>
            <p:nvPr/>
          </p:nvSpPr>
          <p:spPr>
            <a:xfrm>
              <a:off x="172162" y="525491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 smtClean="0">
                  <a:solidFill>
                    <a:schemeClr val="bg1"/>
                  </a:solidFill>
                </a:rPr>
                <a:t>第</a:t>
              </a:r>
              <a:r>
                <a:rPr kumimoji="1" lang="zh-CN" altLang="en-US" sz="2000" dirty="0">
                  <a:solidFill>
                    <a:schemeClr val="bg1"/>
                  </a:solidFill>
                </a:rPr>
                <a:t>二</a:t>
              </a:r>
              <a:r>
                <a:rPr kumimoji="1" lang="zh-CN" altLang="en-US" sz="2000" dirty="0" smtClean="0">
                  <a:solidFill>
                    <a:schemeClr val="bg1"/>
                  </a:solidFill>
                </a:rPr>
                <a:t>课时</a:t>
              </a:r>
              <a:endParaRPr kumimoji="1" lang="zh-CN" alt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01" y="2139702"/>
            <a:ext cx="1332865" cy="1910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1663809"/>
            <a:ext cx="5701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    自读课文，勾画文中印象深刻的部分；在旁边写下自己的阅读感受</a:t>
            </a:r>
            <a:r>
              <a:rPr lang="zh-CN" altLang="en-US" sz="2800" dirty="0">
                <a:latin typeface="黑体" pitchFamily="2" charset="-122"/>
                <a:ea typeface="黑体" pitchFamily="2" charset="-122"/>
              </a:rPr>
              <a:t>；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想一想：你主要是通过哪些关键词句感受到的？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7626" y="411510"/>
            <a:ext cx="2319582" cy="561692"/>
            <a:chOff x="236194" y="411510"/>
            <a:chExt cx="2319582" cy="561692"/>
          </a:xfrm>
        </p:grpSpPr>
        <p:sp>
          <p:nvSpPr>
            <p:cNvPr id="8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4" y="464186"/>
              <a:ext cx="366861" cy="456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8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77155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小组合作：给这些关键词句归类</a:t>
            </a:r>
            <a:r>
              <a:rPr lang="zh-CN" altLang="en-US" sz="3200" dirty="0" smtClean="0">
                <a:solidFill>
                  <a:srgbClr val="0070C0"/>
                </a:solidFill>
              </a:rPr>
              <a:t>。</a:t>
            </a:r>
            <a:endParaRPr lang="zh-CN" altLang="en-US" sz="32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8905" y="1971979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看到的：</a:t>
            </a:r>
            <a:r>
              <a:rPr lang="en-US" altLang="zh-CN" sz="2800" b="1" dirty="0" smtClean="0">
                <a:latin typeface="黑体" pitchFamily="2" charset="-122"/>
                <a:ea typeface="黑体" pitchFamily="2" charset="-122"/>
              </a:rPr>
              <a:t>___________________________</a:t>
            </a:r>
            <a:endParaRPr lang="zh-CN" altLang="en-US" sz="28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8905" y="276135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黑体" pitchFamily="2" charset="-122"/>
                <a:ea typeface="黑体" pitchFamily="2" charset="-122"/>
              </a:rPr>
              <a:t>听</a:t>
            </a:r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到的：</a:t>
            </a:r>
            <a:r>
              <a:rPr lang="en-US" altLang="zh-CN" sz="2800" b="1" dirty="0" smtClean="0">
                <a:latin typeface="黑体" pitchFamily="2" charset="-122"/>
                <a:ea typeface="黑体" pitchFamily="2" charset="-122"/>
              </a:rPr>
              <a:t>___________________________</a:t>
            </a:r>
            <a:endParaRPr lang="zh-CN" altLang="en-US" sz="28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8905" y="3625448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想到的：</a:t>
            </a:r>
            <a:r>
              <a:rPr lang="en-US" altLang="zh-CN" sz="2800" b="1" dirty="0" smtClean="0">
                <a:latin typeface="黑体" pitchFamily="2" charset="-122"/>
                <a:ea typeface="黑体" pitchFamily="2" charset="-122"/>
              </a:rPr>
              <a:t>___________________________</a:t>
            </a:r>
            <a:endParaRPr lang="zh-CN" altLang="en-US" sz="2800" b="1" dirty="0"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198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33950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看到的：动作、姿态</a:t>
            </a:r>
            <a:endParaRPr lang="zh-CN" altLang="en-US" sz="3600" b="1" dirty="0">
              <a:solidFill>
                <a:srgbClr val="0070C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64" y="1012467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猎狗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：慢慢地走近、嗅了嗅、张开大嘴、露出锋利的牙齿、慢慢地，慢慢地向后退。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309" y="914230"/>
            <a:ext cx="1755653" cy="1150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/>
          <p:nvPr/>
        </p:nvSpPr>
        <p:spPr>
          <a:xfrm>
            <a:off x="89248" y="2351173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小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麻雀：呆呆地站在地上、无可奈何地拍打着小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翅膀。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246" y="2229695"/>
            <a:ext cx="1325777" cy="1197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/>
          <p:nvPr/>
        </p:nvSpPr>
        <p:spPr>
          <a:xfrm>
            <a:off x="90364" y="3689879"/>
            <a:ext cx="7130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老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麻雀：像一块石头似的落在猎狗面前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、挓挲起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全身的羽毛、浑身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发抖。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990" y="3591642"/>
            <a:ext cx="1826288" cy="1194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89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7604" y="1494532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    老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麻雀：绝望地尖叫、发出嘶哑的声音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15766"/>
            <a:ext cx="2920579" cy="2180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"/>
          <p:cNvSpPr txBox="1"/>
          <p:nvPr/>
        </p:nvSpPr>
        <p:spPr>
          <a:xfrm>
            <a:off x="2411760" y="33950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听</a:t>
            </a:r>
            <a:r>
              <a:rPr lang="zh-CN" altLang="en-US" sz="3600" b="1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到</a:t>
            </a:r>
            <a:r>
              <a:rPr lang="zh-CN" altLang="en-US" sz="36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的：声音</a:t>
            </a:r>
          </a:p>
        </p:txBody>
      </p:sp>
    </p:spTree>
    <p:extLst>
      <p:ext uri="{BB962C8B-B14F-4D97-AF65-F5344CB8AC3E}">
        <p14:creationId xmlns:p14="http://schemas.microsoft.com/office/powerpoint/2010/main" val="8588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7274" y="1494532"/>
            <a:ext cx="7629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    猎狗：好像嗅到前面有什么野物、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没料到老麻雀会有这么大的勇气。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9505" y="2859782"/>
            <a:ext cx="7629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    老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麻雀：不能安然地站在高高的没有危险的树枝上，一种强大的力量使它飞了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下来。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2411760" y="33950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想到的：</a:t>
            </a:r>
          </a:p>
        </p:txBody>
      </p:sp>
    </p:spTree>
    <p:extLst>
      <p:ext uri="{BB962C8B-B14F-4D97-AF65-F5344CB8AC3E}">
        <p14:creationId xmlns:p14="http://schemas.microsoft.com/office/powerpoint/2010/main" val="28143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/>
          <p:nvPr/>
        </p:nvSpPr>
        <p:spPr>
          <a:xfrm>
            <a:off x="1230489" y="505467"/>
            <a:ext cx="6631994" cy="1274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通过</a:t>
            </a:r>
            <a:r>
              <a:rPr lang="en-US" altLang="zh-CN" sz="32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</a:t>
            </a:r>
            <a:r>
              <a:rPr lang="zh-CN" altLang="en-US" sz="32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麻雀</a:t>
            </a:r>
            <a:r>
              <a:rPr lang="en-US" altLang="zh-CN" sz="32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》</a:t>
            </a:r>
            <a:r>
              <a:rPr lang="zh-CN" altLang="en-US" sz="32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一课的学习，你有什么收获？</a:t>
            </a:r>
            <a:endParaRPr lang="zh-CN" altLang="en-US" sz="3200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1620" y="2049691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    可以按照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事情的发展顺序写事，把事情的起因，经过、结果交代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清楚。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34570" y="3273827"/>
            <a:ext cx="66748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还可以把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听到的或想到的写下来，清楚展现事情发展过程中的重要内容。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256003" y="1157256"/>
            <a:ext cx="6631994" cy="11264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看一看下面的视频，试着把自己看到的、听到的、想到的写下来吧！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87626" y="411510"/>
            <a:ext cx="2108214" cy="561692"/>
            <a:chOff x="755576" y="411510"/>
            <a:chExt cx="2108214" cy="561692"/>
          </a:xfrm>
        </p:grpSpPr>
        <p:sp>
          <p:nvSpPr>
            <p:cNvPr id="7" name="文本框 9"/>
            <p:cNvSpPr txBox="1"/>
            <p:nvPr/>
          </p:nvSpPr>
          <p:spPr>
            <a:xfrm>
              <a:off x="1331640" y="411510"/>
              <a:ext cx="1532150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latin typeface="黑体" panose="02010600030101010101" pitchFamily="49" charset="-122"/>
                  <a:ea typeface="黑体" panose="02010600030101010101" pitchFamily="49" charset="-122"/>
                </a:rPr>
                <a:t>小练笔</a:t>
              </a:r>
              <a:endPara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11510"/>
              <a:ext cx="559476" cy="545460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3548027" y="4299942"/>
            <a:ext cx="204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点击图片观看视频</a:t>
            </a:r>
            <a:endParaRPr lang="zh-CN" altLang="en-US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2582969"/>
            <a:ext cx="3096344" cy="17334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9637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03" y="3219822"/>
            <a:ext cx="3096344" cy="17334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矩形 1"/>
          <p:cNvSpPr/>
          <p:nvPr/>
        </p:nvSpPr>
        <p:spPr>
          <a:xfrm>
            <a:off x="215516" y="351269"/>
            <a:ext cx="8712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小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鸭子过马路（一） </a:t>
            </a:r>
          </a:p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在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一个阳光明媚的日子里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鸭妈妈决定带着鸭宝宝们</a:t>
            </a:r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到公园散步</a:t>
            </a:r>
            <a:r>
              <a:rPr lang="zh-CN" altLang="en-US" sz="2600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en-US" altLang="zh-CN" sz="26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    一路上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鸭宝宝们唱着歌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非常</a:t>
            </a:r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高兴。小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鸭子有的东瞧瞧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西望望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好奇地看着这个繁华的城市；有的在问哥哥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那个长着四个轮的“怪物”是什么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;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有的则跟着鸭妈妈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想快一点</a:t>
            </a:r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到达公园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去呼吸大自然的新鲜空气</a:t>
            </a:r>
            <a:r>
              <a:rPr lang="en-US" altLang="zh-CN" sz="2600" b="1" dirty="0" smtClean="0">
                <a:latin typeface="楷体" pitchFamily="49" charset="-122"/>
                <a:ea typeface="楷体" pitchFamily="49" charset="-122"/>
              </a:rPr>
              <a:t>……</a:t>
            </a:r>
          </a:p>
          <a:p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    鸭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妈妈大摇大摆地在前面带路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还</a:t>
            </a:r>
            <a:endParaRPr lang="en-US" altLang="zh-CN" sz="2600" b="1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不时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地回过头来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好像在对鸭宝宝们说</a:t>
            </a:r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：</a:t>
            </a:r>
            <a:endParaRPr lang="en-US" altLang="zh-CN" sz="2600" b="1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600" b="1" dirty="0" smtClean="0"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孩子们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快跟上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不要掉队</a:t>
            </a:r>
            <a:r>
              <a:rPr lang="en-US" altLang="zh-CN" sz="2600" b="1" dirty="0">
                <a:latin typeface="楷体" pitchFamily="49" charset="-122"/>
                <a:ea typeface="楷体" pitchFamily="49" charset="-122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382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671900" y="1495138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老麻雀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88734" y="211702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拯救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77216" y="2120027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逼退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5967" y="3859183"/>
            <a:ext cx="1545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小麻雀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38359" y="3803481"/>
            <a:ext cx="127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猎狗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24495" y="3025583"/>
            <a:ext cx="115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攻击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2894527" y="2079915"/>
            <a:ext cx="1224136" cy="1713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5018763" y="2079913"/>
            <a:ext cx="972108" cy="17133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>
            <a:off x="2894527" y="4151570"/>
            <a:ext cx="290013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2062583" y="2698844"/>
            <a:ext cx="1466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（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经过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408186" y="2707823"/>
            <a:ext cx="1546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（结果）</a:t>
            </a:r>
          </a:p>
        </p:txBody>
      </p:sp>
      <p:sp>
        <p:nvSpPr>
          <p:cNvPr id="17" name="矩形 16"/>
          <p:cNvSpPr/>
          <p:nvPr/>
        </p:nvSpPr>
        <p:spPr>
          <a:xfrm>
            <a:off x="3786559" y="3566795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(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起因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)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405349"/>
            <a:ext cx="1433406" cy="982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060" y="658451"/>
            <a:ext cx="1126722" cy="880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0042" y="2973351"/>
            <a:ext cx="1781467" cy="1347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grpSp>
        <p:nvGrpSpPr>
          <p:cNvPr id="18" name="组合 17"/>
          <p:cNvGrpSpPr/>
          <p:nvPr/>
        </p:nvGrpSpPr>
        <p:grpSpPr>
          <a:xfrm>
            <a:off x="87626" y="413508"/>
            <a:ext cx="2237300" cy="561692"/>
            <a:chOff x="192083" y="411510"/>
            <a:chExt cx="2237300" cy="561692"/>
          </a:xfrm>
        </p:grpSpPr>
        <p:sp>
          <p:nvSpPr>
            <p:cNvPr id="19" name="文本框 14"/>
            <p:cNvSpPr txBox="1"/>
            <p:nvPr/>
          </p:nvSpPr>
          <p:spPr>
            <a:xfrm>
              <a:off x="624428" y="411510"/>
              <a:ext cx="1804955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456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437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95936" y="987574"/>
            <a:ext cx="4608512" cy="28931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rPr>
              <a:t>    生活中，你常见到哪些鸟？都在哪里见过它们？它们给你留下了怎样的印象？今天我们要学习一篇新课文，与麻雀有关，一起去看看吧。</a:t>
            </a:r>
            <a:endParaRPr lang="zh-CN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9156"/>
            <a:ext cx="3528392" cy="2345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197563" y="1399938"/>
            <a:ext cx="67465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这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篇课文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围绕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(     )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描写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了“我”在打猎回来的路上，亲眼看到大猎狗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想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(     )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小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麻雀，老麻雀在大猎狗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面前（         ）地（     ）小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麻雀的事情。</a:t>
            </a:r>
          </a:p>
        </p:txBody>
      </p:sp>
      <p:sp>
        <p:nvSpPr>
          <p:cNvPr id="15" name="矩形 14"/>
          <p:cNvSpPr/>
          <p:nvPr/>
        </p:nvSpPr>
        <p:spPr>
          <a:xfrm>
            <a:off x="4323111" y="1512332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麻雀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63359" y="277835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吃掉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647131" y="3466377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奋不顾身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23111" y="3466377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保护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9512" y="431707"/>
            <a:ext cx="2237300" cy="561692"/>
            <a:chOff x="179512" y="411510"/>
            <a:chExt cx="2237300" cy="561692"/>
          </a:xfrm>
        </p:grpSpPr>
        <p:sp>
          <p:nvSpPr>
            <p:cNvPr id="11" name="文本框 14"/>
            <p:cNvSpPr txBox="1"/>
            <p:nvPr/>
          </p:nvSpPr>
          <p:spPr>
            <a:xfrm>
              <a:off x="624427" y="411510"/>
              <a:ext cx="1792385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95" y="1761388"/>
            <a:ext cx="5300210" cy="299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2483768" y="913751"/>
            <a:ext cx="4176464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黑体" pitchFamily="2" charset="-122"/>
                <a:ea typeface="黑体" pitchFamily="2" charset="-122"/>
              </a:rPr>
              <a:t> 动物世界中的母爱</a:t>
            </a:r>
            <a:endParaRPr lang="zh-CN" altLang="en-US" sz="3600" dirty="0"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3508" y="425882"/>
            <a:ext cx="2249871" cy="561692"/>
            <a:chOff x="179512" y="411510"/>
            <a:chExt cx="2249871" cy="561692"/>
          </a:xfrm>
        </p:grpSpPr>
        <p:sp>
          <p:nvSpPr>
            <p:cNvPr id="10" name="文本框 14"/>
            <p:cNvSpPr txBox="1"/>
            <p:nvPr/>
          </p:nvSpPr>
          <p:spPr>
            <a:xfrm>
              <a:off x="624428" y="411510"/>
              <a:ext cx="1804955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7654"/>
            <a:ext cx="5328592" cy="2997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97" y="1722472"/>
            <a:ext cx="5331199" cy="299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97" y="1746570"/>
            <a:ext cx="5335799" cy="299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44" y="1770668"/>
            <a:ext cx="5290912" cy="299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69219" y="2139702"/>
            <a:ext cx="6787157" cy="222368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1.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老麻雀像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一块石头似的落在猎狗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面前。（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   ）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我的猎狗放慢脚步，悄悄地向前走，好像嗅到了前面有什么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野物。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（   ）</a:t>
            </a:r>
          </a:p>
        </p:txBody>
      </p:sp>
      <p:sp>
        <p:nvSpPr>
          <p:cNvPr id="18" name="矩形 17"/>
          <p:cNvSpPr/>
          <p:nvPr/>
        </p:nvSpPr>
        <p:spPr>
          <a:xfrm>
            <a:off x="861985" y="1307159"/>
            <a:ext cx="5594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一、判断下面句子是否是比喻句。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7457" y="2493027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3954" y="388874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×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4039" y="425882"/>
            <a:ext cx="2249871" cy="561692"/>
            <a:chOff x="179512" y="411510"/>
            <a:chExt cx="2249871" cy="561692"/>
          </a:xfrm>
        </p:grpSpPr>
        <p:sp>
          <p:nvSpPr>
            <p:cNvPr id="13" name="文本框 14"/>
            <p:cNvSpPr txBox="1"/>
            <p:nvPr/>
          </p:nvSpPr>
          <p:spPr>
            <a:xfrm>
              <a:off x="624428" y="411510"/>
              <a:ext cx="1804955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29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371" y="663955"/>
            <a:ext cx="9036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掩护 </a:t>
            </a:r>
            <a:r>
              <a:rPr lang="zh-CN" altLang="en-US" sz="2800" b="1" dirty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  </a:t>
            </a:r>
            <a:r>
              <a:rPr lang="zh-CN" altLang="en-US" sz="2800" b="1" dirty="0" smtClean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保护</a:t>
            </a:r>
            <a:r>
              <a:rPr lang="zh-CN" altLang="en-US" sz="2800" b="1" dirty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1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我们要（    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）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小动物。 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2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老麻雀用自己的身躯（    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）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着小麻雀。      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搏斗 </a:t>
            </a:r>
            <a:r>
              <a:rPr lang="zh-CN" altLang="en-US" sz="2800" b="1" dirty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  </a:t>
            </a:r>
            <a:r>
              <a:rPr lang="zh-CN" altLang="en-US" sz="2800" b="1" dirty="0" smtClean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战斗</a:t>
            </a:r>
            <a:r>
              <a:rPr lang="zh-CN" altLang="en-US" sz="2800" b="1" dirty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3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老麻雀不顾自己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安危，誓与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猎狗作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生死（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 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）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。 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4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一场激烈的（    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）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打响了。</a:t>
            </a:r>
          </a:p>
        </p:txBody>
      </p:sp>
      <p:sp>
        <p:nvSpPr>
          <p:cNvPr id="7" name="矩形 6"/>
          <p:cNvSpPr/>
          <p:nvPr/>
        </p:nvSpPr>
        <p:spPr>
          <a:xfrm>
            <a:off x="499717" y="428610"/>
            <a:ext cx="26854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二、选词填空。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3090" y="1402173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保护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8959" y="3378685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搏斗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788" y="2048861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掩护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3808" y="4038753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战斗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16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3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5302" y="843558"/>
            <a:ext cx="73533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    三、在</a:t>
            </a:r>
            <a:r>
              <a:rPr lang="zh-CN" altLang="en-US" sz="2800" b="1" dirty="0">
                <a:latin typeface="黑体" pitchFamily="2" charset="-122"/>
                <a:ea typeface="黑体" pitchFamily="2" charset="-122"/>
              </a:rPr>
              <a:t>充分感悟了老麻雀的勇敢和爱的伟大力量之后，这时，你最想对老麻雀说什么？你想</a:t>
            </a:r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对小</a:t>
            </a:r>
            <a:r>
              <a:rPr lang="zh-CN" altLang="en-US" sz="2800" b="1" dirty="0">
                <a:latin typeface="黑体" pitchFamily="2" charset="-122"/>
                <a:ea typeface="黑体" pitchFamily="2" charset="-122"/>
              </a:rPr>
              <a:t>麻雀说一句话吗</a:t>
            </a:r>
            <a:r>
              <a:rPr lang="zh-CN" altLang="en-US" sz="2800" b="1" dirty="0"/>
              <a:t>？</a:t>
            </a:r>
          </a:p>
        </p:txBody>
      </p:sp>
      <p:sp>
        <p:nvSpPr>
          <p:cNvPr id="3" name="矩形 2"/>
          <p:cNvSpPr/>
          <p:nvPr/>
        </p:nvSpPr>
        <p:spPr>
          <a:xfrm>
            <a:off x="958877" y="3844496"/>
            <a:ext cx="77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小麻雀，你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有一位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好妈妈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，你长大后要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孝顺她。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58877" y="2833360"/>
            <a:ext cx="7366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老麻雀，你奋不顾身救孩子的精神令我感动。</a:t>
            </a:r>
            <a:endParaRPr lang="zh-CN" altLang="zh-CN" sz="2800" b="1" dirty="0">
              <a:solidFill>
                <a:srgbClr val="FF0000"/>
              </a:solidFill>
              <a:effectLst/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89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6968256" y="-1"/>
            <a:ext cx="1927372" cy="771551"/>
            <a:chOff x="6968256" y="-1"/>
            <a:chExt cx="1927372" cy="77155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8"/>
            <a:stretch>
              <a:fillRect/>
            </a:stretch>
          </p:blipFill>
          <p:spPr>
            <a:xfrm>
              <a:off x="6968256" y="-1"/>
              <a:ext cx="961585" cy="77155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408" y="124932"/>
              <a:ext cx="1346220" cy="553738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164288" y="509940"/>
              <a:ext cx="9813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kumimoji="1" lang="en-US" altLang="zh-CN" sz="1050" dirty="0">
                  <a:solidFill>
                    <a:prstClr val="white">
                      <a:lumMod val="75000"/>
                    </a:prstClr>
                  </a:solidFill>
                </a:rPr>
                <a:t>QICAIKETANG</a:t>
              </a:r>
              <a:endParaRPr kumimoji="1" lang="zh-CN" altLang="en-US" sz="105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</p:grpSp>
      <p:sp>
        <p:nvSpPr>
          <p:cNvPr id="7" name="文本框 3"/>
          <p:cNvSpPr txBox="1"/>
          <p:nvPr/>
        </p:nvSpPr>
        <p:spPr>
          <a:xfrm>
            <a:off x="1115616" y="1419622"/>
            <a:ext cx="736932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七彩课堂  伴你成长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4260" y="147010"/>
            <a:ext cx="2771800" cy="276999"/>
            <a:chOff x="-36512" y="147010"/>
            <a:chExt cx="2771800" cy="276999"/>
          </a:xfrm>
        </p:grpSpPr>
        <p:sp>
          <p:nvSpPr>
            <p:cNvPr id="9" name="矩形 8"/>
            <p:cNvSpPr/>
            <p:nvPr/>
          </p:nvSpPr>
          <p:spPr>
            <a:xfrm flipH="1">
              <a:off x="-36512" y="159510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文本框 1"/>
            <p:cNvSpPr txBox="1"/>
            <p:nvPr/>
          </p:nvSpPr>
          <p:spPr>
            <a:xfrm>
              <a:off x="161281" y="147010"/>
              <a:ext cx="15696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dirty="0" smtClean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语文  四年级  上册</a:t>
              </a:r>
              <a:endParaRPr kumimoji="1" lang="zh-CN" altLang="en-US" sz="1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238670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630648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本框 15">
            <a:hlinkClick r:id="rId5" action="ppaction://hlinksldjump"/>
          </p:cNvPr>
          <p:cNvSpPr txBox="1"/>
          <p:nvPr/>
        </p:nvSpPr>
        <p:spPr>
          <a:xfrm>
            <a:off x="7275010" y="4227934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17" name="文本框 14">
            <a:hlinkClick r:id="rId6" action="ppaction://hlinksldjump"/>
          </p:cNvPr>
          <p:cNvSpPr txBox="1"/>
          <p:nvPr/>
        </p:nvSpPr>
        <p:spPr>
          <a:xfrm>
            <a:off x="7275010" y="4619912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35796" y="1635646"/>
            <a:ext cx="3672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16  </a:t>
            </a:r>
            <a:r>
              <a:rPr lang="zh-CN" altLang="en-US" sz="6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麻雀</a:t>
            </a:r>
            <a:endParaRPr lang="zh-CN" altLang="en-US" sz="6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46" y="339502"/>
            <a:ext cx="4839108" cy="2725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971600" y="3219822"/>
            <a:ext cx="720080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麻雀，鸟类，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头圆，尾短，嘴呈圆锥状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，翅膀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短小，不能远飞，善于跳跃，啄食谷粒和昆虫。有的地区叫家雀儿（</a:t>
            </a:r>
            <a:r>
              <a:rPr lang="en-US" altLang="zh-CN" sz="2800" dirty="0" err="1" smtClean="0">
                <a:latin typeface="汉语拼音" panose="02010600030101010101" charset="0"/>
                <a:ea typeface="黑体" panose="02010609060101010101" pitchFamily="49" charset="-122"/>
                <a:cs typeface="汉语拼音" panose="02010600030101010101" charset="0"/>
              </a:rPr>
              <a:t>jiā</a:t>
            </a:r>
            <a:r>
              <a:rPr lang="en-US" altLang="zh-CN" sz="2800" dirty="0" smtClean="0">
                <a:latin typeface="汉语拼音" panose="02010600030101010101" charset="0"/>
                <a:ea typeface="黑体" panose="02010609060101010101" pitchFamily="49" charset="-122"/>
                <a:cs typeface="汉语拼音" panose="02010600030101010101" charset="0"/>
              </a:rPr>
              <a:t>  </a:t>
            </a:r>
            <a:r>
              <a:rPr lang="en-US" altLang="zh-CN" sz="2800" dirty="0" err="1" smtClean="0">
                <a:latin typeface="汉语拼音" panose="02010600030101010101" charset="0"/>
                <a:ea typeface="黑体" panose="02010609060101010101" pitchFamily="49" charset="-122"/>
                <a:cs typeface="汉语拼音" panose="02010600030101010101" charset="0"/>
              </a:rPr>
              <a:t>qiǎor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）。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514417" y="4515966"/>
            <a:ext cx="1629583" cy="400110"/>
            <a:chOff x="160049" y="525491"/>
            <a:chExt cx="1629583" cy="40011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49" y="536227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文本框 11"/>
            <p:cNvSpPr txBox="1"/>
            <p:nvPr/>
          </p:nvSpPr>
          <p:spPr>
            <a:xfrm>
              <a:off x="172162" y="525491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 smtClean="0">
                  <a:solidFill>
                    <a:schemeClr val="bg1"/>
                  </a:solidFill>
                </a:rPr>
                <a:t>第一课时</a:t>
              </a:r>
              <a:endParaRPr kumimoji="1" lang="zh-CN" alt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3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64"/>
          <p:cNvSpPr txBox="1"/>
          <p:nvPr/>
        </p:nvSpPr>
        <p:spPr>
          <a:xfrm>
            <a:off x="2065271" y="1771050"/>
            <a:ext cx="5328592" cy="16014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latin typeface="黑体" pitchFamily="49" charset="-122"/>
                <a:ea typeface="黑体" pitchFamily="49" charset="-122"/>
              </a:rPr>
              <a:t>    自由朗读课文，读准字音，读通课文。</a:t>
            </a:r>
            <a:endParaRPr lang="zh-CN" altLang="en-US" sz="36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8" y="2067694"/>
            <a:ext cx="1332865" cy="191071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80122" y="416581"/>
            <a:ext cx="5154047" cy="600074"/>
            <a:chOff x="179512" y="267494"/>
            <a:chExt cx="5154047" cy="600074"/>
          </a:xfrm>
        </p:grpSpPr>
        <p:sp>
          <p:nvSpPr>
            <p:cNvPr id="17" name="文本框 14">
              <a:hlinkClick r:id="rId3" action="ppaction://hlinkfile"/>
            </p:cNvPr>
            <p:cNvSpPr txBox="1"/>
            <p:nvPr/>
          </p:nvSpPr>
          <p:spPr>
            <a:xfrm>
              <a:off x="623138" y="267494"/>
              <a:ext cx="403383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初读课文，一起识字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489" y="449021"/>
              <a:ext cx="351070" cy="380165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4378430" y="395231"/>
              <a:ext cx="335134" cy="47233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34250"/>
              <a:ext cx="366860" cy="456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36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64"/>
          <p:cNvSpPr txBox="1"/>
          <p:nvPr/>
        </p:nvSpPr>
        <p:spPr>
          <a:xfrm>
            <a:off x="2064726" y="549084"/>
            <a:ext cx="6917994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下面这些容易读错的字音，你能读正确吗？</a:t>
            </a:r>
            <a:endParaRPr lang="zh-CN" altLang="en-US" sz="28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173082" y="2011013"/>
            <a:ext cx="1277346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嗅</a:t>
            </a: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</a:t>
            </a:r>
            <a:endParaRPr lang="zh-CN" altLang="en-US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168859" y="3830084"/>
            <a:ext cx="1251689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庞</a:t>
            </a: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  <a:endParaRPr lang="zh-CN" altLang="en-US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7011216" y="1923145"/>
            <a:ext cx="1346523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拯</a:t>
            </a: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救</a:t>
            </a:r>
            <a:endParaRPr lang="zh-CN" altLang="en-US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3947366" y="1923146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无可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奈</a:t>
            </a: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何</a:t>
            </a:r>
            <a:endParaRPr lang="zh-CN" altLang="en-US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173081" y="1480788"/>
            <a:ext cx="739508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 smtClean="0">
                <a:latin typeface="汉语拼音" pitchFamily="34" charset="0"/>
                <a:ea typeface="黑体" pitchFamily="2" charset="-122"/>
                <a:cs typeface="汉语拼音" pitchFamily="34" charset="0"/>
              </a:rPr>
              <a:t>xiù</a:t>
            </a:r>
            <a:endParaRPr lang="zh-CN" altLang="en-US" sz="2800" b="1" dirty="0">
              <a:latin typeface="汉语拼音" pitchFamily="34" charset="0"/>
              <a:ea typeface="黑体" pitchFamily="2" charset="-122"/>
              <a:cs typeface="汉语拼音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971712" y="3362161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 smtClean="0">
                <a:latin typeface="汉语拼音" pitchFamily="34" charset="0"/>
                <a:ea typeface="黑体" pitchFamily="2" charset="-122"/>
                <a:cs typeface="汉语拼音" pitchFamily="34" charset="0"/>
              </a:rPr>
              <a:t>páng</a:t>
            </a:r>
            <a:endParaRPr lang="zh-CN" altLang="en-US" sz="2800" b="1" dirty="0">
              <a:latin typeface="汉语拼音" pitchFamily="34" charset="0"/>
              <a:ea typeface="黑体" pitchFamily="2" charset="-122"/>
              <a:cs typeface="汉语拼音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692964" y="1355192"/>
            <a:ext cx="1324078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 smtClean="0">
                <a:latin typeface="汉语拼音" pitchFamily="34" charset="0"/>
                <a:ea typeface="黑体" pitchFamily="2" charset="-122"/>
                <a:cs typeface="汉语拼音" pitchFamily="34" charset="0"/>
              </a:rPr>
              <a:t>zhěng</a:t>
            </a:r>
            <a:endParaRPr lang="zh-CN" altLang="en-US" sz="2800" b="1" dirty="0">
              <a:latin typeface="汉语拼音" pitchFamily="34" charset="0"/>
              <a:ea typeface="黑体" pitchFamily="2" charset="-122"/>
              <a:cs typeface="汉语拼音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850932" y="1392920"/>
            <a:ext cx="688817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 smtClean="0">
                <a:latin typeface="汉语拼音" pitchFamily="34" charset="0"/>
                <a:ea typeface="黑体" pitchFamily="2" charset="-122"/>
                <a:cs typeface="汉语拼音" pitchFamily="34" charset="0"/>
              </a:rPr>
              <a:t>nài</a:t>
            </a:r>
            <a:endParaRPr lang="zh-CN" altLang="en-US" sz="2800" b="1" dirty="0">
              <a:latin typeface="汉语拼音" pitchFamily="34" charset="0"/>
              <a:ea typeface="黑体" pitchFamily="2" charset="-122"/>
              <a:cs typeface="汉语拼音" pitchFamily="34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4788024" y="1463596"/>
            <a:ext cx="380835" cy="418580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5225901" y="3388961"/>
            <a:ext cx="735577" cy="473337"/>
          </a:xfrm>
          <a:prstGeom prst="ellipse">
            <a:avLst/>
          </a:prstGeom>
          <a:grp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itchFamily="34" charset="0"/>
              <a:cs typeface="汉语拼音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036750" y="3271073"/>
            <a:ext cx="1778496" cy="901412"/>
            <a:chOff x="251520" y="2266079"/>
            <a:chExt cx="1778496" cy="901412"/>
          </a:xfrm>
        </p:grpSpPr>
        <p:sp>
          <p:nvSpPr>
            <p:cNvPr id="4" name="云形标注 3"/>
            <p:cNvSpPr/>
            <p:nvPr/>
          </p:nvSpPr>
          <p:spPr>
            <a:xfrm>
              <a:off x="251520" y="2266079"/>
              <a:ext cx="1778496" cy="901412"/>
            </a:xfrm>
            <a:prstGeom prst="cloudCallout">
              <a:avLst>
                <a:gd name="adj1" fmla="val -70270"/>
                <a:gd name="adj2" fmla="val -12567"/>
              </a:avLst>
            </a:prstGeom>
            <a:solidFill>
              <a:srgbClr val="00B05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9661" y="2377885"/>
              <a:ext cx="141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后鼻音</a:t>
              </a:r>
            </a:p>
          </p:txBody>
        </p: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555776" y="3822865"/>
            <a:ext cx="1394724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嘶</a:t>
            </a: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哑</a:t>
            </a:r>
            <a:endParaRPr lang="zh-CN" altLang="en-US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33952" y="3382879"/>
            <a:ext cx="497888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 smtClean="0">
                <a:latin typeface="汉语拼音" pitchFamily="34" charset="0"/>
                <a:ea typeface="黑体" pitchFamily="2" charset="-122"/>
                <a:cs typeface="汉语拼音" pitchFamily="34" charset="0"/>
              </a:rPr>
              <a:t>sī</a:t>
            </a:r>
            <a:endParaRPr lang="zh-CN" altLang="en-US" sz="2800" b="1" dirty="0">
              <a:latin typeface="汉语拼音" pitchFamily="34" charset="0"/>
              <a:ea typeface="黑体" pitchFamily="2" charset="-122"/>
              <a:cs typeface="汉语拼音" pitchFamily="34" charset="0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2587436" y="3382879"/>
            <a:ext cx="295460" cy="461224"/>
          </a:xfrm>
          <a:prstGeom prst="ellipse">
            <a:avLst/>
          </a:prstGeom>
          <a:grpFill/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096923" y="1381992"/>
            <a:ext cx="829075" cy="473337"/>
          </a:xfrm>
          <a:prstGeom prst="ellipse">
            <a:avLst/>
          </a:prstGeom>
          <a:grp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itchFamily="34" charset="0"/>
              <a:cs typeface="汉语拼音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16549" y="1381992"/>
            <a:ext cx="1699096" cy="772754"/>
            <a:chOff x="2365742" y="1271517"/>
            <a:chExt cx="1699096" cy="901412"/>
          </a:xfrm>
        </p:grpSpPr>
        <p:sp>
          <p:nvSpPr>
            <p:cNvPr id="32" name="云形标注 31"/>
            <p:cNvSpPr/>
            <p:nvPr/>
          </p:nvSpPr>
          <p:spPr>
            <a:xfrm>
              <a:off x="2365742" y="1271517"/>
              <a:ext cx="1699096" cy="901412"/>
            </a:xfrm>
            <a:prstGeom prst="cloudCallout">
              <a:avLst>
                <a:gd name="adj1" fmla="val 75883"/>
                <a:gd name="adj2" fmla="val -7297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99621" y="1364183"/>
              <a:ext cx="1453058" cy="68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前鼻音</a:t>
              </a:r>
              <a:endPara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73224" y="3246387"/>
            <a:ext cx="1778496" cy="901412"/>
            <a:chOff x="36253" y="1927179"/>
            <a:chExt cx="1778496" cy="901412"/>
          </a:xfrm>
        </p:grpSpPr>
        <p:sp>
          <p:nvSpPr>
            <p:cNvPr id="43" name="云形标注 42"/>
            <p:cNvSpPr/>
            <p:nvPr/>
          </p:nvSpPr>
          <p:spPr>
            <a:xfrm>
              <a:off x="36253" y="1927179"/>
              <a:ext cx="1778496" cy="901412"/>
            </a:xfrm>
            <a:prstGeom prst="cloudCallout">
              <a:avLst>
                <a:gd name="adj1" fmla="val 76628"/>
                <a:gd name="adj2" fmla="val -1651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7540" y="2050108"/>
              <a:ext cx="141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平舌音</a:t>
              </a:r>
            </a:p>
          </p:txBody>
        </p:sp>
      </p:grpSp>
      <p:sp>
        <p:nvSpPr>
          <p:cNvPr id="30" name="矩形 29"/>
          <p:cNvSpPr/>
          <p:nvPr/>
        </p:nvSpPr>
        <p:spPr>
          <a:xfrm>
            <a:off x="179512" y="591530"/>
            <a:ext cx="8784976" cy="4551970"/>
          </a:xfrm>
          <a:prstGeom prst="rect">
            <a:avLst/>
          </a:prstGeom>
          <a:noFill/>
          <a:ln w="12700">
            <a:solidFill>
              <a:srgbClr val="008000"/>
            </a:solidFill>
          </a:ln>
          <a:effectLst>
            <a:glow rad="63500">
              <a:schemeClr val="bg1">
                <a:alpha val="40000"/>
              </a:schemeClr>
            </a:glow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530062" y="339502"/>
            <a:ext cx="1583505" cy="5040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8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76052" y="339502"/>
            <a:ext cx="1121491" cy="438582"/>
            <a:chOff x="6520102" y="843558"/>
            <a:chExt cx="1121491" cy="438582"/>
          </a:xfrm>
        </p:grpSpPr>
        <p:sp>
          <p:nvSpPr>
            <p:cNvPr id="42" name="TextBox 11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6520102" y="843558"/>
              <a:ext cx="1121491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prstClr val="black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学认字</a:t>
              </a:r>
              <a:endParaRPr lang="zh-CN" altLang="en-US" sz="2400" b="1" dirty="0"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7557093" y="911573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6540471" y="911573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23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5" grpId="0" animBg="1"/>
      <p:bldP spid="46" grpId="0" animBg="1"/>
      <p:bldP spid="25" grpId="0"/>
      <p:bldP spid="29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1392"/>
            <a:ext cx="2160240" cy="1834724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1771790"/>
            <a:ext cx="58813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latin typeface="黑体" pitchFamily="2" charset="-122"/>
                <a:ea typeface="黑体" pitchFamily="2" charset="-122"/>
              </a:rPr>
              <a:t>挓挲：</a:t>
            </a:r>
            <a:endParaRPr lang="en-US" altLang="zh-CN" sz="36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 smtClean="0">
                <a:latin typeface="黑体" pitchFamily="2" charset="-122"/>
                <a:ea typeface="黑体" pitchFamily="2" charset="-122"/>
              </a:rPr>
              <a:t>在文中是张开、伸开的意思。</a:t>
            </a:r>
            <a:endParaRPr lang="zh-CN" altLang="en-US" sz="36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784" y="142978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zhā</a:t>
            </a:r>
            <a:r>
              <a:rPr lang="en-US" altLang="zh-CN" sz="2800" dirty="0" smtClean="0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shā</a:t>
            </a:r>
            <a:endParaRPr lang="zh-CN" altLang="en-US" sz="2800" dirty="0">
              <a:solidFill>
                <a:srgbClr val="FF0000"/>
              </a:solidFill>
              <a:latin typeface="汉语拼音" pitchFamily="34" charset="0"/>
              <a:cs typeface="汉语拼音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7626" y="411510"/>
            <a:ext cx="1944216" cy="500137"/>
            <a:chOff x="6510992" y="1761067"/>
            <a:chExt cx="1944216" cy="500137"/>
          </a:xfrm>
        </p:grpSpPr>
        <p:sp>
          <p:nvSpPr>
            <p:cNvPr id="6" name="TextBox 11"/>
            <p:cNvSpPr txBox="1">
              <a:spLocks noChangeArrowheads="1"/>
            </p:cNvSpPr>
            <p:nvPr/>
          </p:nvSpPr>
          <p:spPr bwMode="auto">
            <a:xfrm>
              <a:off x="6510992" y="1761067"/>
              <a:ext cx="1944216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 smtClean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词语解释</a:t>
              </a:r>
              <a:endParaRPr lang="zh-CN" altLang="en-US" sz="2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040536" y="1887710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6520102" y="1887710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916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64"/>
          <p:cNvSpPr txBox="1"/>
          <p:nvPr/>
        </p:nvSpPr>
        <p:spPr>
          <a:xfrm>
            <a:off x="2123728" y="1244463"/>
            <a:ext cx="5989516" cy="265457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    解决完字词后，请同学们默读</a:t>
            </a:r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课文</a:t>
            </a: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，思考：这篇课文写了谁和谁之间发生的事？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（课后第一题）</a:t>
            </a:r>
            <a:endParaRPr lang="zh-CN" altLang="en-US" sz="32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3" y="1988321"/>
            <a:ext cx="1332865" cy="191071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7687" y="423884"/>
            <a:ext cx="2529818" cy="561692"/>
            <a:chOff x="175870" y="929976"/>
            <a:chExt cx="2529818" cy="561692"/>
          </a:xfrm>
        </p:grpSpPr>
        <p:sp>
          <p:nvSpPr>
            <p:cNvPr id="7" name="文本框 14"/>
            <p:cNvSpPr txBox="1"/>
            <p:nvPr/>
          </p:nvSpPr>
          <p:spPr>
            <a:xfrm>
              <a:off x="558316" y="929976"/>
              <a:ext cx="2147372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整体感知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70" y="982653"/>
              <a:ext cx="366860" cy="456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2ba765c6-8db6-496f-83fb-7174ae1a28f7}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1228</Words>
  <Application>Microsoft Office PowerPoint</Application>
  <PresentationFormat>全屏显示(16:9)</PresentationFormat>
  <Paragraphs>195</Paragraphs>
  <Slides>35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Arial</vt:lpstr>
      <vt:lpstr>宋体</vt:lpstr>
      <vt:lpstr>幼圆</vt:lpstr>
      <vt:lpstr>Xingkai SC</vt:lpstr>
      <vt:lpstr>Calibri</vt:lpstr>
      <vt:lpstr>微软雅黑</vt:lpstr>
      <vt:lpstr>楷体</vt:lpstr>
      <vt:lpstr>华文楷体</vt:lpstr>
      <vt:lpstr>汉语拼音</vt:lpstr>
      <vt:lpstr>Times New Roman</vt:lpstr>
      <vt:lpstr>黑体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179</cp:revision>
  <dcterms:created xsi:type="dcterms:W3CDTF">2017-03-17T02:28:00Z</dcterms:created>
  <dcterms:modified xsi:type="dcterms:W3CDTF">2020-05-11T01:38:54Z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