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1599" r:id="rId2"/>
    <p:sldId id="1595" r:id="rId3"/>
    <p:sldId id="1379" r:id="rId4"/>
    <p:sldId id="1584" r:id="rId5"/>
    <p:sldId id="1622" r:id="rId6"/>
    <p:sldId id="1526" r:id="rId7"/>
    <p:sldId id="1603" r:id="rId8"/>
    <p:sldId id="1604" r:id="rId9"/>
    <p:sldId id="1527" r:id="rId10"/>
    <p:sldId id="1396" r:id="rId11"/>
    <p:sldId id="1605" r:id="rId12"/>
    <p:sldId id="1606" r:id="rId13"/>
    <p:sldId id="1607" r:id="rId14"/>
    <p:sldId id="1608" r:id="rId15"/>
    <p:sldId id="1609" r:id="rId16"/>
    <p:sldId id="1610" r:id="rId17"/>
    <p:sldId id="1612" r:id="rId18"/>
    <p:sldId id="1611" r:id="rId19"/>
    <p:sldId id="1613" r:id="rId20"/>
    <p:sldId id="1614" r:id="rId21"/>
    <p:sldId id="1618" r:id="rId22"/>
    <p:sldId id="1619" r:id="rId23"/>
    <p:sldId id="1615" r:id="rId24"/>
    <p:sldId id="1616" r:id="rId25"/>
    <p:sldId id="1617" r:id="rId26"/>
    <p:sldId id="1621" r:id="rId27"/>
    <p:sldId id="1517" r:id="rId28"/>
    <p:sldId id="1365" r:id="rId29"/>
    <p:sldId id="1598" r:id="rId30"/>
    <p:sldId id="1358" r:id="rId31"/>
    <p:sldId id="1359" r:id="rId32"/>
    <p:sldId id="1597" r:id="rId33"/>
    <p:sldId id="1008" r:id="rId34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幼圆" panose="02010509060101010101" pitchFamily="49" charset="-122"/>
      <p:regular r:id="rId42"/>
    </p:embeddedFont>
    <p:embeddedFont>
      <p:font typeface="汉语拼音" panose="02010600030101010101" charset="0"/>
      <p:regular r:id="rId43"/>
    </p:embeddedFont>
    <p:embeddedFont>
      <p:font typeface="楷体" panose="02010609060101010101" pitchFamily="49" charset="-122"/>
      <p:regular r:id="rId44"/>
    </p:embeddedFont>
    <p:embeddedFont>
      <p:font typeface="微软雅黑" panose="020B0503020204020204" pitchFamily="34" charset="-122"/>
      <p:regular r:id="rId45"/>
      <p:bold r:id="rId46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7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9B0"/>
    <a:srgbClr val="FF97FF"/>
    <a:srgbClr val="F074C7"/>
    <a:srgbClr val="0000FF"/>
    <a:srgbClr val="FF66FF"/>
    <a:srgbClr val="2060BE"/>
    <a:srgbClr val="CAFAFE"/>
    <a:srgbClr val="9900CC"/>
    <a:srgbClr val="15F32A"/>
    <a:srgbClr val="F73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88" autoAdjust="0"/>
    <p:restoredTop sz="94301" autoAdjust="0"/>
  </p:normalViewPr>
  <p:slideViewPr>
    <p:cSldViewPr>
      <p:cViewPr varScale="1">
        <p:scale>
          <a:sx n="91" d="100"/>
          <a:sy n="91" d="100"/>
        </p:scale>
        <p:origin x="464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814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27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291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25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23478"/>
            <a:ext cx="915984" cy="36004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1" y="92978"/>
            <a:ext cx="2771800" cy="276999"/>
            <a:chOff x="1" y="92978"/>
            <a:chExt cx="2771800" cy="276999"/>
          </a:xfrm>
        </p:grpSpPr>
        <p:sp>
          <p:nvSpPr>
            <p:cNvPr id="5" name="矩形 4"/>
            <p:cNvSpPr/>
            <p:nvPr userDrawn="1"/>
          </p:nvSpPr>
          <p:spPr>
            <a:xfrm flipH="1">
              <a:off x="1" y="123478"/>
              <a:ext cx="2771800" cy="216000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文本框 10"/>
            <p:cNvSpPr txBox="1"/>
            <p:nvPr userDrawn="1"/>
          </p:nvSpPr>
          <p:spPr>
            <a:xfrm>
              <a:off x="193237" y="92978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17</a:t>
              </a:r>
              <a:r>
                <a:rPr kumimoji="1" lang="zh-CN" altLang="en-US" sz="12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  爬天都峰</a:t>
              </a:r>
              <a:endParaRPr kumimoji="1"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6" descr="u=505753331,3251951408&amp;fm=26&amp;gp=0.jpg"/>
          <p:cNvPicPr>
            <a:picLocks noChangeAspect="1"/>
          </p:cNvPicPr>
          <p:nvPr userDrawn="1"/>
        </p:nvPicPr>
        <p:blipFill>
          <a:blip r:embed="rId8"/>
          <a:srcRect t="48781"/>
          <a:stretch>
            <a:fillRect/>
          </a:stretch>
        </p:blipFill>
        <p:spPr>
          <a:xfrm>
            <a:off x="0" y="4659982"/>
            <a:ext cx="9144000" cy="483518"/>
          </a:xfrm>
          <a:prstGeom prst="rect">
            <a:avLst/>
          </a:prstGeom>
          <a:effectLst>
            <a:softEdge rad="63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&#29983;&#23383;&#35270;&#39057;/&#40107;.mp4" TargetMode="External"/><Relationship Id="rId3" Type="http://schemas.openxmlformats.org/officeDocument/2006/relationships/hyperlink" Target="&#29983;&#23383;&#35270;&#39057;-1&#12298;&#22823;&#38738;&#26641;&#19979;&#30340;&#23567;&#23398;&#12299;.mp4" TargetMode="External"/><Relationship Id="rId7" Type="http://schemas.openxmlformats.org/officeDocument/2006/relationships/hyperlink" Target="&#29983;&#23383;&#35270;&#39057;/&#25856;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hyperlink" Target="&#29983;&#23383;&#35270;&#39057;/&#39076;.mp4" TargetMode="Externa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29983;&#23383;&#35270;&#39057;/&#39076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29983;&#23383;&#35270;&#39057;/&#25856;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&#29983;&#23383;&#35270;&#39057;/&#40107;.mp4" TargetMode="Externa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&#19971;&#24425;-&#23383;&#35789;&#21548;&#20889;-&#22235;&#19978;-17.&#29228;&#22825;&#37117;&#23792;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-&#35838;&#25991;&#26391;&#35835;-&#22235;&#19978;-17.&#29228;&#22825;&#37117;&#23792;.mp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98" y="440269"/>
            <a:ext cx="5752602" cy="326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33" y="440269"/>
            <a:ext cx="5804800" cy="326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07" y="440269"/>
            <a:ext cx="5702785" cy="3266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953598" y="3705469"/>
            <a:ext cx="72368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黄山的风景是不是很美丽呢？我们今天要学习的课文就和黄山有关，一起来学习吧！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63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73572" y="1093227"/>
            <a:ext cx="7410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站在天都峰脚下抬头望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啊，峰顶这么高，在云彩上面哩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我爬得上去吗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再看看笔陡的石级，石级边上的铁链，似乎是从天上挂下来的，真叫人发颤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</a:p>
        </p:txBody>
      </p:sp>
      <p:sp>
        <p:nvSpPr>
          <p:cNvPr id="4" name="矩形 3"/>
          <p:cNvSpPr/>
          <p:nvPr/>
        </p:nvSpPr>
        <p:spPr>
          <a:xfrm>
            <a:off x="4871050" y="3509764"/>
            <a:ext cx="142058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不敢爬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02"/>
          <a:stretch/>
        </p:blipFill>
        <p:spPr>
          <a:xfrm>
            <a:off x="4093690" y="1792774"/>
            <a:ext cx="2102544" cy="5398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02"/>
          <a:stretch/>
        </p:blipFill>
        <p:spPr>
          <a:xfrm>
            <a:off x="1956841" y="2677403"/>
            <a:ext cx="2102544" cy="539898"/>
          </a:xfrm>
          <a:prstGeom prst="rect">
            <a:avLst/>
          </a:prstGeom>
        </p:spPr>
      </p:pic>
      <p:sp>
        <p:nvSpPr>
          <p:cNvPr id="14" name="燕尾形箭头 13"/>
          <p:cNvSpPr/>
          <p:nvPr/>
        </p:nvSpPr>
        <p:spPr>
          <a:xfrm>
            <a:off x="4151507" y="3589399"/>
            <a:ext cx="636492" cy="403913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75" y="2915316"/>
            <a:ext cx="1633831" cy="1891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39552" y="3509765"/>
            <a:ext cx="338437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爬山前（怎么想）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635896" y="-3689"/>
            <a:ext cx="3600400" cy="1203598"/>
            <a:chOff x="3203848" y="0"/>
            <a:chExt cx="3600400" cy="1203598"/>
          </a:xfrm>
        </p:grpSpPr>
        <p:sp>
          <p:nvSpPr>
            <p:cNvPr id="5" name="云形 4"/>
            <p:cNvSpPr/>
            <p:nvPr/>
          </p:nvSpPr>
          <p:spPr>
            <a:xfrm>
              <a:off x="3203848" y="0"/>
              <a:ext cx="3600400" cy="1203598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486102" y="124745"/>
              <a:ext cx="30358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 表现出“我”的畏难和害怕。</a:t>
              </a:r>
              <a:endPara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131590"/>
            <a:ext cx="5887491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    请同学们分角色朗读“我”在山脚下与老爷爷的对话，注意读出既惊讶又赞许的语气。读完说说你的感受。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1" y="2211710"/>
            <a:ext cx="1224136" cy="17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4903" y="483518"/>
            <a:ext cx="7200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忽然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听到背后有人叫我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:“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小朋友，你也来爬天都峰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?”</a:t>
            </a:r>
          </a:p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我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回头一看，是一位白发苍苍的老爷爷，年纪比我爷爷还大哩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!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我点点头，仰起脸，问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:“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老爷爷，您也来爬天都峰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?”</a:t>
            </a:r>
          </a:p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老爷爷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也点点头，说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:“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对，咱们一起爬吧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!”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5789749" y="972000"/>
            <a:ext cx="2313946" cy="7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1111130" y="1368000"/>
            <a:ext cx="1807989" cy="7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988806" y="2664000"/>
            <a:ext cx="3882641" cy="7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439399" y="3096000"/>
            <a:ext cx="27363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1004513" y="3507854"/>
            <a:ext cx="429153" cy="7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87" y="3076626"/>
            <a:ext cx="2237203" cy="169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4871050" y="3867894"/>
            <a:ext cx="183255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相互鼓励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燕尾形箭头 11"/>
          <p:cNvSpPr/>
          <p:nvPr/>
        </p:nvSpPr>
        <p:spPr>
          <a:xfrm>
            <a:off x="4151507" y="3947529"/>
            <a:ext cx="636492" cy="403913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39552" y="3867895"/>
            <a:ext cx="338437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爬山中（怎么说）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40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419622"/>
            <a:ext cx="612068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 smtClean="0">
                <a:latin typeface="黑体" pitchFamily="2" charset="-122"/>
                <a:ea typeface="黑体" pitchFamily="2" charset="-122"/>
              </a:rPr>
              <a:t>    默读第六自然段，圈画出表示动作的词语，边读边想象“我”奋力攀登的姿态。</a:t>
            </a:r>
            <a:endParaRPr lang="zh-CN" altLang="en-US" sz="36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1" y="2211710"/>
            <a:ext cx="1224136" cy="17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922824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我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奋力向峰顶爬去，一会儿攀着铁链上，一会儿手脚并用向上爬，像小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猴子一样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.....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.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660232" y="942643"/>
            <a:ext cx="815194" cy="556245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491880" y="1409653"/>
            <a:ext cx="1728192" cy="645421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56" y="2907543"/>
            <a:ext cx="2572444" cy="1920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727034" y="3499142"/>
            <a:ext cx="183255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奋力攀登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燕尾形箭头 9"/>
          <p:cNvSpPr/>
          <p:nvPr/>
        </p:nvSpPr>
        <p:spPr>
          <a:xfrm>
            <a:off x="4007491" y="3578777"/>
            <a:ext cx="636492" cy="403913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5536" y="3499143"/>
            <a:ext cx="338437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爬山中（怎么做）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419622"/>
            <a:ext cx="5976664" cy="1786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    同桌分角色朗读“</a:t>
            </a:r>
            <a:r>
              <a:rPr lang="zh-CN" altLang="en-US" sz="3200" dirty="0">
                <a:latin typeface="黑体" pitchFamily="2" charset="-122"/>
                <a:ea typeface="黑体" pitchFamily="2" charset="-122"/>
              </a:rPr>
              <a:t>我</a:t>
            </a:r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” 和老爷爷登上峰顶说的话，看看你能从这组对话里感受到什么。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11710"/>
            <a:ext cx="1224136" cy="17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43812"/>
            <a:ext cx="2838450" cy="170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83568" y="797374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在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鲫鱼背前，爸爸给我和爷爷照了一张相，留作纪念。老爷爷拉拉我的小辫子，笑呵呵地说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: “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谢谢你啦，小朋友。要不是你的勇气鼓舞我，我还下不了决心哩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!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现在居然爬上来了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!”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899592" y="2730819"/>
            <a:ext cx="7056784" cy="7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827584" y="3363838"/>
            <a:ext cx="61926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4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71600" y="887117"/>
            <a:ext cx="1872208" cy="6480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小知识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68" y="1707654"/>
            <a:ext cx="3041072" cy="2268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对角圆角矩形 3"/>
          <p:cNvSpPr/>
          <p:nvPr/>
        </p:nvSpPr>
        <p:spPr>
          <a:xfrm>
            <a:off x="5940152" y="361814"/>
            <a:ext cx="914400" cy="914400"/>
          </a:xfrm>
          <a:prstGeom prst="round2DiagRect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23928" y="915566"/>
            <a:ext cx="4680520" cy="3427171"/>
            <a:chOff x="3923928" y="915566"/>
            <a:chExt cx="4680520" cy="3427171"/>
          </a:xfrm>
        </p:grpSpPr>
        <p:sp>
          <p:nvSpPr>
            <p:cNvPr id="6" name="对角圆角矩形 5"/>
            <p:cNvSpPr/>
            <p:nvPr/>
          </p:nvSpPr>
          <p:spPr>
            <a:xfrm>
              <a:off x="3923928" y="926417"/>
              <a:ext cx="4680520" cy="3416320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978188" y="915566"/>
              <a:ext cx="4572000" cy="34163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CN" altLang="en-US" sz="2400" dirty="0" smtClean="0">
                  <a:latin typeface="黑体" pitchFamily="2" charset="-122"/>
                  <a:ea typeface="黑体" pitchFamily="2" charset="-122"/>
                </a:rPr>
                <a:t>    鲫鱼</a:t>
              </a:r>
              <a:r>
                <a:rPr lang="zh-CN" altLang="en-US" sz="2400" dirty="0">
                  <a:latin typeface="黑体" pitchFamily="2" charset="-122"/>
                  <a:ea typeface="黑体" pitchFamily="2" charset="-122"/>
                </a:rPr>
                <a:t>背在天都峰上，以奇险著称。从天都峰脚，手扶铁索栏杆，沿“天梯”攀登</a:t>
              </a:r>
              <a:r>
                <a:rPr lang="en-US" altLang="zh-CN" sz="2400" dirty="0">
                  <a:latin typeface="黑体" pitchFamily="2" charset="-122"/>
                  <a:ea typeface="黑体" pitchFamily="2" charset="-122"/>
                </a:rPr>
                <a:t>1564</a:t>
              </a:r>
              <a:r>
                <a:rPr lang="zh-CN" altLang="en-US" sz="2400" dirty="0">
                  <a:latin typeface="黑体" pitchFamily="2" charset="-122"/>
                  <a:ea typeface="黑体" pitchFamily="2" charset="-122"/>
                </a:rPr>
                <a:t>级台阶，即至海拔</a:t>
              </a:r>
              <a:r>
                <a:rPr lang="en-US" altLang="zh-CN" sz="2400" dirty="0">
                  <a:latin typeface="黑体" pitchFamily="2" charset="-122"/>
                  <a:ea typeface="黑体" pitchFamily="2" charset="-122"/>
                </a:rPr>
                <a:t>1770</a:t>
              </a:r>
              <a:r>
                <a:rPr lang="zh-CN" altLang="en-US" sz="2400" dirty="0">
                  <a:latin typeface="黑体" pitchFamily="2" charset="-122"/>
                  <a:ea typeface="黑体" pitchFamily="2" charset="-122"/>
                </a:rPr>
                <a:t>米处的石矼，这里是登峰顶的必经之处。此石矼长</a:t>
              </a:r>
              <a:r>
                <a:rPr lang="en-US" altLang="zh-CN" sz="2400" dirty="0">
                  <a:latin typeface="黑体" pitchFamily="2" charset="-122"/>
                  <a:ea typeface="黑体" pitchFamily="2" charset="-122"/>
                </a:rPr>
                <a:t>10</a:t>
              </a:r>
              <a:r>
                <a:rPr lang="zh-CN" altLang="en-US" sz="2400" dirty="0">
                  <a:latin typeface="黑体" pitchFamily="2" charset="-122"/>
                  <a:ea typeface="黑体" pitchFamily="2" charset="-122"/>
                </a:rPr>
                <a:t>余米，宽仅</a:t>
              </a:r>
              <a:r>
                <a:rPr lang="en-US" altLang="zh-CN" sz="2400" dirty="0">
                  <a:latin typeface="黑体" pitchFamily="2" charset="-122"/>
                  <a:ea typeface="黑体" pitchFamily="2" charset="-122"/>
                </a:rPr>
                <a:t>1</a:t>
              </a:r>
              <a:r>
                <a:rPr lang="zh-CN" altLang="en-US" sz="2400" dirty="0">
                  <a:latin typeface="黑体" pitchFamily="2" charset="-122"/>
                  <a:ea typeface="黑体" pitchFamily="2" charset="-122"/>
                </a:rPr>
                <a:t>米，两侧是千仞悬崖，深邃莫测，其形颇似出没于波涛之中的鲫鱼之背，故名鲫鱼背。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627534"/>
            <a:ext cx="71287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不，老爷爷，我是看您也要爬天都峰，才有勇气向上爬的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!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我应该谢谢您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!”</a:t>
            </a:r>
          </a:p>
          <a:p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爸爸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听了，笑着说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:“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你们这一老一小真有意思，都会从别人身上汲取力量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!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043608" y="1635647"/>
            <a:ext cx="51125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051720" y="1131591"/>
            <a:ext cx="58326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013" y="2975054"/>
            <a:ext cx="1658491" cy="1658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5488125" y="3499142"/>
            <a:ext cx="183255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相互致谢</a:t>
            </a:r>
          </a:p>
        </p:txBody>
      </p:sp>
      <p:sp>
        <p:nvSpPr>
          <p:cNvPr id="14" name="燕尾形箭头 13"/>
          <p:cNvSpPr/>
          <p:nvPr/>
        </p:nvSpPr>
        <p:spPr>
          <a:xfrm>
            <a:off x="4728390" y="3578777"/>
            <a:ext cx="636492" cy="403913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95536" y="3499143"/>
            <a:ext cx="417646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爬上峰顶后（</a:t>
            </a:r>
            <a:r>
              <a:rPr lang="zh-CN" altLang="en-US" sz="3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怎么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说</a:t>
            </a:r>
            <a:r>
              <a:rPr lang="zh-CN" altLang="en-US" sz="3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70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275606"/>
            <a:ext cx="5904656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    请同学们思考：开始“我”不敢爬，最后“我”爬上了峰顶，课文是如何把“我”爬山的过程写清楚的？（课后第二题）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1" y="2211710"/>
            <a:ext cx="1224136" cy="17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8"/>
          <p:cNvSpPr txBox="1"/>
          <p:nvPr/>
        </p:nvSpPr>
        <p:spPr>
          <a:xfrm>
            <a:off x="179512" y="339502"/>
            <a:ext cx="5112568" cy="10849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17 </a:t>
            </a:r>
            <a:r>
              <a:rPr lang="zh-CN" alt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爬天都峰</a:t>
            </a:r>
            <a:endParaRPr lang="zh-CN" altLang="zh-CN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12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1242790"/>
            <a:ext cx="4594051" cy="2677656"/>
          </a:xfrm>
          <a:prstGeom prst="rect">
            <a:avLst/>
          </a:prstGeom>
          <a:ln w="3175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爬山</a:t>
            </a:r>
            <a:r>
              <a:rPr lang="zh-CN" altLang="en-US" sz="28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前</a:t>
            </a:r>
            <a:r>
              <a:rPr lang="zh-CN" altLang="en-US" sz="2800" dirty="0">
                <a:latin typeface="黑体" pitchFamily="2" charset="-122"/>
                <a:ea typeface="黑体" pitchFamily="2" charset="-122"/>
              </a:rPr>
              <a:t>，作者用了夸张的修辞手法写出了山的“高”和“陡”，运用了</a:t>
            </a:r>
            <a:r>
              <a:rPr lang="zh-CN" altLang="en-US" sz="280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心理描写</a:t>
            </a:r>
            <a:r>
              <a:rPr lang="zh-CN" altLang="en-US" sz="2800" dirty="0">
                <a:latin typeface="黑体" pitchFamily="2" charset="-122"/>
                <a:ea typeface="黑体" pitchFamily="2" charset="-122"/>
              </a:rPr>
              <a:t>，写出了“我”的胆怯，“我”和老爷爷互相鼓励，运用了</a:t>
            </a:r>
            <a:r>
              <a:rPr lang="zh-CN" altLang="en-US" sz="280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语言描写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。</a:t>
            </a:r>
            <a:endParaRPr lang="zh-CN" altLang="en-US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9622"/>
            <a:ext cx="2459495" cy="2436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1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87946" y="942969"/>
            <a:ext cx="4896544" cy="3194721"/>
          </a:xfrm>
          <a:prstGeom prst="rect">
            <a:avLst/>
          </a:prstGeom>
          <a:ln w="3175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  爬山</a:t>
            </a:r>
            <a:r>
              <a:rPr lang="zh-CN" altLang="en-US" sz="24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中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，抓住“我”的</a:t>
            </a:r>
            <a:r>
              <a:rPr lang="zh-CN" altLang="en-US" sz="240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动作和样子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来写，“奋力”“手脚并用”表现出“我”爬山的艰难和奋力攀登、勇往直前的精神；“一会儿</a:t>
            </a:r>
            <a:r>
              <a:rPr lang="en-US" altLang="zh-CN" sz="2400" dirty="0">
                <a:latin typeface="黑体" pitchFamily="2" charset="-122"/>
                <a:ea typeface="黑体" pitchFamily="2" charset="-122"/>
              </a:rPr>
              <a:t>……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一会儿</a:t>
            </a:r>
            <a:r>
              <a:rPr lang="en-US" altLang="zh-CN" sz="2400" dirty="0">
                <a:latin typeface="黑体" pitchFamily="2" charset="-122"/>
                <a:ea typeface="黑体" pitchFamily="2" charset="-122"/>
              </a:rPr>
              <a:t>……”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将奋力攀登天都峰的“我”比作“小猴子”，写出了“我”爬天都峰时的样子</a:t>
            </a:r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。</a:t>
            </a:r>
            <a:endParaRPr lang="zh-CN" altLang="en-US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628" y="1419622"/>
            <a:ext cx="2508835" cy="2241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4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1275606"/>
            <a:ext cx="3960440" cy="2456057"/>
          </a:xfrm>
          <a:prstGeom prst="rect">
            <a:avLst/>
          </a:prstGeom>
          <a:ln w="317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  爬上</a:t>
            </a:r>
            <a:r>
              <a:rPr lang="zh-CN" altLang="en-US" sz="32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峰顶后</a:t>
            </a:r>
            <a:r>
              <a:rPr lang="zh-CN" altLang="en-US" sz="3200" dirty="0">
                <a:latin typeface="黑体" pitchFamily="2" charset="-122"/>
                <a:ea typeface="黑体" pitchFamily="2" charset="-122"/>
              </a:rPr>
              <a:t>，运用了</a:t>
            </a:r>
            <a:r>
              <a:rPr lang="zh-CN" altLang="en-US" sz="320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语言描写</a:t>
            </a:r>
            <a:r>
              <a:rPr lang="zh-CN" altLang="en-US" sz="3200" dirty="0">
                <a:latin typeface="黑体" pitchFamily="2" charset="-122"/>
                <a:ea typeface="黑体" pitchFamily="2" charset="-122"/>
              </a:rPr>
              <a:t>，写出了“我”和老爷爷互相感谢。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51670"/>
            <a:ext cx="2970766" cy="2005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2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71550"/>
            <a:ext cx="606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学完这课后，你有什么收获？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707654"/>
            <a:ext cx="7344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要把一件事写清楚，我们要按照顺序来写。</a:t>
            </a:r>
            <a:endParaRPr lang="en-US" altLang="zh-CN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我们还可以把怎么想、怎么说、怎么做的都写下来，把事情的整个过程写得很细致。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11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组合 7"/>
          <p:cNvGrpSpPr/>
          <p:nvPr/>
        </p:nvGrpSpPr>
        <p:grpSpPr>
          <a:xfrm>
            <a:off x="2343841" y="2668848"/>
            <a:ext cx="1029163" cy="1088572"/>
            <a:chOff x="2437" y="2032"/>
            <a:chExt cx="1244" cy="1264"/>
          </a:xfrm>
        </p:grpSpPr>
        <p:sp>
          <p:nvSpPr>
            <p:cNvPr id="10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03" name="组合 7"/>
          <p:cNvGrpSpPr/>
          <p:nvPr/>
        </p:nvGrpSpPr>
        <p:grpSpPr>
          <a:xfrm>
            <a:off x="4104130" y="2664056"/>
            <a:ext cx="1029163" cy="1085656"/>
            <a:chOff x="2437" y="2032"/>
            <a:chExt cx="1244" cy="1264"/>
          </a:xfrm>
        </p:grpSpPr>
        <p:sp>
          <p:nvSpPr>
            <p:cNvPr id="10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2294" name="文本框 64"/>
          <p:cNvSpPr txBox="1"/>
          <p:nvPr/>
        </p:nvSpPr>
        <p:spPr>
          <a:xfrm>
            <a:off x="4104130" y="2669592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攀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9" name="组合 7"/>
          <p:cNvGrpSpPr/>
          <p:nvPr/>
        </p:nvGrpSpPr>
        <p:grpSpPr>
          <a:xfrm>
            <a:off x="5847093" y="2679348"/>
            <a:ext cx="1029163" cy="1085656"/>
            <a:chOff x="2437" y="2032"/>
            <a:chExt cx="1244" cy="1264"/>
          </a:xfrm>
        </p:grpSpPr>
        <p:sp>
          <p:nvSpPr>
            <p:cNvPr id="10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2292" name="文本框 64"/>
          <p:cNvSpPr txBox="1"/>
          <p:nvPr/>
        </p:nvSpPr>
        <p:spPr>
          <a:xfrm>
            <a:off x="2343841" y="2669592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颤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296" name="文本框 64"/>
          <p:cNvSpPr txBox="1"/>
          <p:nvPr/>
        </p:nvSpPr>
        <p:spPr>
          <a:xfrm>
            <a:off x="5919101" y="2684884"/>
            <a:ext cx="94452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鲫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73192" y="2096459"/>
            <a:ext cx="1172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prstClr val="black"/>
                </a:solidFill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chàn</a:t>
            </a:r>
            <a:endParaRPr lang="zh-CN" altLang="en-US" sz="3200" dirty="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26539" y="2067694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pān</a:t>
            </a:r>
            <a:r>
              <a:rPr lang="en-US" altLang="zh-CN" sz="3200" dirty="0" smtClean="0">
                <a:solidFill>
                  <a:prstClr val="black"/>
                </a:solidFill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 </a:t>
            </a:r>
            <a:endParaRPr lang="zh-CN" altLang="en-US" sz="3200" dirty="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70369" y="2094573"/>
            <a:ext cx="452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prstClr val="black"/>
                </a:solidFill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jì</a:t>
            </a:r>
            <a:endParaRPr lang="zh-CN" altLang="en-US" sz="3200" dirty="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56" name="文本框 6"/>
          <p:cNvSpPr txBox="1"/>
          <p:nvPr/>
        </p:nvSpPr>
        <p:spPr>
          <a:xfrm>
            <a:off x="2504764" y="555526"/>
            <a:ext cx="644456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本课的最后</a:t>
            </a:r>
            <a:r>
              <a:rPr lang="en-US" altLang="zh-CN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我们一起来学习会写字吧！</a:t>
            </a:r>
          </a:p>
        </p:txBody>
      </p:sp>
      <p:sp>
        <p:nvSpPr>
          <p:cNvPr id="42" name="云形标注 41"/>
          <p:cNvSpPr/>
          <p:nvPr/>
        </p:nvSpPr>
        <p:spPr>
          <a:xfrm>
            <a:off x="5651635" y="1075606"/>
            <a:ext cx="3244751" cy="1072165"/>
          </a:xfrm>
          <a:prstGeom prst="cloudCallout">
            <a:avLst>
              <a:gd name="adj1" fmla="val -53477"/>
              <a:gd name="adj2" fmla="val 61087"/>
            </a:avLst>
          </a:prstGeom>
          <a:solidFill>
            <a:schemeClr val="accent3">
              <a:lumMod val="7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    先来读读下面几个字吧！</a:t>
            </a:r>
            <a:endParaRPr lang="zh-CN" altLang="en-US" sz="24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81947" y="639642"/>
            <a:ext cx="8784976" cy="4020339"/>
          </a:xfrm>
          <a:prstGeom prst="rect">
            <a:avLst/>
          </a:prstGeom>
          <a:noFill/>
          <a:ln w="9525">
            <a:solidFill>
              <a:srgbClr val="66003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25963" y="339502"/>
            <a:ext cx="2231577" cy="62145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66006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13995" y="411510"/>
            <a:ext cx="1609767" cy="472337"/>
            <a:chOff x="760801" y="933520"/>
            <a:chExt cx="1609767" cy="472337"/>
          </a:xfrm>
        </p:grpSpPr>
        <p:grpSp>
          <p:nvGrpSpPr>
            <p:cNvPr id="30" name="组合 29"/>
            <p:cNvGrpSpPr/>
            <p:nvPr/>
          </p:nvGrpSpPr>
          <p:grpSpPr>
            <a:xfrm>
              <a:off x="760801" y="953665"/>
              <a:ext cx="1159241" cy="438582"/>
              <a:chOff x="467544" y="1510576"/>
              <a:chExt cx="1159241" cy="438582"/>
            </a:xfrm>
          </p:grpSpPr>
          <p:sp>
            <p:nvSpPr>
              <p:cNvPr id="32" name="TextBox 11">
                <a:hlinkClick r:id="rId3" action="ppaction://hlinkfile"/>
              </p:cNvPr>
              <p:cNvSpPr txBox="1">
                <a:spLocks noChangeArrowheads="1"/>
              </p:cNvSpPr>
              <p:nvPr/>
            </p:nvSpPr>
            <p:spPr bwMode="auto">
              <a:xfrm>
                <a:off x="505294" y="1510576"/>
                <a:ext cx="1121491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80" tIns="34290" rIns="68580" bIns="34290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dirty="0" smtClean="0">
                    <a:solidFill>
                      <a:prstClr val="black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学写字</a:t>
                </a:r>
                <a:endParaRPr lang="zh-CN" altLang="en-US" sz="2400" b="1" dirty="0">
                  <a:solidFill>
                    <a:prstClr val="black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54766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46754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2035434" y="933520"/>
              <a:ext cx="335134" cy="472337"/>
            </a:xfrm>
            <a:prstGeom prst="rect">
              <a:avLst/>
            </a:prstGeom>
          </p:spPr>
        </p:pic>
      </p:grpSp>
      <p:pic>
        <p:nvPicPr>
          <p:cNvPr id="35" name="Picture 2" descr="C:\Users\zhangye\Desktop\点击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90" y="3730085"/>
            <a:ext cx="576064" cy="5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zhangye\Desktop\点击.pn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17" y="3730956"/>
            <a:ext cx="576064" cy="5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zhangye\Desktop\点击.pn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39" y="3741057"/>
            <a:ext cx="576064" cy="5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8" name="文本框 64"/>
          <p:cNvSpPr txBox="1"/>
          <p:nvPr/>
        </p:nvSpPr>
        <p:spPr>
          <a:xfrm>
            <a:off x="1847750" y="2116800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颤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9" name="组合 7"/>
          <p:cNvGrpSpPr/>
          <p:nvPr/>
        </p:nvGrpSpPr>
        <p:grpSpPr>
          <a:xfrm>
            <a:off x="1807913" y="2116056"/>
            <a:ext cx="1029163" cy="1085656"/>
            <a:chOff x="2437" y="2032"/>
            <a:chExt cx="1244" cy="1264"/>
          </a:xfrm>
        </p:grpSpPr>
        <p:sp>
          <p:nvSpPr>
            <p:cNvPr id="8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4" name="文本框 13"/>
          <p:cNvSpPr txBox="1"/>
          <p:nvPr/>
        </p:nvSpPr>
        <p:spPr>
          <a:xfrm>
            <a:off x="1722266" y="1419622"/>
            <a:ext cx="146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chàn</a:t>
            </a:r>
            <a:r>
              <a:rPr lang="en-US" altLang="zh-CN" sz="2400" dirty="0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    </a:t>
            </a:r>
            <a:endParaRPr lang="en-US" altLang="zh-CN" sz="2400" dirty="0">
              <a:latin typeface="汉语拼音" pitchFamily="34" charset="0"/>
              <a:ea typeface="黑体" panose="02010609060101010101" charset="-122"/>
              <a:cs typeface="汉语拼音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716016" y="1886908"/>
            <a:ext cx="3672408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    左右宽窄相当，“页”的长撇伸向左侧下方，注意避让。</a:t>
            </a:r>
            <a:endParaRPr lang="zh-CN" altLang="zh-CN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燕尾形箭头 2"/>
          <p:cNvSpPr/>
          <p:nvPr/>
        </p:nvSpPr>
        <p:spPr>
          <a:xfrm>
            <a:off x="3431451" y="2337090"/>
            <a:ext cx="636492" cy="484632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4125340" y="385656"/>
            <a:ext cx="145477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rPr>
              <a:t>易写错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635895" y="458681"/>
            <a:ext cx="456833" cy="456366"/>
            <a:chOff x="631825" y="5181600"/>
            <a:chExt cx="1554163" cy="1552575"/>
          </a:xfrm>
        </p:grpSpPr>
        <p:sp>
          <p:nvSpPr>
            <p:cNvPr id="42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46" name="Picture 2" descr="C:\Users\zhangye\Desktop\点击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27" y="3185235"/>
            <a:ext cx="661244" cy="6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8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99991" y="1248475"/>
            <a:ext cx="2923754" cy="11974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    上部两个“木”的末笔改捺为点，“樊”大“手”小。</a:t>
            </a:r>
            <a:endParaRPr lang="zh-CN" altLang="en-US" sz="2400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9" name="组合 7"/>
          <p:cNvGrpSpPr/>
          <p:nvPr/>
        </p:nvGrpSpPr>
        <p:grpSpPr>
          <a:xfrm>
            <a:off x="1348134" y="1248475"/>
            <a:ext cx="1029163" cy="1085656"/>
            <a:chOff x="2437" y="2032"/>
            <a:chExt cx="1244" cy="1264"/>
          </a:xfrm>
        </p:grpSpPr>
        <p:sp>
          <p:nvSpPr>
            <p:cNvPr id="1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3" name="文本框 64"/>
          <p:cNvSpPr txBox="1"/>
          <p:nvPr/>
        </p:nvSpPr>
        <p:spPr>
          <a:xfrm>
            <a:off x="1348134" y="1203071"/>
            <a:ext cx="608489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攀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60058" y="555526"/>
            <a:ext cx="917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prstClr val="black"/>
                </a:solidFill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pān</a:t>
            </a:r>
            <a:endParaRPr lang="zh-CN" altLang="en-US" sz="3200" dirty="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8258" y="2571750"/>
            <a:ext cx="4299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jì</a:t>
            </a:r>
            <a:endParaRPr lang="en-US" altLang="zh-CN" sz="3000" b="1" dirty="0" smtClean="0"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17" name="文本框 64"/>
          <p:cNvSpPr txBox="1"/>
          <p:nvPr/>
        </p:nvSpPr>
        <p:spPr>
          <a:xfrm>
            <a:off x="1387144" y="3239862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鲫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8" name="组合 7"/>
          <p:cNvGrpSpPr/>
          <p:nvPr/>
        </p:nvGrpSpPr>
        <p:grpSpPr>
          <a:xfrm>
            <a:off x="1347307" y="3239118"/>
            <a:ext cx="1029163" cy="1085656"/>
            <a:chOff x="2437" y="2032"/>
            <a:chExt cx="1244" cy="1264"/>
          </a:xfrm>
        </p:grpSpPr>
        <p:sp>
          <p:nvSpPr>
            <p:cNvPr id="1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22" name="矩形 21"/>
          <p:cNvSpPr/>
          <p:nvPr/>
        </p:nvSpPr>
        <p:spPr>
          <a:xfrm>
            <a:off x="4499991" y="3239118"/>
            <a:ext cx="292375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    “鱼”末笔横改为提，“即”要写得窄瘦。</a:t>
            </a:r>
            <a:endParaRPr lang="zh-CN" altLang="zh-CN" sz="24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3" name="燕尾形箭头 22"/>
          <p:cNvSpPr/>
          <p:nvPr/>
        </p:nvSpPr>
        <p:spPr>
          <a:xfrm>
            <a:off x="3199920" y="3445261"/>
            <a:ext cx="636492" cy="484632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燕尾形箭头 23"/>
          <p:cNvSpPr/>
          <p:nvPr/>
        </p:nvSpPr>
        <p:spPr>
          <a:xfrm>
            <a:off x="3219714" y="1604876"/>
            <a:ext cx="636492" cy="484632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Picture 2" descr="C:\Users\zhangye\Desktop\点击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24" y="1693744"/>
            <a:ext cx="614159" cy="6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zhangye\Desktop\点击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20" y="3687577"/>
            <a:ext cx="614159" cy="6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/>
      <p:bldP spid="22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436" y="1840966"/>
            <a:ext cx="54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爬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天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都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峰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3387" y="2581687"/>
            <a:ext cx="425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（怎么做）→奋力攀登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3387" y="1894706"/>
            <a:ext cx="425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（怎么说）→互相鼓励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3387" y="1246499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（怎么想）→不敢爬山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1998" y="3416682"/>
            <a:ext cx="2287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爬上峰顶后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6504" y="2557126"/>
            <a:ext cx="1477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爬山中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4172" y="1579356"/>
            <a:ext cx="1477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爬山前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3386" y="3416682"/>
            <a:ext cx="425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（怎么说）→相互致谢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1859170" y="1840965"/>
            <a:ext cx="252828" cy="1908573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左大括号 16"/>
          <p:cNvSpPr/>
          <p:nvPr/>
        </p:nvSpPr>
        <p:spPr>
          <a:xfrm>
            <a:off x="3977722" y="1508109"/>
            <a:ext cx="200001" cy="711662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89451" y="413383"/>
            <a:ext cx="2237300" cy="561692"/>
            <a:chOff x="192083" y="411510"/>
            <a:chExt cx="2237300" cy="561692"/>
          </a:xfrm>
        </p:grpSpPr>
        <p:sp>
          <p:nvSpPr>
            <p:cNvPr id="16" name="文本框 14"/>
            <p:cNvSpPr txBox="1"/>
            <p:nvPr/>
          </p:nvSpPr>
          <p:spPr>
            <a:xfrm>
              <a:off x="624428" y="411510"/>
              <a:ext cx="180495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869775" y="1131590"/>
            <a:ext cx="74168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课文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描写了在假日，“我”和爸爸去爬天都峰，路遇一位素不相识的老大爷，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“我们”（        ），克服（        ）的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困难，终于一起爬上了天都峰。课文向人们揭示了在困难面前，要有战胜困难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的（          ）；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在与人相处的过程中，要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善于（        ）、（        ）、（        ）的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道理。</a:t>
            </a:r>
          </a:p>
        </p:txBody>
      </p:sp>
      <p:sp>
        <p:nvSpPr>
          <p:cNvPr id="13" name="矩形 12"/>
          <p:cNvSpPr/>
          <p:nvPr/>
        </p:nvSpPr>
        <p:spPr>
          <a:xfrm>
            <a:off x="1212284" y="199568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互相鼓励</a:t>
            </a:r>
          </a:p>
        </p:txBody>
      </p:sp>
      <p:sp>
        <p:nvSpPr>
          <p:cNvPr id="14" name="矩形 13"/>
          <p:cNvSpPr/>
          <p:nvPr/>
        </p:nvSpPr>
        <p:spPr>
          <a:xfrm>
            <a:off x="4470175" y="199112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山高路陡</a:t>
            </a:r>
          </a:p>
        </p:txBody>
      </p:sp>
      <p:sp>
        <p:nvSpPr>
          <p:cNvPr id="15" name="矩形 14"/>
          <p:cNvSpPr/>
          <p:nvPr/>
        </p:nvSpPr>
        <p:spPr>
          <a:xfrm>
            <a:off x="5101117" y="2859782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勇气和信心</a:t>
            </a:r>
          </a:p>
        </p:txBody>
      </p:sp>
      <p:sp>
        <p:nvSpPr>
          <p:cNvPr id="16" name="矩形 15"/>
          <p:cNvSpPr/>
          <p:nvPr/>
        </p:nvSpPr>
        <p:spPr>
          <a:xfrm>
            <a:off x="5550294" y="328735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互相学习</a:t>
            </a:r>
          </a:p>
        </p:txBody>
      </p:sp>
      <p:sp>
        <p:nvSpPr>
          <p:cNvPr id="17" name="矩形 16"/>
          <p:cNvSpPr/>
          <p:nvPr/>
        </p:nvSpPr>
        <p:spPr>
          <a:xfrm>
            <a:off x="1205289" y="36842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互相鼓励</a:t>
            </a:r>
          </a:p>
        </p:txBody>
      </p:sp>
      <p:sp>
        <p:nvSpPr>
          <p:cNvPr id="18" name="矩形 17"/>
          <p:cNvSpPr/>
          <p:nvPr/>
        </p:nvSpPr>
        <p:spPr>
          <a:xfrm>
            <a:off x="3757414" y="368230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共同进步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87626" y="425882"/>
            <a:ext cx="2237300" cy="561692"/>
            <a:chOff x="179512" y="411510"/>
            <a:chExt cx="2237300" cy="561692"/>
          </a:xfrm>
        </p:grpSpPr>
        <p:sp>
          <p:nvSpPr>
            <p:cNvPr id="20" name="文本框 14"/>
            <p:cNvSpPr txBox="1"/>
            <p:nvPr/>
          </p:nvSpPr>
          <p:spPr>
            <a:xfrm>
              <a:off x="624427" y="411510"/>
              <a:ext cx="179238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373667" y="3093974"/>
            <a:ext cx="2850309" cy="1494000"/>
            <a:chOff x="1373667" y="2805942"/>
            <a:chExt cx="2850309" cy="1494000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380" y="2805942"/>
              <a:ext cx="2310596" cy="149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1373667" y="3075889"/>
              <a:ext cx="56331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云海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397267" y="1599975"/>
            <a:ext cx="2740264" cy="1494000"/>
            <a:chOff x="1397267" y="1311943"/>
            <a:chExt cx="2740264" cy="1494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380" y="1311943"/>
              <a:ext cx="2224151" cy="149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1397267" y="1581889"/>
              <a:ext cx="5161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怪石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72469" y="1599975"/>
            <a:ext cx="2614093" cy="1494599"/>
            <a:chOff x="5072469" y="1311943"/>
            <a:chExt cx="2614093" cy="149459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469" y="1311943"/>
              <a:ext cx="2101230" cy="14945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7173699" y="1602122"/>
              <a:ext cx="51286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奇松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9915" y="429428"/>
            <a:ext cx="2249871" cy="561692"/>
            <a:chOff x="179512" y="411510"/>
            <a:chExt cx="2249871" cy="561692"/>
          </a:xfrm>
        </p:grpSpPr>
        <p:sp>
          <p:nvSpPr>
            <p:cNvPr id="14" name="文本框 14"/>
            <p:cNvSpPr txBox="1"/>
            <p:nvPr/>
          </p:nvSpPr>
          <p:spPr>
            <a:xfrm>
              <a:off x="624428" y="411510"/>
              <a:ext cx="180495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5072469" y="3093763"/>
            <a:ext cx="2728001" cy="1494000"/>
            <a:chOff x="5072469" y="2805731"/>
            <a:chExt cx="2728001" cy="1494000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469" y="2805731"/>
              <a:ext cx="2244752" cy="149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7287607" y="3081255"/>
              <a:ext cx="51286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温泉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455876" y="774074"/>
            <a:ext cx="2232248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黄山四绝</a:t>
            </a:r>
            <a:endParaRPr lang="zh-CN" altLang="en-US" sz="40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849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27984" y="656829"/>
            <a:ext cx="4536504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天都峰位于</a:t>
            </a:r>
            <a:r>
              <a:rPr lang="zh-CN" altLang="en-US" sz="28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黄山东南，西对莲花峰，东连钵盂峰，与光明顶、莲花峰并称三大黄山主峰，为</a:t>
            </a:r>
            <a:r>
              <a:rPr lang="en-US" altLang="zh-CN" sz="28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36</a:t>
            </a:r>
            <a:r>
              <a:rPr lang="zh-CN" altLang="en-US" sz="28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大峰之一，海拔</a:t>
            </a:r>
            <a:r>
              <a:rPr lang="en-US" altLang="zh-CN" sz="28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1810</a:t>
            </a:r>
            <a:r>
              <a:rPr lang="zh-CN" altLang="en-US" sz="2800" b="1" dirty="0"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米。古称“群仙所都”，意为天上都会，故取名“天都峰”。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1480500" y="915566"/>
            <a:ext cx="1646494" cy="64426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天都峰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3" y="1897059"/>
            <a:ext cx="4032249" cy="2671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23934" y="2150188"/>
            <a:ext cx="7908272" cy="2221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楷体" pitchFamily="49" charset="-122"/>
                <a:ea typeface="楷体" pitchFamily="49" charset="-122"/>
              </a:rPr>
              <a:t>    1.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张小红同学（    ）学习成绩很好，但身体非常弱。 </a:t>
            </a:r>
            <a:endParaRPr lang="en-US" altLang="zh-CN" sz="24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en-US" altLang="zh-CN" sz="2400" b="1" dirty="0" smtClean="0"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我正在看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着书，（ 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   ）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听见有人在叫我的名字。 </a:t>
            </a:r>
            <a:endParaRPr lang="en-US" altLang="zh-CN" sz="24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楷体" pitchFamily="49" charset="-122"/>
                <a:ea typeface="楷体" pitchFamily="49" charset="-122"/>
              </a:rPr>
              <a:t>    3.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中华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健儿（ 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   ）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不负重望，在奥运赛场上取得了金牌大丰收。</a:t>
            </a:r>
          </a:p>
        </p:txBody>
      </p:sp>
      <p:sp>
        <p:nvSpPr>
          <p:cNvPr id="10" name="矩形 9"/>
          <p:cNvSpPr/>
          <p:nvPr/>
        </p:nvSpPr>
        <p:spPr>
          <a:xfrm>
            <a:off x="741875" y="984148"/>
            <a:ext cx="2877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一、选</a:t>
            </a:r>
            <a:r>
              <a:rPr lang="zh-CN" altLang="en-US" sz="2800" dirty="0">
                <a:latin typeface="黑体" pitchFamily="2" charset="-122"/>
                <a:ea typeface="黑体" pitchFamily="2" charset="-122"/>
              </a:rPr>
              <a:t>词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填空。 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99089" y="2799404"/>
            <a:ext cx="1157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忽然</a:t>
            </a:r>
            <a:endParaRPr lang="en-US" altLang="zh-CN" sz="24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72206" y="3347346"/>
            <a:ext cx="1157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果然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87544" y="2267346"/>
            <a:ext cx="1157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虽然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27580" y="1545642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虽然 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果然  忽然</a:t>
            </a:r>
            <a:endParaRPr lang="en-US" altLang="zh-CN" sz="28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8230" y="411510"/>
            <a:ext cx="2249871" cy="561692"/>
            <a:chOff x="179512" y="411510"/>
            <a:chExt cx="2249871" cy="561692"/>
          </a:xfrm>
        </p:grpSpPr>
        <p:sp>
          <p:nvSpPr>
            <p:cNvPr id="15" name="文本框 14"/>
            <p:cNvSpPr txBox="1"/>
            <p:nvPr/>
          </p:nvSpPr>
          <p:spPr>
            <a:xfrm>
              <a:off x="624428" y="411510"/>
              <a:ext cx="1804955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5890" y="843558"/>
            <a:ext cx="5256584" cy="5863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二</a:t>
            </a:r>
            <a:r>
              <a:rPr lang="zh-CN" altLang="en-US" sz="2800" dirty="0">
                <a:latin typeface="黑体" pitchFamily="2" charset="-122"/>
                <a:ea typeface="黑体" pitchFamily="2" charset="-122"/>
              </a:rPr>
              <a:t>、给多音字选择正确的读音。</a:t>
            </a:r>
          </a:p>
        </p:txBody>
      </p:sp>
      <p:sp>
        <p:nvSpPr>
          <p:cNvPr id="3" name="矩形 2"/>
          <p:cNvSpPr/>
          <p:nvPr/>
        </p:nvSpPr>
        <p:spPr>
          <a:xfrm>
            <a:off x="3114253" y="1746916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汉语拼音" pitchFamily="34" charset="0"/>
                <a:cs typeface="汉语拼音" pitchFamily="34" charset="0"/>
              </a:rPr>
              <a:t>xiāng</a:t>
            </a:r>
            <a:r>
              <a:rPr lang="en-US" altLang="zh-CN" sz="2800" dirty="0" smtClean="0">
                <a:latin typeface="汉语拼音" pitchFamily="34" charset="0"/>
                <a:cs typeface="汉语拼音" pitchFamily="34" charset="0"/>
              </a:rPr>
              <a:t>         </a:t>
            </a:r>
            <a:r>
              <a:rPr lang="en-US" altLang="zh-CN" sz="2800" dirty="0" err="1" smtClean="0">
                <a:latin typeface="汉语拼音" pitchFamily="34" charset="0"/>
                <a:cs typeface="汉语拼音" pitchFamily="34" charset="0"/>
              </a:rPr>
              <a:t>xiàng</a:t>
            </a:r>
            <a:endParaRPr lang="zh-CN" altLang="en-US" sz="2800" dirty="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63688" y="2571750"/>
            <a:ext cx="5607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相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( 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  )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信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 照相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( 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  )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相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( 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  )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对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 相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(      )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片</a:t>
            </a:r>
          </a:p>
        </p:txBody>
      </p:sp>
      <p:sp>
        <p:nvSpPr>
          <p:cNvPr id="5" name="矩形 4"/>
          <p:cNvSpPr/>
          <p:nvPr/>
        </p:nvSpPr>
        <p:spPr>
          <a:xfrm>
            <a:off x="5642992" y="3425944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xiàng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64764" y="3425944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xiāng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02632" y="2585680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xiāng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98815" y="2585680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xiàng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27584" y="499975"/>
            <a:ext cx="4152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三、根据课文内容填空。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01417" y="1262246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在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爬之前，望着又高又陡的天都峰，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“我”（        ） ，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产生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了（    ）的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心理；在与老爷爷相遇并交谈后，“我”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受到（    ），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有了爬向峰顶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的（    ）；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最后“我”克服重重困难，奋力爬上了天都峰顶，此时，“我”既兴奋又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激动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2441577" y="168323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缺乏自信</a:t>
            </a:r>
          </a:p>
        </p:txBody>
      </p:sp>
      <p:sp>
        <p:nvSpPr>
          <p:cNvPr id="9" name="矩形 8"/>
          <p:cNvSpPr/>
          <p:nvPr/>
        </p:nvSpPr>
        <p:spPr>
          <a:xfrm>
            <a:off x="6177121" y="168323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畏惧</a:t>
            </a:r>
          </a:p>
        </p:txBody>
      </p:sp>
      <p:sp>
        <p:nvSpPr>
          <p:cNvPr id="10" name="矩形 9"/>
          <p:cNvSpPr/>
          <p:nvPr/>
        </p:nvSpPr>
        <p:spPr>
          <a:xfrm>
            <a:off x="1721496" y="2520539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鼓舞</a:t>
            </a:r>
          </a:p>
        </p:txBody>
      </p:sp>
      <p:sp>
        <p:nvSpPr>
          <p:cNvPr id="12" name="矩形 11"/>
          <p:cNvSpPr/>
          <p:nvPr/>
        </p:nvSpPr>
        <p:spPr>
          <a:xfrm>
            <a:off x="5969969" y="249860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勇气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628526" y="4227934"/>
            <a:ext cx="2338441" cy="472337"/>
            <a:chOff x="6516216" y="2272088"/>
            <a:chExt cx="2338441" cy="472337"/>
          </a:xfrm>
        </p:grpSpPr>
        <p:sp>
          <p:nvSpPr>
            <p:cNvPr id="14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6516216" y="2288677"/>
              <a:ext cx="1398053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字词听写</a:t>
              </a: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587" y="2338112"/>
              <a:ext cx="351070" cy="38016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8029545" y="2272088"/>
              <a:ext cx="335134" cy="472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29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83562" y="1419622"/>
            <a:ext cx="736932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七彩课堂  伴你成长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968256" y="-1"/>
            <a:ext cx="1927372" cy="771551"/>
            <a:chOff x="6968256" y="-1"/>
            <a:chExt cx="1927372" cy="77155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8"/>
            <a:stretch>
              <a:fillRect/>
            </a:stretch>
          </p:blipFill>
          <p:spPr>
            <a:xfrm>
              <a:off x="6968256" y="-1"/>
              <a:ext cx="961585" cy="77155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408" y="124932"/>
              <a:ext cx="1346220" cy="55373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164288" y="509940"/>
              <a:ext cx="9813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kumimoji="1" lang="en-US" altLang="zh-CN" sz="1050" dirty="0">
                  <a:solidFill>
                    <a:prstClr val="white">
                      <a:lumMod val="75000"/>
                    </a:prstClr>
                  </a:solidFill>
                </a:rPr>
                <a:t>QICAIKETANG</a:t>
              </a:r>
              <a:endParaRPr kumimoji="1" lang="zh-CN" altLang="en-US" sz="105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4"/>
          <p:cNvSpPr txBox="1"/>
          <p:nvPr/>
        </p:nvSpPr>
        <p:spPr>
          <a:xfrm>
            <a:off x="1990084" y="1635646"/>
            <a:ext cx="6156977" cy="16014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    认真朗读课文，读准容易读错的字音，注意停顿。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3" y="2067694"/>
            <a:ext cx="1332865" cy="191071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0061" y="430923"/>
            <a:ext cx="5154047" cy="600074"/>
            <a:chOff x="179512" y="267494"/>
            <a:chExt cx="5154047" cy="600074"/>
          </a:xfrm>
        </p:grpSpPr>
        <p:sp>
          <p:nvSpPr>
            <p:cNvPr id="9" name="文本框 14">
              <a:hlinkClick r:id="rId3" action="ppaction://hlinkfile"/>
            </p:cNvPr>
            <p:cNvSpPr txBox="1"/>
            <p:nvPr/>
          </p:nvSpPr>
          <p:spPr>
            <a:xfrm>
              <a:off x="623138" y="267494"/>
              <a:ext cx="403383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初读课文，一起识字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489" y="449021"/>
              <a:ext cx="351070" cy="38016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4378430" y="395231"/>
              <a:ext cx="335134" cy="472337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34250"/>
              <a:ext cx="366860" cy="456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5656" y="1347614"/>
            <a:ext cx="5832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假日  抬头  云彩   石级  铁链  发颤 </a:t>
            </a:r>
            <a:endParaRPr lang="en-US" altLang="zh-CN" sz="2800" b="1" dirty="0" smtClean="0"/>
          </a:p>
          <a:p>
            <a:endParaRPr lang="en-US" altLang="zh-CN" sz="2800" b="1" dirty="0"/>
          </a:p>
          <a:p>
            <a:r>
              <a:rPr lang="zh-CN" altLang="en-US" sz="2800" b="1" dirty="0" smtClean="0"/>
              <a:t>年纪    奋力   攀着  猴子  鲫鱼  纪念  </a:t>
            </a:r>
            <a:endParaRPr lang="en-US" altLang="zh-CN" sz="2800" b="1" dirty="0" smtClean="0"/>
          </a:p>
          <a:p>
            <a:endParaRPr lang="en-US" altLang="zh-CN" sz="2800" b="1" dirty="0"/>
          </a:p>
          <a:p>
            <a:r>
              <a:rPr lang="zh-CN" altLang="en-US" sz="2800" b="1" dirty="0" smtClean="0"/>
              <a:t>笑呵呵  辫子  鼓舞  居然  汲取</a:t>
            </a:r>
            <a:endParaRPr lang="zh-CN" altLang="en-US" sz="2800" b="1" dirty="0"/>
          </a:p>
        </p:txBody>
      </p:sp>
      <p:sp>
        <p:nvSpPr>
          <p:cNvPr id="3" name="矩形 2"/>
          <p:cNvSpPr/>
          <p:nvPr/>
        </p:nvSpPr>
        <p:spPr>
          <a:xfrm>
            <a:off x="1187624" y="627534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一起</a:t>
            </a:r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读读易错字的字音吧！</a:t>
            </a:r>
            <a:endParaRPr lang="zh-CN" altLang="en-US" sz="24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68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23728" y="1491630"/>
            <a:ext cx="5828775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请你借助文中的关键词句，说说课文写了一件什么事，是按什么顺序写的。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课后第一题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95686"/>
            <a:ext cx="1224136" cy="175427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7626" y="411510"/>
            <a:ext cx="2529818" cy="561692"/>
            <a:chOff x="175870" y="929976"/>
            <a:chExt cx="2529818" cy="561692"/>
          </a:xfrm>
        </p:grpSpPr>
        <p:sp>
          <p:nvSpPr>
            <p:cNvPr id="8" name="文本框 14"/>
            <p:cNvSpPr txBox="1"/>
            <p:nvPr/>
          </p:nvSpPr>
          <p:spPr>
            <a:xfrm>
              <a:off x="558316" y="929976"/>
              <a:ext cx="2147372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整体感知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70" y="982653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3766656"/>
            <a:ext cx="836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    这篇课文写的是</a:t>
            </a:r>
            <a:r>
              <a:rPr lang="en-US" altLang="zh-CN" sz="2800" u="sng" dirty="0" smtClean="0">
                <a:latin typeface="黑体" pitchFamily="2" charset="-122"/>
                <a:ea typeface="黑体" pitchFamily="2" charset="-122"/>
              </a:rPr>
              <a:t>                           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。</a:t>
            </a:r>
            <a:r>
              <a:rPr lang="en-US" altLang="zh-CN" sz="2800" u="sng" dirty="0" smtClean="0">
                <a:latin typeface="黑体" pitchFamily="2" charset="-122"/>
                <a:ea typeface="黑体" pitchFamily="2" charset="-122"/>
              </a:rPr>
              <a:t> 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的事。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16176" y="3723878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假日里“我”和爸爸爬天都峰</a:t>
            </a:r>
          </a:p>
        </p:txBody>
      </p:sp>
      <p:sp>
        <p:nvSpPr>
          <p:cNvPr id="4" name="矩形 3"/>
          <p:cNvSpPr/>
          <p:nvPr/>
        </p:nvSpPr>
        <p:spPr>
          <a:xfrm>
            <a:off x="2134275" y="660664"/>
            <a:ext cx="515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我站在天都峰脚下抬头望</a:t>
            </a:r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……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真叫人发颤</a:t>
            </a:r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!</a:t>
            </a:r>
            <a:endParaRPr lang="zh-CN" altLang="en-US" sz="28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34275" y="1657868"/>
            <a:ext cx="3430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我奋力向峰顶爬去。</a:t>
            </a:r>
          </a:p>
        </p:txBody>
      </p:sp>
      <p:sp>
        <p:nvSpPr>
          <p:cNvPr id="11" name="矩形 10"/>
          <p:cNvSpPr/>
          <p:nvPr/>
        </p:nvSpPr>
        <p:spPr>
          <a:xfrm>
            <a:off x="2792008" y="2558373"/>
            <a:ext cx="5916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我和老爷爷，还有爸爸，终于都爬上了天都峰顶。</a:t>
            </a:r>
          </a:p>
        </p:txBody>
      </p:sp>
      <p:sp>
        <p:nvSpPr>
          <p:cNvPr id="12" name="矩形 11"/>
          <p:cNvSpPr/>
          <p:nvPr/>
        </p:nvSpPr>
        <p:spPr>
          <a:xfrm>
            <a:off x="811979" y="735342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爬山前</a:t>
            </a:r>
          </a:p>
        </p:txBody>
      </p:sp>
      <p:sp>
        <p:nvSpPr>
          <p:cNvPr id="13" name="矩形 12"/>
          <p:cNvSpPr/>
          <p:nvPr/>
        </p:nvSpPr>
        <p:spPr>
          <a:xfrm>
            <a:off x="811979" y="1653882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爬山中</a:t>
            </a:r>
          </a:p>
        </p:txBody>
      </p:sp>
      <p:sp>
        <p:nvSpPr>
          <p:cNvPr id="14" name="矩形 13"/>
          <p:cNvSpPr/>
          <p:nvPr/>
        </p:nvSpPr>
        <p:spPr>
          <a:xfrm>
            <a:off x="811979" y="257242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爬上峰顶后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516214" y="565607"/>
            <a:ext cx="2501792" cy="1738589"/>
            <a:chOff x="6108529" y="948534"/>
            <a:chExt cx="2084827" cy="1010619"/>
          </a:xfrm>
        </p:grpSpPr>
        <p:sp>
          <p:nvSpPr>
            <p:cNvPr id="16" name="云形标注 15"/>
            <p:cNvSpPr/>
            <p:nvPr/>
          </p:nvSpPr>
          <p:spPr>
            <a:xfrm>
              <a:off x="6108529" y="948534"/>
              <a:ext cx="2084827" cy="1010619"/>
            </a:xfrm>
            <a:prstGeom prst="cloudCallout">
              <a:avLst>
                <a:gd name="adj1" fmla="val -51993"/>
                <a:gd name="adj2" fmla="val 60566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6193385" y="1064752"/>
              <a:ext cx="1807094" cy="697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    爬山前、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爬山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中、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爬上峰顶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后的顺序。</a:t>
              </a:r>
              <a:endParaRPr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80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9532" y="3687549"/>
            <a:ext cx="6884936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按照一定的顺序写，有助于把整件事的来龙去脉交代清楚。</a:t>
            </a:r>
            <a:endParaRPr lang="zh-CN" altLang="en-US" sz="2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31590"/>
            <a:ext cx="1819995" cy="1192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1466353"/>
            <a:ext cx="420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按照事情的发展顺序写的。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92" y="2389382"/>
            <a:ext cx="1988393" cy="111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987824" y="2471564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按爬山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前、爬山中、爬上峰顶后的</a:t>
            </a:r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顺序写的。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502950"/>
            <a:ext cx="7007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 smtClea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一起来回忆，</a:t>
            </a:r>
            <a:r>
              <a:rPr lang="en-US" altLang="zh-CN" sz="2800" dirty="0" smtClea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《</a:t>
            </a:r>
            <a:r>
              <a:rPr lang="zh-CN" altLang="en-US" sz="2800" dirty="0" smtClea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麻雀</a:t>
            </a:r>
            <a:r>
              <a:rPr lang="en-US" altLang="zh-CN" sz="2800" dirty="0" smtClea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》</a:t>
            </a:r>
            <a:r>
              <a:rPr lang="zh-CN" altLang="en-US" sz="2800" dirty="0" smtClea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是按照顺序来写的？</a:t>
            </a:r>
            <a:endParaRPr lang="zh-CN" altLang="en-US" sz="2800" dirty="0">
              <a:solidFill>
                <a:prstClr val="black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29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8" y="2140120"/>
            <a:ext cx="1224136" cy="1754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1491630"/>
            <a:ext cx="5904656" cy="18420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请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同学们自由朗读第二</a:t>
            </a:r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自然段：勾画出爬山前“我”怎么想的关键词句，体会“我”的感受。</a:t>
            </a:r>
            <a:endParaRPr lang="zh-CN" altLang="en-US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2178" y="423884"/>
            <a:ext cx="2319582" cy="561692"/>
            <a:chOff x="236194" y="411510"/>
            <a:chExt cx="2319582" cy="561692"/>
          </a:xfrm>
        </p:grpSpPr>
        <p:sp>
          <p:nvSpPr>
            <p:cNvPr id="7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1427</Words>
  <Application>Microsoft Office PowerPoint</Application>
  <PresentationFormat>全屏显示(16:9)</PresentationFormat>
  <Paragraphs>134</Paragraphs>
  <Slides>33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黑体</vt:lpstr>
      <vt:lpstr>Calibri</vt:lpstr>
      <vt:lpstr>Times New Roman</vt:lpstr>
      <vt:lpstr>幼圆</vt:lpstr>
      <vt:lpstr>汉语拼音</vt:lpstr>
      <vt:lpstr>楷体</vt:lpstr>
      <vt:lpstr>Xingkai SC</vt:lpstr>
      <vt:lpstr>微软雅黑</vt:lpstr>
      <vt:lpstr>Arial</vt:lpstr>
      <vt:lpstr>宋体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162</cp:revision>
  <dcterms:created xsi:type="dcterms:W3CDTF">2017-03-17T02:28:00Z</dcterms:created>
  <dcterms:modified xsi:type="dcterms:W3CDTF">2021-10-26T23:51:44Z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