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89" r:id="rId2"/>
    <p:sldId id="270" r:id="rId3"/>
    <p:sldId id="396" r:id="rId4"/>
    <p:sldId id="265" r:id="rId5"/>
    <p:sldId id="390" r:id="rId6"/>
    <p:sldId id="392" r:id="rId7"/>
    <p:sldId id="391" r:id="rId8"/>
    <p:sldId id="293" r:id="rId9"/>
    <p:sldId id="295" r:id="rId10"/>
    <p:sldId id="296" r:id="rId11"/>
    <p:sldId id="394" r:id="rId12"/>
    <p:sldId id="393" r:id="rId13"/>
    <p:sldId id="395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仿宋" panose="02010609060101010101" pitchFamily="49" charset="-122"/>
      <p:regular r:id="rId19"/>
    </p:embeddedFont>
    <p:embeddedFont>
      <p:font typeface="华文楷体" panose="02010600040101010101" pitchFamily="2" charset="-122"/>
      <p:regular r:id="rId20"/>
    </p:embeddedFont>
    <p:embeddedFont>
      <p:font typeface="楷体" panose="02010609060101010101" pitchFamily="49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450"/>
    <a:srgbClr val="E0423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4" autoAdjust="0"/>
    <p:restoredTop sz="94322" autoAdjust="0"/>
  </p:normalViewPr>
  <p:slideViewPr>
    <p:cSldViewPr snapToGrid="0">
      <p:cViewPr varScale="1">
        <p:scale>
          <a:sx n="68" d="100"/>
          <a:sy n="68" d="100"/>
        </p:scale>
        <p:origin x="88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377243"/>
            <a:ext cx="10515599" cy="46736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CD0AE-A1EB-427C-9E1F-ADEF8C6F5084}" type="datetimeFigureOut">
              <a:rPr lang="zh-CN" altLang="en-US"/>
              <a:t>2021/9/14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E61C5-1569-46E4-8D3D-70B10F8F771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32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011051822463411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4140200" y="2997200"/>
            <a:ext cx="10058400" cy="7543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254055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6.</a:t>
            </a: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夜间飞行的秘密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13346" y="1245568"/>
            <a:ext cx="9386229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626194"/>
              </p:ext>
            </p:extLst>
          </p:nvPr>
        </p:nvGraphicFramePr>
        <p:xfrm>
          <a:off x="1313254" y="2040007"/>
          <a:ext cx="9186412" cy="4142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6603">
                  <a:extLst>
                    <a:ext uri="{9D8B030D-6E8A-4147-A177-3AD203B41FA5}">
                      <a16:colId xmlns:a16="http://schemas.microsoft.com/office/drawing/2014/main" val="1495716888"/>
                    </a:ext>
                  </a:extLst>
                </a:gridCol>
                <a:gridCol w="2295485">
                  <a:extLst>
                    <a:ext uri="{9D8B030D-6E8A-4147-A177-3AD203B41FA5}">
                      <a16:colId xmlns:a16="http://schemas.microsoft.com/office/drawing/2014/main" val="1917234296"/>
                    </a:ext>
                  </a:extLst>
                </a:gridCol>
                <a:gridCol w="2297721">
                  <a:extLst>
                    <a:ext uri="{9D8B030D-6E8A-4147-A177-3AD203B41FA5}">
                      <a16:colId xmlns:a16="http://schemas.microsoft.com/office/drawing/2014/main" val="1183433005"/>
                    </a:ext>
                  </a:extLst>
                </a:gridCol>
                <a:gridCol w="2296603">
                  <a:extLst>
                    <a:ext uri="{9D8B030D-6E8A-4147-A177-3AD203B41FA5}">
                      <a16:colId xmlns:a16="http://schemas.microsoft.com/office/drawing/2014/main" val="2830114114"/>
                    </a:ext>
                  </a:extLst>
                </a:gridCol>
              </a:tblGrid>
              <a:tr h="10280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altLang="en-US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实验准备</a:t>
                      </a:r>
                      <a:endParaRPr lang="zh-CN" altLang="en-US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实验过程</a:t>
                      </a:r>
                      <a:endParaRPr lang="zh-CN" altLang="en-US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实验结果</a:t>
                      </a:r>
                      <a:endParaRPr lang="zh-CN" altLang="en-US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710122098"/>
                  </a:ext>
                </a:extLst>
              </a:tr>
              <a:tr h="10280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第一次</a:t>
                      </a:r>
                      <a:endParaRPr lang="zh-CN" altLang="en-US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altLang="en-US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altLang="en-US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altLang="en-US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698985259"/>
                  </a:ext>
                </a:extLst>
              </a:tr>
              <a:tr h="10280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第二次</a:t>
                      </a:r>
                      <a:endParaRPr lang="zh-CN" altLang="en-US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altLang="en-US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altLang="en-US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altLang="en-US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804045635"/>
                  </a:ext>
                </a:extLst>
              </a:tr>
              <a:tr h="10584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第三次</a:t>
                      </a:r>
                      <a:endParaRPr lang="zh-CN" altLang="en-US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altLang="en-US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altLang="en-US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495352541"/>
                  </a:ext>
                </a:extLst>
              </a:tr>
            </a:tbl>
          </a:graphicData>
        </a:graphic>
      </p:graphicFrame>
      <p:sp>
        <p:nvSpPr>
          <p:cNvPr id="7" name="圆角矩形 16"/>
          <p:cNvSpPr/>
          <p:nvPr/>
        </p:nvSpPr>
        <p:spPr>
          <a:xfrm>
            <a:off x="1029660" y="418187"/>
            <a:ext cx="9753600" cy="827381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默读课文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4-7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自然段，填写表格，再试着说一说实验过程。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124690" y="1883243"/>
            <a:ext cx="1088655" cy="845128"/>
          </a:xfrm>
          <a:prstGeom prst="wedgeRoundRectCallout">
            <a:avLst>
              <a:gd name="adj1" fmla="val 98199"/>
              <a:gd name="adj2" fmla="val 11659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68826" y="2013419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详 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/>
          <p:nvPr/>
        </p:nvSpPr>
        <p:spPr>
          <a:xfrm>
            <a:off x="1533751" y="1654516"/>
            <a:ext cx="9003620" cy="2678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20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                   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(          )                             (          )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20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雷达的      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(           )  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相当于蝙蝠的     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(           )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20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                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(          )                              (          )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2743200" y="2336800"/>
            <a:ext cx="508000" cy="624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757714" y="3077029"/>
            <a:ext cx="537029" cy="14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743200" y="3280229"/>
            <a:ext cx="508000" cy="63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7"/>
          <p:cNvSpPr txBox="1"/>
          <p:nvPr/>
        </p:nvSpPr>
        <p:spPr>
          <a:xfrm>
            <a:off x="3603511" y="1904774"/>
            <a:ext cx="1008063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1" charset="-122"/>
              </a:rPr>
              <a:t>天线</a:t>
            </a:r>
          </a:p>
        </p:txBody>
      </p:sp>
      <p:sp>
        <p:nvSpPr>
          <p:cNvPr id="11" name="Text Box 19"/>
          <p:cNvSpPr txBox="1"/>
          <p:nvPr/>
        </p:nvSpPr>
        <p:spPr>
          <a:xfrm>
            <a:off x="3294743" y="2848429"/>
            <a:ext cx="1627187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1" charset="-122"/>
              </a:rPr>
              <a:t>无线电波</a:t>
            </a:r>
          </a:p>
        </p:txBody>
      </p:sp>
      <p:sp>
        <p:nvSpPr>
          <p:cNvPr id="12" name="Text Box 21"/>
          <p:cNvSpPr txBox="1"/>
          <p:nvPr/>
        </p:nvSpPr>
        <p:spPr>
          <a:xfrm>
            <a:off x="3316174" y="3672115"/>
            <a:ext cx="12954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1" charset="-122"/>
              </a:rPr>
              <a:t>荧光屏</a:t>
            </a:r>
          </a:p>
        </p:txBody>
      </p:sp>
      <p:sp>
        <p:nvSpPr>
          <p:cNvPr id="13" name="Text Box 18"/>
          <p:cNvSpPr txBox="1"/>
          <p:nvPr/>
        </p:nvSpPr>
        <p:spPr>
          <a:xfrm>
            <a:off x="8129247" y="1904774"/>
            <a:ext cx="665163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1" charset="-122"/>
              </a:rPr>
              <a:t>嘴</a:t>
            </a:r>
          </a:p>
        </p:txBody>
      </p:sp>
      <p:sp>
        <p:nvSpPr>
          <p:cNvPr id="14" name="Text Box 20"/>
          <p:cNvSpPr txBox="1"/>
          <p:nvPr/>
        </p:nvSpPr>
        <p:spPr>
          <a:xfrm>
            <a:off x="7706971" y="2824729"/>
            <a:ext cx="1509713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1" charset="-122"/>
              </a:rPr>
              <a:t> 超声波</a:t>
            </a:r>
          </a:p>
        </p:txBody>
      </p:sp>
      <p:sp>
        <p:nvSpPr>
          <p:cNvPr id="15" name="Text Box 22"/>
          <p:cNvSpPr txBox="1"/>
          <p:nvPr/>
        </p:nvSpPr>
        <p:spPr>
          <a:xfrm>
            <a:off x="8129247" y="3659301"/>
            <a:ext cx="1008063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1" charset="-122"/>
              </a:rPr>
              <a:t>耳朵</a:t>
            </a:r>
          </a:p>
        </p:txBody>
      </p:sp>
    </p:spTree>
    <p:extLst>
      <p:ext uri="{BB962C8B-B14F-4D97-AF65-F5344CB8AC3E}">
        <p14:creationId xmlns:p14="http://schemas.microsoft.com/office/powerpoint/2010/main" val="175324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646" y="293455"/>
            <a:ext cx="2530518" cy="648000"/>
          </a:xfrm>
        </p:spPr>
        <p:txBody>
          <a:bodyPr/>
          <a:lstStyle/>
          <a:p>
            <a:r>
              <a:rPr lang="zh-CN" altLang="en-US" dirty="0"/>
              <a:t>拓 展 阅 读</a:t>
            </a:r>
          </a:p>
        </p:txBody>
      </p:sp>
      <p:sp>
        <p:nvSpPr>
          <p:cNvPr id="3" name="矩形 2"/>
          <p:cNvSpPr/>
          <p:nvPr/>
        </p:nvSpPr>
        <p:spPr>
          <a:xfrm>
            <a:off x="1385455" y="759375"/>
            <a:ext cx="11277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马铃薯和藕不是植物的根，而是茎。它们躲在泥</a:t>
            </a:r>
            <a:endParaRPr lang="en-US" altLang="zh-CN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土里变了模样，你不要把它们认错了。这种变了模样</a:t>
            </a:r>
            <a:endParaRPr lang="en-US" altLang="zh-CN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的茎，有一个总的名称，叫作变态茎。</a:t>
            </a:r>
            <a:endParaRPr lang="en-US" altLang="zh-CN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   变态茎分好几种。马铃薯和洋姜长得肥肥胖胖，</a:t>
            </a:r>
            <a:endParaRPr lang="en-US" altLang="zh-CN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叫作块茎；荸荠、慈姑和芋头长得圆头圆脑，叫作球</a:t>
            </a:r>
            <a:endParaRPr lang="en-US" altLang="zh-CN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茎；洋葱和大蒜头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长得一瓣一瓣的</a:t>
            </a: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好像鳞片一样，</a:t>
            </a:r>
            <a:endParaRPr lang="en-US" altLang="zh-CN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叫作鳞茎；藕和生姜长得像根一样，就叫作根状茎。</a:t>
            </a:r>
            <a:endParaRPr lang="en-US" altLang="zh-CN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仿宋" panose="02010609060101010101" pitchFamily="49" charset="-122"/>
                <a:ea typeface="仿宋" panose="02010609060101010101" pitchFamily="49" charset="-122"/>
              </a:rPr>
              <a:t>             ——</a:t>
            </a: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选自朱江的</a:t>
            </a:r>
            <a:r>
              <a:rPr lang="en-US" altLang="zh-CN" sz="3200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它们是茎，还是根？</a:t>
            </a:r>
            <a:r>
              <a:rPr lang="en-US" altLang="zh-CN" sz="3200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2935087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1" y="445854"/>
            <a:ext cx="10852237" cy="648000"/>
          </a:xfrm>
        </p:spPr>
        <p:txBody>
          <a:bodyPr/>
          <a:lstStyle/>
          <a:p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学贵有疑，疑则有进</a:t>
            </a:r>
          </a:p>
        </p:txBody>
      </p:sp>
      <p:sp>
        <p:nvSpPr>
          <p:cNvPr id="3" name="矩形 2"/>
          <p:cNvSpPr/>
          <p:nvPr/>
        </p:nvSpPr>
        <p:spPr>
          <a:xfrm>
            <a:off x="434356" y="1512815"/>
            <a:ext cx="10852236" cy="3142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250000"/>
              </a:lnSpc>
            </a:pPr>
            <a:r>
              <a:rPr lang="zh-CN" altLang="en-US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我们是从</a:t>
            </a:r>
            <a:r>
              <a:rPr lang="zh-CN" altLang="en-US" sz="2800" u="sng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zh-CN" altLang="en-US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角度来提问的，我的问题</a:t>
            </a:r>
            <a:r>
              <a:rPr lang="zh-CN" altLang="en-US" sz="2800" u="sng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zh-CN" altLang="en-US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。通过讨论，我们得到答案</a:t>
            </a:r>
            <a:r>
              <a:rPr lang="zh-CN" altLang="en-US" sz="2800" u="sng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  <a:r>
              <a:rPr lang="zh-CN" altLang="en-US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。（这个问题我们还没有解决，想请大家一起讨论。）</a:t>
            </a:r>
            <a:endParaRPr lang="zh-CN" altLang="en-US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5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2756" y="2405575"/>
            <a:ext cx="11909244" cy="4024010"/>
          </a:xfrm>
          <a:prstGeom prst="roundRect">
            <a:avLst/>
          </a:prstGeom>
          <a:noFill/>
          <a:ln w="19050">
            <a:solidFill>
              <a:srgbClr val="A1C45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5400" b="1" dirty="0"/>
              <a:t>蝙蝠  敏锐  绳子  蚊蝇 荧光屏</a:t>
            </a:r>
            <a:endParaRPr lang="en-US" altLang="zh-CN" sz="5400" b="1" dirty="0"/>
          </a:p>
          <a:p>
            <a:r>
              <a:rPr lang="zh-CN" altLang="en-US" sz="5400" b="1" dirty="0"/>
              <a:t>铃铛  障碍  研究  驾驶  横七竖八</a:t>
            </a:r>
            <a:endParaRPr lang="en-US" altLang="zh-CN" sz="5400" b="1" dirty="0"/>
          </a:p>
          <a:p>
            <a:endParaRPr lang="zh-CN" alt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17887" y="473152"/>
            <a:ext cx="11095857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整体感知，自由朗读课文。</a:t>
            </a:r>
          </a:p>
        </p:txBody>
      </p:sp>
      <p:sp>
        <p:nvSpPr>
          <p:cNvPr id="5" name="TextBox 14"/>
          <p:cNvSpPr txBox="1"/>
          <p:nvPr/>
        </p:nvSpPr>
        <p:spPr>
          <a:xfrm>
            <a:off x="1125415" y="1561514"/>
            <a:ext cx="10371397" cy="4421424"/>
          </a:xfrm>
          <a:prstGeom prst="roundRect">
            <a:avLst/>
          </a:prstGeom>
          <a:noFill/>
          <a:ln w="19050">
            <a:solidFill>
              <a:srgbClr val="A1C45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4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    主要写科学家通过反复试验，揭开了蝙蝠能在夜间飞行的原因，并从中受到启发，给飞机装上了雷达，解决了飞机在夜间飞行的问题。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15296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13415" y="831980"/>
            <a:ext cx="8210550" cy="5050319"/>
          </a:xfrm>
          <a:prstGeom prst="roundRect">
            <a:avLst/>
          </a:prstGeom>
          <a:noFill/>
          <a:ln w="19050">
            <a:solidFill>
              <a:srgbClr val="A1C45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4000" dirty="0"/>
              <a:t>要求：</a:t>
            </a:r>
            <a:r>
              <a:rPr lang="en-US" altLang="zh-CN" sz="4000" dirty="0"/>
              <a:t>1.</a:t>
            </a:r>
            <a:r>
              <a:rPr lang="zh-CN" altLang="en-US" sz="4000" dirty="0"/>
              <a:t>自己提问并把自己通过读文章已经解决的问题划掉，保留还需要解决的问题。</a:t>
            </a:r>
            <a:endParaRPr lang="en-US" altLang="zh-CN" sz="4000" dirty="0"/>
          </a:p>
          <a:p>
            <a:r>
              <a:rPr lang="en-US" altLang="zh-CN" sz="4000" dirty="0"/>
              <a:t>2.</a:t>
            </a:r>
            <a:r>
              <a:rPr lang="zh-CN" altLang="en-US" sz="4000" dirty="0"/>
              <a:t>小组合作，删掉重复的问题和价值不大的问题。</a:t>
            </a:r>
          </a:p>
        </p:txBody>
      </p:sp>
      <p:sp>
        <p:nvSpPr>
          <p:cNvPr id="14" name="圆角矩形 16"/>
          <p:cNvSpPr/>
          <p:nvPr/>
        </p:nvSpPr>
        <p:spPr>
          <a:xfrm>
            <a:off x="551181" y="418290"/>
            <a:ext cx="1917700" cy="827381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大胆质疑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14946" y="2119536"/>
            <a:ext cx="8174182" cy="31036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     </a:t>
            </a:r>
            <a:endParaRPr lang="en-US" altLang="zh-CN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小组问题清单</a:t>
            </a:r>
            <a:endParaRPr lang="en-US" altLang="zh-CN" sz="32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无线电波跟超声波是一样的吗？</a:t>
            </a:r>
            <a:endParaRPr lang="en-US" altLang="zh-CN" sz="32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为什么课文没有具体写后两次实验？</a:t>
            </a:r>
            <a:endParaRPr lang="en-US" altLang="zh-CN" sz="32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“蝙蝠探路”还可以用在生活中的什么地方？</a:t>
            </a:r>
            <a:endParaRPr lang="en-US" altLang="zh-CN" sz="32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······</a:t>
            </a:r>
            <a:endParaRPr lang="en-US" altLang="zh-CN" sz="32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圆角矩形 16"/>
          <p:cNvSpPr/>
          <p:nvPr/>
        </p:nvSpPr>
        <p:spPr>
          <a:xfrm>
            <a:off x="551181" y="418290"/>
            <a:ext cx="1917700" cy="827381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大胆质疑</a:t>
            </a:r>
          </a:p>
        </p:txBody>
      </p:sp>
    </p:spTree>
    <p:extLst>
      <p:ext uri="{BB962C8B-B14F-4D97-AF65-F5344CB8AC3E}">
        <p14:creationId xmlns:p14="http://schemas.microsoft.com/office/powerpoint/2010/main" val="20995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426750" y="236393"/>
            <a:ext cx="363263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  <a:cs typeface="方正姚体" panose="02010601030101010101" charset="-122"/>
              </a:rPr>
              <a:t>如 何 提 问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3143672" y="1268760"/>
            <a:ext cx="3600400" cy="86409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3600" b="1" kern="1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课文内容问一问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223792" y="2641389"/>
            <a:ext cx="3600400" cy="86409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3600" b="1" kern="1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课文写法问一问</a:t>
            </a:r>
            <a:endParaRPr lang="zh-CN" altLang="en-US" sz="3600" b="1" kern="1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303912" y="4014018"/>
            <a:ext cx="3600400" cy="86409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3600" b="1" kern="1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联系生活问一问</a:t>
            </a:r>
            <a:endParaRPr lang="zh-CN" altLang="en-US" sz="3600" b="1" kern="1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70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6"/>
          <p:cNvSpPr/>
          <p:nvPr/>
        </p:nvSpPr>
        <p:spPr>
          <a:xfrm>
            <a:off x="260235" y="418290"/>
            <a:ext cx="4949075" cy="827381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小组合作学习、分类整理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685573"/>
              </p:ext>
            </p:extLst>
          </p:nvPr>
        </p:nvGraphicFramePr>
        <p:xfrm>
          <a:off x="997528" y="1399310"/>
          <a:ext cx="9933710" cy="48906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0450">
                  <a:extLst>
                    <a:ext uri="{9D8B030D-6E8A-4147-A177-3AD203B41FA5}">
                      <a16:colId xmlns:a16="http://schemas.microsoft.com/office/drawing/2014/main" val="2739896164"/>
                    </a:ext>
                  </a:extLst>
                </a:gridCol>
                <a:gridCol w="3311630">
                  <a:extLst>
                    <a:ext uri="{9D8B030D-6E8A-4147-A177-3AD203B41FA5}">
                      <a16:colId xmlns:a16="http://schemas.microsoft.com/office/drawing/2014/main" val="2029707267"/>
                    </a:ext>
                  </a:extLst>
                </a:gridCol>
                <a:gridCol w="3311630">
                  <a:extLst>
                    <a:ext uri="{9D8B030D-6E8A-4147-A177-3AD203B41FA5}">
                      <a16:colId xmlns:a16="http://schemas.microsoft.com/office/drawing/2014/main" val="4095382760"/>
                    </a:ext>
                  </a:extLst>
                </a:gridCol>
              </a:tblGrid>
              <a:tr h="68956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小组问题清单</a:t>
                      </a:r>
                      <a:endParaRPr lang="zh-CN" altLang="en-US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371599"/>
                  </a:ext>
                </a:extLst>
              </a:tr>
              <a:tr h="689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针对内容</a:t>
                      </a:r>
                      <a:endParaRPr lang="zh-CN" altLang="en-US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针对写法</a:t>
                      </a:r>
                      <a:endParaRPr lang="zh-CN" altLang="en-US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2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联系生活</a:t>
                      </a:r>
                      <a:endParaRPr lang="zh-CN" altLang="en-US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459785130"/>
                  </a:ext>
                </a:extLst>
              </a:tr>
              <a:tr h="6895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endParaRPr lang="zh-CN" altLang="en-US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2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endParaRPr lang="zh-CN" altLang="en-US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2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endParaRPr lang="zh-CN" altLang="en-US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77320495"/>
                  </a:ext>
                </a:extLst>
              </a:tr>
              <a:tr h="6895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endParaRPr lang="zh-CN" altLang="en-US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2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endParaRPr lang="zh-CN" altLang="en-US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2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endParaRPr lang="zh-CN" altLang="en-US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70439237"/>
                  </a:ext>
                </a:extLst>
              </a:tr>
              <a:tr h="7107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endParaRPr lang="zh-CN" altLang="en-US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2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endParaRPr lang="zh-CN" altLang="en-US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2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endParaRPr lang="zh-CN" altLang="en-US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494001314"/>
                  </a:ext>
                </a:extLst>
              </a:tr>
              <a:tr h="7107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100">
                          <a:effectLst/>
                        </a:rPr>
                        <a:t> </a:t>
                      </a:r>
                      <a:endParaRPr lang="zh-CN" alt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</a:rPr>
                        <a:t> </a:t>
                      </a:r>
                      <a:endParaRPr lang="zh-CN" altLang="en-US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</a:rPr>
                        <a:t> </a:t>
                      </a:r>
                      <a:endParaRPr lang="zh-CN" altLang="en-US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79328429"/>
                  </a:ext>
                </a:extLst>
              </a:tr>
              <a:tr h="7107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100">
                          <a:effectLst/>
                        </a:rPr>
                        <a:t> </a:t>
                      </a:r>
                      <a:endParaRPr lang="zh-CN" alt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kern="100">
                          <a:effectLst/>
                        </a:rPr>
                        <a:t> </a:t>
                      </a:r>
                      <a:endParaRPr lang="zh-CN" altLang="en-US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570833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88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61045" y="1755266"/>
            <a:ext cx="9253537" cy="245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在漆黑的夜里，飞机是怎么做到安全飞行的呢？要想了解其中的秘密，我们可以从蝙蝠说起。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2538" y="4548846"/>
            <a:ext cx="8210550" cy="1420602"/>
          </a:xfrm>
          <a:prstGeom prst="roundRect">
            <a:avLst/>
          </a:prstGeom>
          <a:noFill/>
          <a:ln w="19050">
            <a:solidFill>
              <a:srgbClr val="A1C45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    这是个设问句，也是个过渡句，自问自答，启发读者的思考，有承上启下的作用。</a:t>
            </a:r>
          </a:p>
        </p:txBody>
      </p:sp>
      <p:sp>
        <p:nvSpPr>
          <p:cNvPr id="9" name="圆角矩形 16"/>
          <p:cNvSpPr/>
          <p:nvPr/>
        </p:nvSpPr>
        <p:spPr>
          <a:xfrm>
            <a:off x="5745708" y="888552"/>
            <a:ext cx="4125141" cy="827381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这个句子有什么特点？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4800" y="1176295"/>
            <a:ext cx="93862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蝙蝠是在夜里飞行的，还能捕捉飞蛾和蚊子；而且无论怎么飞，从来没见过它跟什么东西相撞，即使一根极细的电线，它也能灵巧地避开。 难道它的眼睛特别敏锐，能在漆黑的夜里看清楚所有的东西吗？</a:t>
            </a:r>
          </a:p>
        </p:txBody>
      </p:sp>
      <p:sp>
        <p:nvSpPr>
          <p:cNvPr id="8" name="椭圆 7"/>
          <p:cNvSpPr/>
          <p:nvPr/>
        </p:nvSpPr>
        <p:spPr>
          <a:xfrm>
            <a:off x="3020290" y="2119745"/>
            <a:ext cx="900545" cy="720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020289" y="2985208"/>
            <a:ext cx="900545" cy="720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8035636" y="2995822"/>
            <a:ext cx="471056" cy="578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6"/>
          <p:cNvSpPr/>
          <p:nvPr/>
        </p:nvSpPr>
        <p:spPr>
          <a:xfrm>
            <a:off x="5029200" y="319302"/>
            <a:ext cx="6345382" cy="827381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运用多个关联词，有什么表达效果？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301e5762-26ff-4857-8010-a5e0f7e9410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77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573</Words>
  <Application>Microsoft Office PowerPoint</Application>
  <PresentationFormat>宽屏</PresentationFormat>
  <Paragraphs>83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微软雅黑</vt:lpstr>
      <vt:lpstr>华文楷体</vt:lpstr>
      <vt:lpstr>宋体</vt:lpstr>
      <vt:lpstr>仿宋</vt:lpstr>
      <vt:lpstr>Times New Roman</vt:lpstr>
      <vt:lpstr>楷体</vt:lpstr>
      <vt:lpstr>Arial</vt:lpstr>
      <vt:lpstr>Calibri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拓 展 阅 读</vt:lpstr>
      <vt:lpstr>学贵有疑，疑则有进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ysq</dc:creator>
  <cp:lastModifiedBy>康 超</cp:lastModifiedBy>
  <cp:revision>86</cp:revision>
  <dcterms:created xsi:type="dcterms:W3CDTF">2019-01-28T06:44:00Z</dcterms:created>
  <dcterms:modified xsi:type="dcterms:W3CDTF">2021-09-14T14:08:05Z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