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notesMasterIdLst>
    <p:notesMasterId r:id="rId23"/>
  </p:notesMasterIdLst>
  <p:sldIdLst>
    <p:sldId id="256" r:id="rId3"/>
    <p:sldId id="364" r:id="rId4"/>
    <p:sldId id="313" r:id="rId5"/>
    <p:sldId id="314" r:id="rId6"/>
    <p:sldId id="358" r:id="rId7"/>
    <p:sldId id="350" r:id="rId8"/>
    <p:sldId id="351" r:id="rId9"/>
    <p:sldId id="359" r:id="rId10"/>
    <p:sldId id="352" r:id="rId11"/>
    <p:sldId id="356" r:id="rId12"/>
    <p:sldId id="353" r:id="rId13"/>
    <p:sldId id="357" r:id="rId14"/>
    <p:sldId id="360" r:id="rId15"/>
    <p:sldId id="361" r:id="rId16"/>
    <p:sldId id="362" r:id="rId17"/>
    <p:sldId id="363" r:id="rId18"/>
    <p:sldId id="355" r:id="rId19"/>
    <p:sldId id="354" r:id="rId20"/>
    <p:sldId id="346" r:id="rId21"/>
    <p:sldId id="348" r:id="rId22"/>
  </p:sldIdLst>
  <p:sldSz cx="12192000" cy="6858000"/>
  <p:notesSz cx="6858000" cy="9144000"/>
  <p:embeddedFontLst>
    <p:embeddedFont>
      <p:font typeface="微软雅黑" panose="020B0503020204020204" pitchFamily="34" charset="-122"/>
      <p:regular r:id="rId24"/>
      <p:bold r:id="rId25"/>
    </p:embeddedFont>
    <p:embeddedFont>
      <p:font typeface="楷体" panose="02010609060101010101" pitchFamily="49" charset="-122"/>
      <p:regular r:id="rId26"/>
    </p:embeddedFont>
    <p:embeddedFont>
      <p:font typeface="华文仿宋" panose="02010600040101010101" pitchFamily="2" charset="-122"/>
      <p:regular r:id="rId27"/>
    </p:embeddedFont>
    <p:embeddedFont>
      <p:font typeface="等线 Light" panose="02010600030101010101" pitchFamily="2" charset="-122"/>
      <p:regular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等线" panose="02010600030101010101" pitchFamily="2" charset="-122"/>
      <p:regular r:id="rId35"/>
      <p:bold r:id="rId36"/>
    </p:embeddedFont>
    <p:embeddedFont>
      <p:font typeface="站酷快乐体2016修订版" panose="02010600030101010101" charset="-122"/>
      <p:regular r:id="rId3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460" y="48"/>
      </p:cViewPr>
      <p:guideLst>
        <p:guide orient="horz" pos="219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17C3F-BD91-4E11-83AC-D2EA0C798960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9A13D-D312-47E1-A296-AABF106687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CCAE9-09BA-4CA4-BECA-F9C75D9EBAC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133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E3B9C-5F8A-4F2A-8CE7-3B0ADE172B9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CCAE9-09BA-4CA4-BECA-F9C75D9EBAC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CCAE9-09BA-4CA4-BECA-F9C75D9EBAC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7229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CCAE9-09BA-4CA4-BECA-F9C75D9EBAC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BCCAE9-09BA-4CA4-BECA-F9C75D9EBAC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942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CCAE9-09BA-4CA4-BECA-F9C75D9EBAC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CCAE9-09BA-4CA4-BECA-F9C75D9EBAC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CCAE9-09BA-4CA4-BECA-F9C75D9EBAC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94FE-4BD9-4546-BFAA-0AD31F7DE005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2EC1-29E3-45C6-95D0-5D65692E56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94FE-4BD9-4546-BFAA-0AD31F7DE005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2EC1-29E3-45C6-95D0-5D65692E56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94FE-4BD9-4546-BFAA-0AD31F7DE005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2EC1-29E3-45C6-95D0-5D65692E56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9647758" y="298112"/>
            <a:ext cx="553886" cy="5538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6" name="椭圆 5"/>
          <p:cNvSpPr/>
          <p:nvPr userDrawn="1"/>
        </p:nvSpPr>
        <p:spPr>
          <a:xfrm>
            <a:off x="10823319" y="298112"/>
            <a:ext cx="553886" cy="55388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10" name="矩形 9"/>
          <p:cNvSpPr/>
          <p:nvPr/>
        </p:nvSpPr>
        <p:spPr>
          <a:xfrm>
            <a:off x="9581552" y="251889"/>
            <a:ext cx="2544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0" spc="10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呼</a:t>
            </a:r>
            <a:r>
              <a:rPr lang="zh-CN" altLang="en-US" sz="3600" b="0" spc="1000" baseline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风</a:t>
            </a:r>
            <a:r>
              <a:rPr lang="zh-CN" altLang="en-US" sz="3600" b="0" spc="10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唤</a:t>
            </a:r>
            <a:r>
              <a:rPr lang="zh-CN" altLang="en-US" sz="3600" b="0" spc="1000" baseline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雨</a:t>
            </a:r>
            <a:endParaRPr lang="zh-CN" altLang="en-US" sz="3600" b="0" spc="1000" baseline="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3A07-3D9C-402F-A868-5124B0AE930A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6D51-A38B-4087-9C9E-9180D8C606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3A07-3D9C-402F-A868-5124B0AE930A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6D51-A38B-4087-9C9E-9180D8C606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3A07-3D9C-402F-A868-5124B0AE930A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6D51-A38B-4087-9C9E-9180D8C606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3A07-3D9C-402F-A868-5124B0AE930A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6D51-A38B-4087-9C9E-9180D8C606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3A07-3D9C-402F-A868-5124B0AE930A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6D51-A38B-4087-9C9E-9180D8C606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3A07-3D9C-402F-A868-5124B0AE930A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6D51-A38B-4087-9C9E-9180D8C606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3A07-3D9C-402F-A868-5124B0AE930A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6D51-A38B-4087-9C9E-9180D8C6065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任意多边形: 形状 4"/>
          <p:cNvSpPr/>
          <p:nvPr userDrawn="1"/>
        </p:nvSpPr>
        <p:spPr>
          <a:xfrm>
            <a:off x="-812800" y="-830943"/>
            <a:ext cx="15036800" cy="8519885"/>
          </a:xfrm>
          <a:custGeom>
            <a:avLst/>
            <a:gdLst>
              <a:gd name="connsiteX0" fmla="*/ 409762 w 8431194"/>
              <a:gd name="connsiteY0" fmla="*/ 3176549 h 5951198"/>
              <a:gd name="connsiteX1" fmla="*/ 371662 w 8431194"/>
              <a:gd name="connsiteY1" fmla="*/ 2204999 h 5951198"/>
              <a:gd name="connsiteX2" fmla="*/ 914587 w 8431194"/>
              <a:gd name="connsiteY2" fmla="*/ 452399 h 5951198"/>
              <a:gd name="connsiteX3" fmla="*/ 2381437 w 8431194"/>
              <a:gd name="connsiteY3" fmla="*/ 14249 h 5951198"/>
              <a:gd name="connsiteX4" fmla="*/ 5934262 w 8431194"/>
              <a:gd name="connsiteY4" fmla="*/ 157124 h 5951198"/>
              <a:gd name="connsiteX5" fmla="*/ 7734487 w 8431194"/>
              <a:gd name="connsiteY5" fmla="*/ 652424 h 5951198"/>
              <a:gd name="connsiteX6" fmla="*/ 8334562 w 8431194"/>
              <a:gd name="connsiteY6" fmla="*/ 1662074 h 5951198"/>
              <a:gd name="connsiteX7" fmla="*/ 7543987 w 8431194"/>
              <a:gd name="connsiteY7" fmla="*/ 2995574 h 5951198"/>
              <a:gd name="connsiteX8" fmla="*/ 8115487 w 8431194"/>
              <a:gd name="connsiteY8" fmla="*/ 3509924 h 5951198"/>
              <a:gd name="connsiteX9" fmla="*/ 7820212 w 8431194"/>
              <a:gd name="connsiteY9" fmla="*/ 4548149 h 5951198"/>
              <a:gd name="connsiteX10" fmla="*/ 8429812 w 8431194"/>
              <a:gd name="connsiteY10" fmla="*/ 5176799 h 5951198"/>
              <a:gd name="connsiteX11" fmla="*/ 7963087 w 8431194"/>
              <a:gd name="connsiteY11" fmla="*/ 5481599 h 5951198"/>
              <a:gd name="connsiteX12" fmla="*/ 7220137 w 8431194"/>
              <a:gd name="connsiteY12" fmla="*/ 5729249 h 5951198"/>
              <a:gd name="connsiteX13" fmla="*/ 4953187 w 8431194"/>
              <a:gd name="connsiteY13" fmla="*/ 5948324 h 5951198"/>
              <a:gd name="connsiteX14" fmla="*/ 1857562 w 8431194"/>
              <a:gd name="connsiteY14" fmla="*/ 5834024 h 5951198"/>
              <a:gd name="connsiteX15" fmla="*/ 466912 w 8431194"/>
              <a:gd name="connsiteY15" fmla="*/ 5548274 h 5951198"/>
              <a:gd name="connsiteX16" fmla="*/ 187 w 8431194"/>
              <a:gd name="connsiteY16" fmla="*/ 4471949 h 5951198"/>
              <a:gd name="connsiteX17" fmla="*/ 409762 w 8431194"/>
              <a:gd name="connsiteY17" fmla="*/ 3176549 h 595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431194" h="5951198">
                <a:moveTo>
                  <a:pt x="409762" y="3176549"/>
                </a:moveTo>
                <a:cubicBezTo>
                  <a:pt x="471675" y="2798724"/>
                  <a:pt x="287525" y="2659024"/>
                  <a:pt x="371662" y="2204999"/>
                </a:cubicBezTo>
                <a:cubicBezTo>
                  <a:pt x="455799" y="1750974"/>
                  <a:pt x="579625" y="817524"/>
                  <a:pt x="914587" y="452399"/>
                </a:cubicBezTo>
                <a:cubicBezTo>
                  <a:pt x="1249549" y="87274"/>
                  <a:pt x="1544825" y="63461"/>
                  <a:pt x="2381437" y="14249"/>
                </a:cubicBezTo>
                <a:cubicBezTo>
                  <a:pt x="3218049" y="-34963"/>
                  <a:pt x="5042087" y="50761"/>
                  <a:pt x="5934262" y="157124"/>
                </a:cubicBezTo>
                <a:cubicBezTo>
                  <a:pt x="6826437" y="263486"/>
                  <a:pt x="7334437" y="401599"/>
                  <a:pt x="7734487" y="652424"/>
                </a:cubicBezTo>
                <a:cubicBezTo>
                  <a:pt x="8134537" y="903249"/>
                  <a:pt x="8366312" y="1271549"/>
                  <a:pt x="8334562" y="1662074"/>
                </a:cubicBezTo>
                <a:cubicBezTo>
                  <a:pt x="8302812" y="2052599"/>
                  <a:pt x="7580500" y="2687599"/>
                  <a:pt x="7543987" y="2995574"/>
                </a:cubicBezTo>
                <a:cubicBezTo>
                  <a:pt x="7507474" y="3303549"/>
                  <a:pt x="8069450" y="3251162"/>
                  <a:pt x="8115487" y="3509924"/>
                </a:cubicBezTo>
                <a:cubicBezTo>
                  <a:pt x="8161524" y="3768686"/>
                  <a:pt x="7767825" y="4270337"/>
                  <a:pt x="7820212" y="4548149"/>
                </a:cubicBezTo>
                <a:cubicBezTo>
                  <a:pt x="7872600" y="4825962"/>
                  <a:pt x="8406000" y="5021224"/>
                  <a:pt x="8429812" y="5176799"/>
                </a:cubicBezTo>
                <a:cubicBezTo>
                  <a:pt x="8453624" y="5332374"/>
                  <a:pt x="8164699" y="5389524"/>
                  <a:pt x="7963087" y="5481599"/>
                </a:cubicBezTo>
                <a:cubicBezTo>
                  <a:pt x="7761475" y="5573674"/>
                  <a:pt x="7721787" y="5651462"/>
                  <a:pt x="7220137" y="5729249"/>
                </a:cubicBezTo>
                <a:cubicBezTo>
                  <a:pt x="6718487" y="5807037"/>
                  <a:pt x="5846949" y="5930862"/>
                  <a:pt x="4953187" y="5948324"/>
                </a:cubicBezTo>
                <a:cubicBezTo>
                  <a:pt x="4059425" y="5965786"/>
                  <a:pt x="2605275" y="5900699"/>
                  <a:pt x="1857562" y="5834024"/>
                </a:cubicBezTo>
                <a:cubicBezTo>
                  <a:pt x="1109850" y="5767349"/>
                  <a:pt x="776475" y="5775287"/>
                  <a:pt x="466912" y="5548274"/>
                </a:cubicBezTo>
                <a:cubicBezTo>
                  <a:pt x="157349" y="5321262"/>
                  <a:pt x="9712" y="4868824"/>
                  <a:pt x="187" y="4471949"/>
                </a:cubicBezTo>
                <a:cubicBezTo>
                  <a:pt x="-9338" y="4075074"/>
                  <a:pt x="347849" y="3554374"/>
                  <a:pt x="409762" y="31765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94FE-4BD9-4546-BFAA-0AD31F7DE005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2EC1-29E3-45C6-95D0-5D65692E56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3A07-3D9C-402F-A868-5124B0AE930A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6D51-A38B-4087-9C9E-9180D8C6065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任意多边形: 形状 4"/>
          <p:cNvSpPr/>
          <p:nvPr userDrawn="1"/>
        </p:nvSpPr>
        <p:spPr>
          <a:xfrm>
            <a:off x="-812800" y="-830943"/>
            <a:ext cx="15036800" cy="8519885"/>
          </a:xfrm>
          <a:custGeom>
            <a:avLst/>
            <a:gdLst>
              <a:gd name="connsiteX0" fmla="*/ 409762 w 8431194"/>
              <a:gd name="connsiteY0" fmla="*/ 3176549 h 5951198"/>
              <a:gd name="connsiteX1" fmla="*/ 371662 w 8431194"/>
              <a:gd name="connsiteY1" fmla="*/ 2204999 h 5951198"/>
              <a:gd name="connsiteX2" fmla="*/ 914587 w 8431194"/>
              <a:gd name="connsiteY2" fmla="*/ 452399 h 5951198"/>
              <a:gd name="connsiteX3" fmla="*/ 2381437 w 8431194"/>
              <a:gd name="connsiteY3" fmla="*/ 14249 h 5951198"/>
              <a:gd name="connsiteX4" fmla="*/ 5934262 w 8431194"/>
              <a:gd name="connsiteY4" fmla="*/ 157124 h 5951198"/>
              <a:gd name="connsiteX5" fmla="*/ 7734487 w 8431194"/>
              <a:gd name="connsiteY5" fmla="*/ 652424 h 5951198"/>
              <a:gd name="connsiteX6" fmla="*/ 8334562 w 8431194"/>
              <a:gd name="connsiteY6" fmla="*/ 1662074 h 5951198"/>
              <a:gd name="connsiteX7" fmla="*/ 7543987 w 8431194"/>
              <a:gd name="connsiteY7" fmla="*/ 2995574 h 5951198"/>
              <a:gd name="connsiteX8" fmla="*/ 8115487 w 8431194"/>
              <a:gd name="connsiteY8" fmla="*/ 3509924 h 5951198"/>
              <a:gd name="connsiteX9" fmla="*/ 7820212 w 8431194"/>
              <a:gd name="connsiteY9" fmla="*/ 4548149 h 5951198"/>
              <a:gd name="connsiteX10" fmla="*/ 8429812 w 8431194"/>
              <a:gd name="connsiteY10" fmla="*/ 5176799 h 5951198"/>
              <a:gd name="connsiteX11" fmla="*/ 7963087 w 8431194"/>
              <a:gd name="connsiteY11" fmla="*/ 5481599 h 5951198"/>
              <a:gd name="connsiteX12" fmla="*/ 7220137 w 8431194"/>
              <a:gd name="connsiteY12" fmla="*/ 5729249 h 5951198"/>
              <a:gd name="connsiteX13" fmla="*/ 4953187 w 8431194"/>
              <a:gd name="connsiteY13" fmla="*/ 5948324 h 5951198"/>
              <a:gd name="connsiteX14" fmla="*/ 1857562 w 8431194"/>
              <a:gd name="connsiteY14" fmla="*/ 5834024 h 5951198"/>
              <a:gd name="connsiteX15" fmla="*/ 466912 w 8431194"/>
              <a:gd name="connsiteY15" fmla="*/ 5548274 h 5951198"/>
              <a:gd name="connsiteX16" fmla="*/ 187 w 8431194"/>
              <a:gd name="connsiteY16" fmla="*/ 4471949 h 5951198"/>
              <a:gd name="connsiteX17" fmla="*/ 409762 w 8431194"/>
              <a:gd name="connsiteY17" fmla="*/ 3176549 h 595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431194" h="5951198">
                <a:moveTo>
                  <a:pt x="409762" y="3176549"/>
                </a:moveTo>
                <a:cubicBezTo>
                  <a:pt x="471675" y="2798724"/>
                  <a:pt x="287525" y="2659024"/>
                  <a:pt x="371662" y="2204999"/>
                </a:cubicBezTo>
                <a:cubicBezTo>
                  <a:pt x="455799" y="1750974"/>
                  <a:pt x="579625" y="817524"/>
                  <a:pt x="914587" y="452399"/>
                </a:cubicBezTo>
                <a:cubicBezTo>
                  <a:pt x="1249549" y="87274"/>
                  <a:pt x="1544825" y="63461"/>
                  <a:pt x="2381437" y="14249"/>
                </a:cubicBezTo>
                <a:cubicBezTo>
                  <a:pt x="3218049" y="-34963"/>
                  <a:pt x="5042087" y="50761"/>
                  <a:pt x="5934262" y="157124"/>
                </a:cubicBezTo>
                <a:cubicBezTo>
                  <a:pt x="6826437" y="263486"/>
                  <a:pt x="7334437" y="401599"/>
                  <a:pt x="7734487" y="652424"/>
                </a:cubicBezTo>
                <a:cubicBezTo>
                  <a:pt x="8134537" y="903249"/>
                  <a:pt x="8366312" y="1271549"/>
                  <a:pt x="8334562" y="1662074"/>
                </a:cubicBezTo>
                <a:cubicBezTo>
                  <a:pt x="8302812" y="2052599"/>
                  <a:pt x="7580500" y="2687599"/>
                  <a:pt x="7543987" y="2995574"/>
                </a:cubicBezTo>
                <a:cubicBezTo>
                  <a:pt x="7507474" y="3303549"/>
                  <a:pt x="8069450" y="3251162"/>
                  <a:pt x="8115487" y="3509924"/>
                </a:cubicBezTo>
                <a:cubicBezTo>
                  <a:pt x="8161524" y="3768686"/>
                  <a:pt x="7767825" y="4270337"/>
                  <a:pt x="7820212" y="4548149"/>
                </a:cubicBezTo>
                <a:cubicBezTo>
                  <a:pt x="7872600" y="4825962"/>
                  <a:pt x="8406000" y="5021224"/>
                  <a:pt x="8429812" y="5176799"/>
                </a:cubicBezTo>
                <a:cubicBezTo>
                  <a:pt x="8453624" y="5332374"/>
                  <a:pt x="8164699" y="5389524"/>
                  <a:pt x="7963087" y="5481599"/>
                </a:cubicBezTo>
                <a:cubicBezTo>
                  <a:pt x="7761475" y="5573674"/>
                  <a:pt x="7721787" y="5651462"/>
                  <a:pt x="7220137" y="5729249"/>
                </a:cubicBezTo>
                <a:cubicBezTo>
                  <a:pt x="6718487" y="5807037"/>
                  <a:pt x="5846949" y="5930862"/>
                  <a:pt x="4953187" y="5948324"/>
                </a:cubicBezTo>
                <a:cubicBezTo>
                  <a:pt x="4059425" y="5965786"/>
                  <a:pt x="2605275" y="5900699"/>
                  <a:pt x="1857562" y="5834024"/>
                </a:cubicBezTo>
                <a:cubicBezTo>
                  <a:pt x="1109850" y="5767349"/>
                  <a:pt x="776475" y="5775287"/>
                  <a:pt x="466912" y="5548274"/>
                </a:cubicBezTo>
                <a:cubicBezTo>
                  <a:pt x="157349" y="5321262"/>
                  <a:pt x="9712" y="4868824"/>
                  <a:pt x="187" y="4471949"/>
                </a:cubicBezTo>
                <a:cubicBezTo>
                  <a:pt x="-9338" y="4075074"/>
                  <a:pt x="347849" y="3554374"/>
                  <a:pt x="409762" y="31765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3A07-3D9C-402F-A868-5124B0AE930A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6D51-A38B-4087-9C9E-9180D8C6065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任意多边形: 形状 4"/>
          <p:cNvSpPr/>
          <p:nvPr userDrawn="1"/>
        </p:nvSpPr>
        <p:spPr>
          <a:xfrm>
            <a:off x="-1955800" y="-830943"/>
            <a:ext cx="17272000" cy="8519885"/>
          </a:xfrm>
          <a:custGeom>
            <a:avLst/>
            <a:gdLst>
              <a:gd name="connsiteX0" fmla="*/ 409762 w 8431194"/>
              <a:gd name="connsiteY0" fmla="*/ 3176549 h 5951198"/>
              <a:gd name="connsiteX1" fmla="*/ 371662 w 8431194"/>
              <a:gd name="connsiteY1" fmla="*/ 2204999 h 5951198"/>
              <a:gd name="connsiteX2" fmla="*/ 914587 w 8431194"/>
              <a:gd name="connsiteY2" fmla="*/ 452399 h 5951198"/>
              <a:gd name="connsiteX3" fmla="*/ 2381437 w 8431194"/>
              <a:gd name="connsiteY3" fmla="*/ 14249 h 5951198"/>
              <a:gd name="connsiteX4" fmla="*/ 5934262 w 8431194"/>
              <a:gd name="connsiteY4" fmla="*/ 157124 h 5951198"/>
              <a:gd name="connsiteX5" fmla="*/ 7734487 w 8431194"/>
              <a:gd name="connsiteY5" fmla="*/ 652424 h 5951198"/>
              <a:gd name="connsiteX6" fmla="*/ 8334562 w 8431194"/>
              <a:gd name="connsiteY6" fmla="*/ 1662074 h 5951198"/>
              <a:gd name="connsiteX7" fmla="*/ 7543987 w 8431194"/>
              <a:gd name="connsiteY7" fmla="*/ 2995574 h 5951198"/>
              <a:gd name="connsiteX8" fmla="*/ 8115487 w 8431194"/>
              <a:gd name="connsiteY8" fmla="*/ 3509924 h 5951198"/>
              <a:gd name="connsiteX9" fmla="*/ 7820212 w 8431194"/>
              <a:gd name="connsiteY9" fmla="*/ 4548149 h 5951198"/>
              <a:gd name="connsiteX10" fmla="*/ 8429812 w 8431194"/>
              <a:gd name="connsiteY10" fmla="*/ 5176799 h 5951198"/>
              <a:gd name="connsiteX11" fmla="*/ 7963087 w 8431194"/>
              <a:gd name="connsiteY11" fmla="*/ 5481599 h 5951198"/>
              <a:gd name="connsiteX12" fmla="*/ 7220137 w 8431194"/>
              <a:gd name="connsiteY12" fmla="*/ 5729249 h 5951198"/>
              <a:gd name="connsiteX13" fmla="*/ 4953187 w 8431194"/>
              <a:gd name="connsiteY13" fmla="*/ 5948324 h 5951198"/>
              <a:gd name="connsiteX14" fmla="*/ 1857562 w 8431194"/>
              <a:gd name="connsiteY14" fmla="*/ 5834024 h 5951198"/>
              <a:gd name="connsiteX15" fmla="*/ 466912 w 8431194"/>
              <a:gd name="connsiteY15" fmla="*/ 5548274 h 5951198"/>
              <a:gd name="connsiteX16" fmla="*/ 187 w 8431194"/>
              <a:gd name="connsiteY16" fmla="*/ 4471949 h 5951198"/>
              <a:gd name="connsiteX17" fmla="*/ 409762 w 8431194"/>
              <a:gd name="connsiteY17" fmla="*/ 3176549 h 595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431194" h="5951198">
                <a:moveTo>
                  <a:pt x="409762" y="3176549"/>
                </a:moveTo>
                <a:cubicBezTo>
                  <a:pt x="471675" y="2798724"/>
                  <a:pt x="287525" y="2659024"/>
                  <a:pt x="371662" y="2204999"/>
                </a:cubicBezTo>
                <a:cubicBezTo>
                  <a:pt x="455799" y="1750974"/>
                  <a:pt x="579625" y="817524"/>
                  <a:pt x="914587" y="452399"/>
                </a:cubicBezTo>
                <a:cubicBezTo>
                  <a:pt x="1249549" y="87274"/>
                  <a:pt x="1544825" y="63461"/>
                  <a:pt x="2381437" y="14249"/>
                </a:cubicBezTo>
                <a:cubicBezTo>
                  <a:pt x="3218049" y="-34963"/>
                  <a:pt x="5042087" y="50761"/>
                  <a:pt x="5934262" y="157124"/>
                </a:cubicBezTo>
                <a:cubicBezTo>
                  <a:pt x="6826437" y="263486"/>
                  <a:pt x="7334437" y="401599"/>
                  <a:pt x="7734487" y="652424"/>
                </a:cubicBezTo>
                <a:cubicBezTo>
                  <a:pt x="8134537" y="903249"/>
                  <a:pt x="8366312" y="1271549"/>
                  <a:pt x="8334562" y="1662074"/>
                </a:cubicBezTo>
                <a:cubicBezTo>
                  <a:pt x="8302812" y="2052599"/>
                  <a:pt x="7580500" y="2687599"/>
                  <a:pt x="7543987" y="2995574"/>
                </a:cubicBezTo>
                <a:cubicBezTo>
                  <a:pt x="7507474" y="3303549"/>
                  <a:pt x="8069450" y="3251162"/>
                  <a:pt x="8115487" y="3509924"/>
                </a:cubicBezTo>
                <a:cubicBezTo>
                  <a:pt x="8161524" y="3768686"/>
                  <a:pt x="7767825" y="4270337"/>
                  <a:pt x="7820212" y="4548149"/>
                </a:cubicBezTo>
                <a:cubicBezTo>
                  <a:pt x="7872600" y="4825962"/>
                  <a:pt x="8406000" y="5021224"/>
                  <a:pt x="8429812" y="5176799"/>
                </a:cubicBezTo>
                <a:cubicBezTo>
                  <a:pt x="8453624" y="5332374"/>
                  <a:pt x="8164699" y="5389524"/>
                  <a:pt x="7963087" y="5481599"/>
                </a:cubicBezTo>
                <a:cubicBezTo>
                  <a:pt x="7761475" y="5573674"/>
                  <a:pt x="7721787" y="5651462"/>
                  <a:pt x="7220137" y="5729249"/>
                </a:cubicBezTo>
                <a:cubicBezTo>
                  <a:pt x="6718487" y="5807037"/>
                  <a:pt x="5846949" y="5930862"/>
                  <a:pt x="4953187" y="5948324"/>
                </a:cubicBezTo>
                <a:cubicBezTo>
                  <a:pt x="4059425" y="5965786"/>
                  <a:pt x="2605275" y="5900699"/>
                  <a:pt x="1857562" y="5834024"/>
                </a:cubicBezTo>
                <a:cubicBezTo>
                  <a:pt x="1109850" y="5767349"/>
                  <a:pt x="776475" y="5775287"/>
                  <a:pt x="466912" y="5548274"/>
                </a:cubicBezTo>
                <a:cubicBezTo>
                  <a:pt x="157349" y="5321262"/>
                  <a:pt x="9712" y="4868824"/>
                  <a:pt x="187" y="4471949"/>
                </a:cubicBezTo>
                <a:cubicBezTo>
                  <a:pt x="-9338" y="4075074"/>
                  <a:pt x="347849" y="3554374"/>
                  <a:pt x="409762" y="31765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3388"/>
            <a:ext cx="12192000" cy="2614612"/>
          </a:xfrm>
          <a:prstGeom prst="rect">
            <a:avLst/>
          </a:prstGeom>
        </p:spPr>
      </p:pic>
      <p:sp>
        <p:nvSpPr>
          <p:cNvPr id="7" name="任意多边形: 形状 6"/>
          <p:cNvSpPr/>
          <p:nvPr userDrawn="1"/>
        </p:nvSpPr>
        <p:spPr>
          <a:xfrm>
            <a:off x="-2235200" y="-1428750"/>
            <a:ext cx="17272000" cy="4841196"/>
          </a:xfrm>
          <a:custGeom>
            <a:avLst/>
            <a:gdLst>
              <a:gd name="connsiteX0" fmla="*/ 409762 w 8431194"/>
              <a:gd name="connsiteY0" fmla="*/ 3176549 h 5951198"/>
              <a:gd name="connsiteX1" fmla="*/ 371662 w 8431194"/>
              <a:gd name="connsiteY1" fmla="*/ 2204999 h 5951198"/>
              <a:gd name="connsiteX2" fmla="*/ 914587 w 8431194"/>
              <a:gd name="connsiteY2" fmla="*/ 452399 h 5951198"/>
              <a:gd name="connsiteX3" fmla="*/ 2381437 w 8431194"/>
              <a:gd name="connsiteY3" fmla="*/ 14249 h 5951198"/>
              <a:gd name="connsiteX4" fmla="*/ 5934262 w 8431194"/>
              <a:gd name="connsiteY4" fmla="*/ 157124 h 5951198"/>
              <a:gd name="connsiteX5" fmla="*/ 7734487 w 8431194"/>
              <a:gd name="connsiteY5" fmla="*/ 652424 h 5951198"/>
              <a:gd name="connsiteX6" fmla="*/ 8334562 w 8431194"/>
              <a:gd name="connsiteY6" fmla="*/ 1662074 h 5951198"/>
              <a:gd name="connsiteX7" fmla="*/ 7543987 w 8431194"/>
              <a:gd name="connsiteY7" fmla="*/ 2995574 h 5951198"/>
              <a:gd name="connsiteX8" fmla="*/ 8115487 w 8431194"/>
              <a:gd name="connsiteY8" fmla="*/ 3509924 h 5951198"/>
              <a:gd name="connsiteX9" fmla="*/ 7820212 w 8431194"/>
              <a:gd name="connsiteY9" fmla="*/ 4548149 h 5951198"/>
              <a:gd name="connsiteX10" fmla="*/ 8429812 w 8431194"/>
              <a:gd name="connsiteY10" fmla="*/ 5176799 h 5951198"/>
              <a:gd name="connsiteX11" fmla="*/ 7963087 w 8431194"/>
              <a:gd name="connsiteY11" fmla="*/ 5481599 h 5951198"/>
              <a:gd name="connsiteX12" fmla="*/ 7220137 w 8431194"/>
              <a:gd name="connsiteY12" fmla="*/ 5729249 h 5951198"/>
              <a:gd name="connsiteX13" fmla="*/ 4953187 w 8431194"/>
              <a:gd name="connsiteY13" fmla="*/ 5948324 h 5951198"/>
              <a:gd name="connsiteX14" fmla="*/ 1857562 w 8431194"/>
              <a:gd name="connsiteY14" fmla="*/ 5834024 h 5951198"/>
              <a:gd name="connsiteX15" fmla="*/ 466912 w 8431194"/>
              <a:gd name="connsiteY15" fmla="*/ 5548274 h 5951198"/>
              <a:gd name="connsiteX16" fmla="*/ 187 w 8431194"/>
              <a:gd name="connsiteY16" fmla="*/ 4471949 h 5951198"/>
              <a:gd name="connsiteX17" fmla="*/ 409762 w 8431194"/>
              <a:gd name="connsiteY17" fmla="*/ 3176549 h 595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431194" h="5951198">
                <a:moveTo>
                  <a:pt x="409762" y="3176549"/>
                </a:moveTo>
                <a:cubicBezTo>
                  <a:pt x="471675" y="2798724"/>
                  <a:pt x="287525" y="2659024"/>
                  <a:pt x="371662" y="2204999"/>
                </a:cubicBezTo>
                <a:cubicBezTo>
                  <a:pt x="455799" y="1750974"/>
                  <a:pt x="579625" y="817524"/>
                  <a:pt x="914587" y="452399"/>
                </a:cubicBezTo>
                <a:cubicBezTo>
                  <a:pt x="1249549" y="87274"/>
                  <a:pt x="1544825" y="63461"/>
                  <a:pt x="2381437" y="14249"/>
                </a:cubicBezTo>
                <a:cubicBezTo>
                  <a:pt x="3218049" y="-34963"/>
                  <a:pt x="5042087" y="50761"/>
                  <a:pt x="5934262" y="157124"/>
                </a:cubicBezTo>
                <a:cubicBezTo>
                  <a:pt x="6826437" y="263486"/>
                  <a:pt x="7334437" y="401599"/>
                  <a:pt x="7734487" y="652424"/>
                </a:cubicBezTo>
                <a:cubicBezTo>
                  <a:pt x="8134537" y="903249"/>
                  <a:pt x="8366312" y="1271549"/>
                  <a:pt x="8334562" y="1662074"/>
                </a:cubicBezTo>
                <a:cubicBezTo>
                  <a:pt x="8302812" y="2052599"/>
                  <a:pt x="7580500" y="2687599"/>
                  <a:pt x="7543987" y="2995574"/>
                </a:cubicBezTo>
                <a:cubicBezTo>
                  <a:pt x="7507474" y="3303549"/>
                  <a:pt x="8069450" y="3251162"/>
                  <a:pt x="8115487" y="3509924"/>
                </a:cubicBezTo>
                <a:cubicBezTo>
                  <a:pt x="8161524" y="3768686"/>
                  <a:pt x="7767825" y="4270337"/>
                  <a:pt x="7820212" y="4548149"/>
                </a:cubicBezTo>
                <a:cubicBezTo>
                  <a:pt x="7872600" y="4825962"/>
                  <a:pt x="8406000" y="5021224"/>
                  <a:pt x="8429812" y="5176799"/>
                </a:cubicBezTo>
                <a:cubicBezTo>
                  <a:pt x="8453624" y="5332374"/>
                  <a:pt x="8164699" y="5389524"/>
                  <a:pt x="7963087" y="5481599"/>
                </a:cubicBezTo>
                <a:cubicBezTo>
                  <a:pt x="7761475" y="5573674"/>
                  <a:pt x="7721787" y="5651462"/>
                  <a:pt x="7220137" y="5729249"/>
                </a:cubicBezTo>
                <a:cubicBezTo>
                  <a:pt x="6718487" y="5807037"/>
                  <a:pt x="5846949" y="5930862"/>
                  <a:pt x="4953187" y="5948324"/>
                </a:cubicBezTo>
                <a:cubicBezTo>
                  <a:pt x="4059425" y="5965786"/>
                  <a:pt x="2605275" y="5900699"/>
                  <a:pt x="1857562" y="5834024"/>
                </a:cubicBezTo>
                <a:cubicBezTo>
                  <a:pt x="1109850" y="5767349"/>
                  <a:pt x="776475" y="5775287"/>
                  <a:pt x="466912" y="5548274"/>
                </a:cubicBezTo>
                <a:cubicBezTo>
                  <a:pt x="157349" y="5321262"/>
                  <a:pt x="9712" y="4868824"/>
                  <a:pt x="187" y="4471949"/>
                </a:cubicBezTo>
                <a:cubicBezTo>
                  <a:pt x="-9338" y="4075074"/>
                  <a:pt x="347849" y="3554374"/>
                  <a:pt x="409762" y="31765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3A07-3D9C-402F-A868-5124B0AE930A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6D51-A38B-4087-9C9E-9180D8C606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3A07-3D9C-402F-A868-5124B0AE930A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6D51-A38B-4087-9C9E-9180D8C606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3A07-3D9C-402F-A868-5124B0AE930A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6D51-A38B-4087-9C9E-9180D8C606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3A07-3D9C-402F-A868-5124B0AE930A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6D51-A38B-4087-9C9E-9180D8C606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3A07-3D9C-402F-A868-5124B0AE930A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6D51-A38B-4087-9C9E-9180D8C606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3A07-3D9C-402F-A868-5124B0AE930A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6D51-A38B-4087-9C9E-9180D8C606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94FE-4BD9-4546-BFAA-0AD31F7DE005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2EC1-29E3-45C6-95D0-5D65692E56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94FE-4BD9-4546-BFAA-0AD31F7DE005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2EC1-29E3-45C6-95D0-5D65692E56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94FE-4BD9-4546-BFAA-0AD31F7DE005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2EC1-29E3-45C6-95D0-5D65692E56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94FE-4BD9-4546-BFAA-0AD31F7DE005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2EC1-29E3-45C6-95D0-5D65692E56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94FE-4BD9-4546-BFAA-0AD31F7DE005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2EC1-29E3-45C6-95D0-5D65692E56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94FE-4BD9-4546-BFAA-0AD31F7DE005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2EC1-29E3-45C6-95D0-5D65692E56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94FE-4BD9-4546-BFAA-0AD31F7DE005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2EC1-29E3-45C6-95D0-5D65692E56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794FE-4BD9-4546-BFAA-0AD31F7DE005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C2EC1-29E3-45C6-95D0-5D65692E56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F3A07-3D9C-402F-A868-5124B0AE930A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86D51-A38B-4087-9C9E-9180D8C6065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736080"/>
          </a:xfrm>
          <a:prstGeom prst="rect">
            <a:avLst/>
          </a:prstGeom>
          <a:effectLst>
            <a:softEdge rad="698500"/>
          </a:effectLst>
        </p:spPr>
      </p:pic>
      <p:sp>
        <p:nvSpPr>
          <p:cNvPr id="11" name="椭圆 10"/>
          <p:cNvSpPr/>
          <p:nvPr/>
        </p:nvSpPr>
        <p:spPr>
          <a:xfrm>
            <a:off x="2570480" y="1400713"/>
            <a:ext cx="1312058" cy="131205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748718" y="1445901"/>
            <a:ext cx="1312058" cy="131205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363470" y="1558925"/>
            <a:ext cx="816991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spc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呼</a:t>
            </a:r>
            <a:r>
              <a:rPr lang="zh-CN" altLang="en-US" sz="7200" spc="15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风</a:t>
            </a:r>
            <a:r>
              <a:rPr lang="zh-CN" altLang="en-US" sz="7200" spc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唤雨的</a:t>
            </a:r>
            <a:r>
              <a:rPr lang="zh-CN" altLang="en-US" sz="7200" spc="1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世纪</a:t>
            </a:r>
            <a:endParaRPr lang="en-US" altLang="zh-CN" sz="7200" spc="1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-243231" y="290072"/>
            <a:ext cx="2974855" cy="5847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200" b="1" spc="600" dirty="0">
                <a:solidFill>
                  <a:schemeClr val="bg1"/>
                </a:solidFill>
                <a:latin typeface="+mj-ea"/>
                <a:ea typeface="+mj-ea"/>
              </a:rPr>
              <a:t>课文理解</a:t>
            </a:r>
          </a:p>
        </p:txBody>
      </p:sp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5034988" y="1462035"/>
            <a:ext cx="6653997" cy="435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lnSpc>
                <a:spcPct val="200000"/>
              </a:lnSpc>
            </a:pPr>
            <a:r>
              <a:rPr lang="zh-CN" altLang="en-US" sz="3600" b="1" spc="1000" dirty="0">
                <a:latin typeface="Times New Roman" panose="02020603050405020304" pitchFamily="18" charset="0"/>
              </a:rPr>
              <a:t>     文中还有哪些句子让我们感受到了</a:t>
            </a:r>
            <a:r>
              <a:rPr lang="zh-CN" altLang="en-US" sz="3600" b="1" spc="1000" dirty="0">
                <a:solidFill>
                  <a:srgbClr val="00B050"/>
                </a:solidFill>
                <a:latin typeface="Times New Roman" panose="02020603050405020304" pitchFamily="18" charset="0"/>
              </a:rPr>
              <a:t>20世纪是个呼风唤雨的世纪</a:t>
            </a:r>
            <a:r>
              <a:rPr lang="zh-CN" altLang="en-US" sz="3600" b="1" spc="1000" dirty="0">
                <a:latin typeface="Times New Roman" panose="02020603050405020304" pitchFamily="18" charset="0"/>
              </a:rPr>
              <a:t>？你还找出了</a:t>
            </a:r>
            <a:r>
              <a:rPr lang="zh-CN" altLang="en-US" sz="3600" b="1" spc="1000" dirty="0">
                <a:solidFill>
                  <a:srgbClr val="0070C0"/>
                </a:solidFill>
                <a:latin typeface="Times New Roman" panose="02020603050405020304" pitchFamily="18" charset="0"/>
              </a:rPr>
              <a:t>哪些句子？</a:t>
            </a:r>
            <a:endParaRPr lang="zh-CN" altLang="en-US" sz="3600" b="1" spc="1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9349" y="1122743"/>
            <a:ext cx="5029201" cy="50292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97485" y="112395"/>
            <a:ext cx="2216150" cy="10763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200" b="1" spc="600" dirty="0">
                <a:solidFill>
                  <a:schemeClr val="bg1"/>
                </a:solidFill>
                <a:latin typeface="+mj-ea"/>
                <a:ea typeface="+mj-ea"/>
              </a:rPr>
              <a:t>问题引路</a:t>
            </a:r>
          </a:p>
          <a:p>
            <a:pPr algn="ctr">
              <a:defRPr/>
            </a:pPr>
            <a:r>
              <a:rPr lang="zh-CN" altLang="en-US" sz="3200" b="1" spc="600" dirty="0">
                <a:solidFill>
                  <a:schemeClr val="bg1"/>
                </a:solidFill>
                <a:latin typeface="+mj-ea"/>
                <a:ea typeface="+mj-ea"/>
              </a:rPr>
              <a:t>学习课文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90865" y="4198620"/>
            <a:ext cx="4001135" cy="28009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871980" y="1684655"/>
            <a:ext cx="8947785" cy="304609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问题二：</a:t>
            </a:r>
          </a:p>
          <a:p>
            <a:r>
              <a:rPr lang="zh-CN" altLang="en-US" sz="4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20世纪的科学成就为什么可以用</a:t>
            </a:r>
            <a:r>
              <a:rPr lang="zh-CN" altLang="en-US" sz="48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“忽如一夜春风来，千树万树梨花开”</a:t>
            </a:r>
            <a:r>
              <a:rPr lang="zh-CN" altLang="en-US" sz="4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来形容？</a:t>
            </a: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479425" y="1400591"/>
            <a:ext cx="11233149" cy="3674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sz="3200" b="1" spc="1000" dirty="0">
                <a:latin typeface="楷体" panose="02010609060101010101" pitchFamily="49" charset="-122"/>
                <a:ea typeface="楷体" panose="02010609060101010101" pitchFamily="49" charset="-122"/>
              </a:rPr>
              <a:t>   20世纪，</a:t>
            </a:r>
            <a:r>
              <a:rPr lang="zh-CN" altLang="en-US" sz="3200" b="1" spc="1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人类登上月球，潜入深海，洞察百亿光年外的天体，探索原子核世界的奥秘；</a:t>
            </a:r>
            <a:r>
              <a:rPr lang="zh-CN" altLang="en-US" sz="3200" b="1" spc="1000" dirty="0">
                <a:latin typeface="楷体" panose="02010609060101010101" pitchFamily="49" charset="-122"/>
                <a:ea typeface="楷体" panose="02010609060101010101" pitchFamily="49" charset="-122"/>
              </a:rPr>
              <a:t>20世纪，</a:t>
            </a:r>
            <a:r>
              <a:rPr lang="zh-CN" altLang="en-US" sz="3200" b="1" spc="1000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电视、程控电话、因特网以及民航飞机、高速火车、远洋船舶等，</a:t>
            </a:r>
            <a:r>
              <a:rPr lang="zh-CN" altLang="en-US" sz="3200" b="1" spc="1000" dirty="0">
                <a:latin typeface="楷体" panose="02010609060101010101" pitchFamily="49" charset="-122"/>
                <a:ea typeface="楷体" panose="02010609060101010101" pitchFamily="49" charset="-122"/>
              </a:rPr>
              <a:t>日益把人类居住的星球变成联系紧密的“地球村”。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807802" y="5457409"/>
            <a:ext cx="10576393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sz="3600" b="1" spc="15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哪些是“发现”，</a:t>
            </a:r>
            <a:r>
              <a:rPr lang="zh-CN" altLang="en-US" sz="3600" b="1" spc="15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哪些是“发明”？</a:t>
            </a:r>
            <a:endParaRPr lang="zh-CN" altLang="en-US" sz="3600" b="1" spc="1500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479425" y="1400591"/>
            <a:ext cx="11233149" cy="2931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sz="3200" b="1" spc="1000" dirty="0">
                <a:latin typeface="楷体" panose="02010609060101010101" pitchFamily="49" charset="-122"/>
                <a:ea typeface="楷体" panose="02010609060101010101" pitchFamily="49" charset="-122"/>
              </a:rPr>
              <a:t>   作者分“发现”和“发明”两方面进行举例，这样更清楚、更全面地展现了</a:t>
            </a:r>
            <a:r>
              <a:rPr lang="en-US" altLang="zh-CN" sz="3200" b="1" spc="1000" dirty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3200" b="1" spc="1000" dirty="0">
                <a:latin typeface="楷体" panose="02010609060101010101" pitchFamily="49" charset="-122"/>
                <a:ea typeface="楷体" panose="02010609060101010101" pitchFamily="49" charset="-122"/>
              </a:rPr>
              <a:t>世纪的成就真的是“遍地开花”。同时，也与第</a:t>
            </a:r>
            <a:r>
              <a:rPr lang="en-US" altLang="zh-CN" sz="3200" b="1" spc="10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200" b="1" spc="1000" dirty="0">
                <a:latin typeface="楷体" panose="02010609060101010101" pitchFamily="49" charset="-122"/>
                <a:ea typeface="楷体" panose="02010609060101010101" pitchFamily="49" charset="-122"/>
              </a:rPr>
              <a:t>自然段的“发明和发现”相呼应。</a:t>
            </a:r>
          </a:p>
        </p:txBody>
      </p:sp>
    </p:spTree>
    <p:extLst>
      <p:ext uri="{BB962C8B-B14F-4D97-AF65-F5344CB8AC3E}">
        <p14:creationId xmlns:p14="http://schemas.microsoft.com/office/powerpoint/2010/main" val="377523741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479425" y="1400591"/>
            <a:ext cx="11233149" cy="2192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sz="3200" b="1" spc="1000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 spc="1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聚焦写法：</a:t>
            </a:r>
            <a:endParaRPr lang="en-US" altLang="zh-CN" sz="3200" b="1" spc="1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3200" b="1" spc="1000" dirty="0">
                <a:latin typeface="楷体" panose="02010609060101010101" pitchFamily="49" charset="-122"/>
                <a:ea typeface="楷体" panose="02010609060101010101" pitchFamily="49" charset="-122"/>
              </a:rPr>
              <a:t>这里一共写了几种发现？作者为什么只列举这几种发现？</a:t>
            </a:r>
          </a:p>
        </p:txBody>
      </p:sp>
      <p:sp>
        <p:nvSpPr>
          <p:cNvPr id="4" name="矩形 1">
            <a:extLst>
              <a:ext uri="{FF2B5EF4-FFF2-40B4-BE49-F238E27FC236}">
                <a16:creationId xmlns:a16="http://schemas.microsoft.com/office/drawing/2014/main" id="{9255B40A-A574-49CA-BC9F-E2998AD29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10660"/>
            <a:ext cx="5762349" cy="715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sz="3200" b="1" spc="1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登上月球</a:t>
            </a:r>
            <a:r>
              <a:rPr lang="en-US" altLang="zh-CN" sz="3200" b="1" spc="1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200" b="1" spc="1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上天</a:t>
            </a:r>
          </a:p>
        </p:txBody>
      </p:sp>
      <p:sp>
        <p:nvSpPr>
          <p:cNvPr id="5" name="矩形 1">
            <a:extLst>
              <a:ext uri="{FF2B5EF4-FFF2-40B4-BE49-F238E27FC236}">
                <a16:creationId xmlns:a16="http://schemas.microsoft.com/office/drawing/2014/main" id="{32A7090F-A28C-4744-B81B-FE8AA49B3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99" y="4110659"/>
            <a:ext cx="5762349" cy="715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sz="3200" b="1" spc="1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潜入深海</a:t>
            </a:r>
            <a:r>
              <a:rPr lang="en-US" altLang="zh-CN" sz="3200" b="1" spc="1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200" b="1" spc="1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入海</a:t>
            </a:r>
          </a:p>
        </p:txBody>
      </p:sp>
      <p:sp>
        <p:nvSpPr>
          <p:cNvPr id="6" name="矩形 1">
            <a:extLst>
              <a:ext uri="{FF2B5EF4-FFF2-40B4-BE49-F238E27FC236}">
                <a16:creationId xmlns:a16="http://schemas.microsoft.com/office/drawing/2014/main" id="{75E34771-5AE3-4537-8AC3-2A4FE5CE3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57409"/>
            <a:ext cx="5762349" cy="715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sz="3200" b="1" spc="1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百亿光年外</a:t>
            </a:r>
            <a:r>
              <a:rPr lang="en-US" altLang="zh-CN" sz="3200" b="1" spc="1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200" b="1" spc="1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极远</a:t>
            </a:r>
          </a:p>
        </p:txBody>
      </p:sp>
      <p:sp>
        <p:nvSpPr>
          <p:cNvPr id="7" name="矩形 1">
            <a:extLst>
              <a:ext uri="{FF2B5EF4-FFF2-40B4-BE49-F238E27FC236}">
                <a16:creationId xmlns:a16="http://schemas.microsoft.com/office/drawing/2014/main" id="{3FD872C4-BE3B-49A4-A238-329D5E53D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99" y="5457409"/>
            <a:ext cx="5762349" cy="715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sz="3200" b="1" spc="1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原子核世界</a:t>
            </a:r>
            <a:r>
              <a:rPr lang="en-US" altLang="zh-CN" sz="3200" b="1" spc="1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200" b="1" spc="1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极小</a:t>
            </a:r>
          </a:p>
        </p:txBody>
      </p:sp>
    </p:spTree>
    <p:extLst>
      <p:ext uri="{BB962C8B-B14F-4D97-AF65-F5344CB8AC3E}">
        <p14:creationId xmlns:p14="http://schemas.microsoft.com/office/powerpoint/2010/main" val="863010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479425" y="1400591"/>
            <a:ext cx="11233149" cy="1454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sz="3200" b="1" spc="1000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 spc="1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聚焦写法：</a:t>
            </a:r>
            <a:endParaRPr lang="en-US" altLang="zh-CN" sz="3200" b="1" spc="1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3200" b="1" spc="1000" dirty="0">
                <a:latin typeface="楷体" panose="02010609060101010101" pitchFamily="49" charset="-122"/>
                <a:ea typeface="楷体" panose="02010609060101010101" pitchFamily="49" charset="-122"/>
              </a:rPr>
              <a:t>这里一共写了几种发明？你发现了什么规律？</a:t>
            </a:r>
          </a:p>
        </p:txBody>
      </p:sp>
      <p:sp>
        <p:nvSpPr>
          <p:cNvPr id="4" name="矩形 1">
            <a:extLst>
              <a:ext uri="{FF2B5EF4-FFF2-40B4-BE49-F238E27FC236}">
                <a16:creationId xmlns:a16="http://schemas.microsoft.com/office/drawing/2014/main" id="{9255B40A-A574-49CA-BC9F-E2998AD29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10660"/>
            <a:ext cx="5762349" cy="715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sz="3200" b="1" spc="1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前</a:t>
            </a:r>
            <a:r>
              <a:rPr lang="en-US" altLang="zh-CN" sz="3200" b="1" spc="1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3200" b="1" spc="1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种：电信方面</a:t>
            </a:r>
          </a:p>
        </p:txBody>
      </p:sp>
      <p:sp>
        <p:nvSpPr>
          <p:cNvPr id="5" name="矩形 1">
            <a:extLst>
              <a:ext uri="{FF2B5EF4-FFF2-40B4-BE49-F238E27FC236}">
                <a16:creationId xmlns:a16="http://schemas.microsoft.com/office/drawing/2014/main" id="{32A7090F-A28C-4744-B81B-FE8AA49B3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99" y="4110659"/>
            <a:ext cx="5762349" cy="715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sz="3200" b="1" spc="1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 spc="10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千里眼、顺风耳</a:t>
            </a:r>
          </a:p>
        </p:txBody>
      </p:sp>
      <p:sp>
        <p:nvSpPr>
          <p:cNvPr id="6" name="矩形 1">
            <a:extLst>
              <a:ext uri="{FF2B5EF4-FFF2-40B4-BE49-F238E27FC236}">
                <a16:creationId xmlns:a16="http://schemas.microsoft.com/office/drawing/2014/main" id="{75E34771-5AE3-4537-8AC3-2A4FE5CE3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57409"/>
            <a:ext cx="5762349" cy="715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sz="3200" b="1" spc="1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后</a:t>
            </a:r>
            <a:r>
              <a:rPr lang="en-US" altLang="zh-CN" sz="3200" b="1" spc="1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3200" b="1" spc="1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种：交通工具</a:t>
            </a:r>
          </a:p>
        </p:txBody>
      </p:sp>
      <p:sp>
        <p:nvSpPr>
          <p:cNvPr id="7" name="矩形 1">
            <a:extLst>
              <a:ext uri="{FF2B5EF4-FFF2-40B4-BE49-F238E27FC236}">
                <a16:creationId xmlns:a16="http://schemas.microsoft.com/office/drawing/2014/main" id="{3FD872C4-BE3B-49A4-A238-329D5E53D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99" y="5457409"/>
            <a:ext cx="5762349" cy="715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sz="3200" b="1" spc="1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b="1" spc="10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腾云驾雾的神仙</a:t>
            </a:r>
          </a:p>
        </p:txBody>
      </p:sp>
    </p:spTree>
    <p:extLst>
      <p:ext uri="{BB962C8B-B14F-4D97-AF65-F5344CB8AC3E}">
        <p14:creationId xmlns:p14="http://schemas.microsoft.com/office/powerpoint/2010/main" val="516768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479425" y="1400591"/>
            <a:ext cx="11233149" cy="1454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sz="3200" b="1" spc="1000" dirty="0">
                <a:latin typeface="楷体" panose="02010609060101010101" pitchFamily="49" charset="-122"/>
                <a:ea typeface="楷体" panose="02010609060101010101" pitchFamily="49" charset="-122"/>
              </a:rPr>
              <a:t>   这就是“典型举例法”。选取典型的例子，虽然少，但是全面，给人极深的感触。</a:t>
            </a:r>
          </a:p>
        </p:txBody>
      </p:sp>
    </p:spTree>
    <p:extLst>
      <p:ext uri="{BB962C8B-B14F-4D97-AF65-F5344CB8AC3E}">
        <p14:creationId xmlns:p14="http://schemas.microsoft.com/office/powerpoint/2010/main" val="169250502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835515" y="4828540"/>
            <a:ext cx="2607310" cy="218694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765810" y="1450975"/>
            <a:ext cx="10467340" cy="46526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95275">
              <a:lnSpc>
                <a:spcPct val="150000"/>
              </a:lnSpc>
            </a:pPr>
            <a:r>
              <a:rPr lang="zh-CN" sz="2800" b="1" dirty="0">
                <a:ea typeface="微软雅黑" panose="020B0503020204020204" charset="-122"/>
              </a:rPr>
              <a:t>20世纪，人类</a:t>
            </a:r>
            <a:r>
              <a:rPr lang="zh-CN" altLang="zh-CN" sz="2800" b="1" u="sng" dirty="0">
                <a:ea typeface="微软雅黑" panose="020B0503020204020204" charset="-122"/>
              </a:rPr>
              <a:t>发现</a:t>
            </a:r>
            <a:r>
              <a:rPr lang="zh-CN" altLang="en-US" sz="2800" b="1" u="sng" dirty="0">
                <a:ea typeface="微软雅黑" panose="020B0503020204020204" charset="-122"/>
              </a:rPr>
              <a:t>了                                                         </a:t>
            </a:r>
            <a:r>
              <a:rPr lang="zh-CN" sz="2800" b="1" u="sng" dirty="0">
                <a:ea typeface="微软雅黑" panose="020B0503020204020204" charset="-122"/>
              </a:rPr>
              <a:t>；</a:t>
            </a:r>
            <a:r>
              <a:rPr lang="en-US" sz="2800" b="1" u="sng" dirty="0">
                <a:latin typeface="微软雅黑" panose="020B0503020204020204" charset="-122"/>
              </a:rPr>
              <a:t> </a:t>
            </a:r>
          </a:p>
          <a:p>
            <a:pPr indent="295275">
              <a:lnSpc>
                <a:spcPct val="150000"/>
              </a:lnSpc>
            </a:pPr>
            <a:r>
              <a:rPr lang="zh-CN" altLang="zh-CN" sz="2800" b="1" u="sng" dirty="0">
                <a:ea typeface="微软雅黑" panose="020B0503020204020204" charset="-122"/>
              </a:rPr>
              <a:t>发明</a:t>
            </a:r>
            <a:r>
              <a:rPr lang="zh-CN" altLang="en-US" sz="2800" b="1" u="sng" dirty="0">
                <a:ea typeface="微软雅黑" panose="020B0503020204020204" charset="-122"/>
              </a:rPr>
              <a:t>了                                                          </a:t>
            </a:r>
            <a:r>
              <a:rPr lang="zh-CN" sz="2800" b="1" u="sng" dirty="0">
                <a:ea typeface="微软雅黑" panose="020B0503020204020204" charset="-122"/>
              </a:rPr>
              <a:t>。</a:t>
            </a:r>
            <a:endParaRPr lang="zh-CN" sz="2800" b="1" dirty="0">
              <a:ea typeface="微软雅黑" panose="020B0503020204020204" charset="-122"/>
            </a:endParaRPr>
          </a:p>
          <a:p>
            <a:pPr indent="295275">
              <a:lnSpc>
                <a:spcPct val="150000"/>
              </a:lnSpc>
            </a:pPr>
            <a:r>
              <a:rPr lang="zh-CN" sz="2800" b="1" dirty="0">
                <a:ea typeface="微软雅黑" panose="020B0503020204020204" charset="-122"/>
              </a:rPr>
              <a:t>这真是“忽如一夜春风来，千树万树梨花开”啊！</a:t>
            </a:r>
            <a:endParaRPr lang="zh-CN" sz="2000" b="1" dirty="0">
              <a:ea typeface="楷体" panose="02010609060101010101" charset="-122"/>
            </a:endParaRPr>
          </a:p>
          <a:p>
            <a:pPr indent="295275">
              <a:lnSpc>
                <a:spcPct val="150000"/>
              </a:lnSpc>
            </a:pPr>
            <a:endParaRPr lang="zh-CN" sz="2000" b="1" dirty="0">
              <a:ea typeface="楷体" panose="02010609060101010101" charset="-122"/>
            </a:endParaRPr>
          </a:p>
          <a:p>
            <a:pPr indent="295275">
              <a:lnSpc>
                <a:spcPct val="150000"/>
              </a:lnSpc>
            </a:pPr>
            <a:r>
              <a:rPr lang="zh-CN" sz="2400" b="1" dirty="0">
                <a:ea typeface="楷体" panose="02010609060101010101" charset="-122"/>
              </a:rPr>
              <a:t>（手机、Mp4、火星上曾经有水、手提电脑、冰箱、太阳表面温度6千度、</a:t>
            </a:r>
          </a:p>
          <a:p>
            <a:pPr indent="295275">
              <a:lnSpc>
                <a:spcPct val="150000"/>
              </a:lnSpc>
            </a:pPr>
            <a:r>
              <a:rPr lang="zh-CN" sz="2400" b="1" dirty="0">
                <a:ea typeface="楷体" panose="02010609060101010101" charset="-122"/>
              </a:rPr>
              <a:t>宇宙飞船、宇宙黑洞、人类基因排序列图、显微镜、空调、磁悬浮列车</a:t>
            </a:r>
            <a:r>
              <a:rPr lang="en-US" sz="2400" b="1" dirty="0">
                <a:latin typeface="楷体" panose="02010609060101010101" charset="-122"/>
              </a:rPr>
              <a:t>……</a:t>
            </a:r>
            <a:r>
              <a:rPr lang="zh-CN" sz="2400" b="1" dirty="0">
                <a:ea typeface="楷体" panose="02010609060101010101" charset="-122"/>
              </a:rPr>
              <a:t>）</a:t>
            </a:r>
            <a:endParaRPr lang="zh-CN" altLang="en-US" sz="2400" b="1" dirty="0"/>
          </a:p>
          <a:p>
            <a:pPr indent="295275">
              <a:lnSpc>
                <a:spcPct val="150000"/>
              </a:lnSpc>
            </a:pPr>
            <a:endParaRPr lang="zh-CN" altLang="en-US" sz="2400" b="1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0" y="0"/>
            <a:ext cx="2216150" cy="10763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200" b="1" spc="600" dirty="0">
                <a:solidFill>
                  <a:schemeClr val="bg1"/>
                </a:solidFill>
                <a:latin typeface="+mj-ea"/>
                <a:ea typeface="+mj-ea"/>
              </a:rPr>
              <a:t>问题引路</a:t>
            </a:r>
          </a:p>
          <a:p>
            <a:pPr algn="ctr">
              <a:defRPr/>
            </a:pPr>
            <a:r>
              <a:rPr lang="zh-CN" altLang="en-US" sz="3200" b="1" spc="600" dirty="0">
                <a:solidFill>
                  <a:schemeClr val="bg1"/>
                </a:solidFill>
                <a:latin typeface="+mj-ea"/>
                <a:ea typeface="+mj-ea"/>
              </a:rPr>
              <a:t>学习课文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85910" y="4714240"/>
            <a:ext cx="3425825" cy="23983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33650" y="829310"/>
            <a:ext cx="7898765" cy="230695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问题三：</a:t>
            </a:r>
          </a:p>
          <a:p>
            <a:r>
              <a:rPr lang="zh-CN" altLang="en-US" sz="4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未来科学技术的发展还会给我们的生活带来怎样的变化？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639764" y="1251061"/>
            <a:ext cx="2203584" cy="95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zh-CN" altLang="en-US" sz="4265" b="1" spc="600" dirty="0">
                <a:latin typeface="Times New Roman" panose="02020603050405020304" pitchFamily="18" charset="0"/>
              </a:rPr>
              <a:t>千里眼</a:t>
            </a:r>
            <a:endParaRPr lang="zh-CN" altLang="en-US" sz="4265" b="1" spc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639764" y="2498836"/>
            <a:ext cx="2203584" cy="95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zh-CN" altLang="en-US" sz="4265" b="1" spc="600">
                <a:latin typeface="Times New Roman" panose="02020603050405020304" pitchFamily="18" charset="0"/>
              </a:rPr>
              <a:t>顺风耳</a:t>
            </a:r>
            <a:endParaRPr lang="zh-CN" altLang="en-US" sz="4265" b="1" spc="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518489" y="1227523"/>
            <a:ext cx="8587825" cy="95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zh-CN" altLang="en-US" sz="4265" b="1" spc="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zh-CN" altLang="en-US" sz="4265" b="1" spc="600" dirty="0">
                <a:solidFill>
                  <a:srgbClr val="FF0000"/>
                </a:solidFill>
                <a:latin typeface="Times New Roman" panose="02020603050405020304" pitchFamily="18" charset="0"/>
              </a:rPr>
              <a:t>电视机、天文望远镜等。</a:t>
            </a:r>
            <a:endParaRPr lang="zh-CN" altLang="en-US" sz="4265" b="1" spc="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518489" y="2494796"/>
            <a:ext cx="8265291" cy="95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zh-CN" altLang="en-US" sz="4265" b="1" spc="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zh-CN" altLang="en-US" sz="4265" b="1" spc="600" dirty="0">
                <a:solidFill>
                  <a:srgbClr val="0070C0"/>
                </a:solidFill>
                <a:latin typeface="Times New Roman" panose="02020603050405020304" pitchFamily="18" charset="0"/>
              </a:rPr>
              <a:t>电话、手机、广播等。</a:t>
            </a:r>
            <a:endParaRPr lang="zh-CN" altLang="en-US" sz="4265" b="1" spc="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639764" y="3746610"/>
            <a:ext cx="2841270" cy="95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zh-CN" altLang="en-US" sz="4265" b="1" spc="600" dirty="0">
                <a:solidFill>
                  <a:srgbClr val="00B050"/>
                </a:solidFill>
                <a:latin typeface="Times New Roman" panose="02020603050405020304" pitchFamily="18" charset="0"/>
              </a:rPr>
              <a:t>腾云驾雾</a:t>
            </a:r>
            <a:endParaRPr lang="zh-CN" altLang="en-US" sz="4265" b="1" spc="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518489" y="3761172"/>
            <a:ext cx="8041237" cy="95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zh-CN" altLang="en-US" sz="4265" b="1" spc="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zh-CN" altLang="en-US" sz="4265" b="1" spc="600">
                <a:solidFill>
                  <a:srgbClr val="FF0000"/>
                </a:solidFill>
                <a:latin typeface="Times New Roman" panose="02020603050405020304" pitchFamily="18" charset="0"/>
              </a:rPr>
              <a:t>飞机、飞船、火箭等。</a:t>
            </a:r>
            <a:endParaRPr lang="zh-CN" altLang="en-US" sz="4265" b="1" spc="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852945" y="5246280"/>
            <a:ext cx="10486110" cy="953594"/>
          </a:xfrm>
          <a:prstGeom prst="rect">
            <a:avLst/>
          </a:prstGeom>
          <a:solidFill>
            <a:srgbClr val="00B050"/>
          </a:solidFill>
          <a:ln w="28575">
            <a:noFill/>
            <a:prstDash val="sysDash"/>
            <a:miter lim="800000"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zh-CN" altLang="en-US" sz="4265" b="1" spc="600" dirty="0">
                <a:solidFill>
                  <a:schemeClr val="bg1"/>
                </a:solidFill>
                <a:latin typeface="Times New Roman" panose="02020603050405020304" pitchFamily="18" charset="0"/>
              </a:rPr>
              <a:t>忽如一夜春风来，千树万树梨花开。</a:t>
            </a:r>
            <a:endParaRPr lang="zh-CN" altLang="en-US" sz="4265" b="1" spc="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E0F640A5-1ABF-4AAC-BF8F-75556EB63220}"/>
              </a:ext>
            </a:extLst>
          </p:cNvPr>
          <p:cNvSpPr txBox="1"/>
          <p:nvPr/>
        </p:nvSpPr>
        <p:spPr>
          <a:xfrm>
            <a:off x="437321" y="1205947"/>
            <a:ext cx="105752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获得  改善  依赖  寄托  大概 潜入</a:t>
            </a:r>
            <a:endParaRPr lang="en-US" altLang="zh-CN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探索</a:t>
            </a:r>
            <a:r>
              <a:rPr lang="en-US" altLang="zh-CN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船舶  有益  哲学家  腾云驾雾  </a:t>
            </a:r>
            <a:endParaRPr lang="en-US" altLang="zh-CN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忽如一</a:t>
            </a:r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夜春风</a:t>
            </a: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来，千树万树梨花开 </a:t>
            </a:r>
          </a:p>
        </p:txBody>
      </p:sp>
    </p:spTree>
    <p:extLst>
      <p:ext uri="{BB962C8B-B14F-4D97-AF65-F5344CB8AC3E}">
        <p14:creationId xmlns:p14="http://schemas.microsoft.com/office/powerpoint/2010/main" val="1004848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736080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2570480" y="1400713"/>
            <a:ext cx="1312058" cy="131205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748718" y="1445901"/>
            <a:ext cx="1312058" cy="131205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418442" y="1918566"/>
            <a:ext cx="7612926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9600" spc="1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谢谢</a:t>
            </a:r>
            <a:endParaRPr lang="en-US" altLang="zh-CN" sz="9600" spc="1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46605431"/>
              </p:ext>
            </p:extLst>
          </p:nvPr>
        </p:nvGraphicFramePr>
        <p:xfrm>
          <a:off x="1205948" y="1997075"/>
          <a:ext cx="9250017" cy="4324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2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0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4880"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《呼风唤雨的世纪》问题清单  </a:t>
                      </a:r>
                      <a:r>
                        <a:rPr lang="zh-CN" altLang="en-US" sz="24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4550">
                <a:tc>
                  <a:txBody>
                    <a:bodyPr/>
                    <a:lstStyle/>
                    <a:p>
                      <a:pPr indent="0" algn="ctr" fontAlgn="ctr"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楷体" panose="02010609060101010101" charset="-122"/>
                        </a:rPr>
                        <a:t>问题类别建议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2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我的问题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CN" altLang="en-US" sz="2400" b="1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CN" altLang="en-US" sz="2400" b="1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185">
                <a:tc>
                  <a:txBody>
                    <a:bodyPr/>
                    <a:lstStyle/>
                    <a:p>
                      <a:pPr indent="0" algn="ctr" fontAlgn="ctr"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楷体" panose="02010609060101010101" charset="-122"/>
                        </a:rPr>
                        <a:t>针对课文内容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CN" altLang="en-US" sz="2400" b="1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185">
                <a:tc>
                  <a:txBody>
                    <a:bodyPr/>
                    <a:lstStyle/>
                    <a:p>
                      <a:pPr indent="0" algn="ctr" fontAlgn="ctr">
                        <a:buNone/>
                      </a:pPr>
                      <a:r>
                        <a:rPr lang="zh-CN" altLang="en-US" sz="2400" b="1" dirty="0">
                          <a:latin typeface="微软雅黑" panose="020B0503020204020204" charset="-122"/>
                          <a:ea typeface="微软雅黑" panose="020B0503020204020204" charset="-122"/>
                          <a:cs typeface="楷体" panose="02010609060101010101" charset="-122"/>
                        </a:rPr>
                        <a:t>针对</a:t>
                      </a:r>
                      <a:r>
                        <a:rPr lang="en-US" altLang="en-US" sz="2400" b="1" dirty="0" err="1">
                          <a:latin typeface="微软雅黑" panose="020B0503020204020204" charset="-122"/>
                          <a:ea typeface="微软雅黑" panose="020B0503020204020204" charset="-122"/>
                          <a:cs typeface="楷体" panose="02010609060101010101" charset="-122"/>
                        </a:rPr>
                        <a:t>写法</a:t>
                      </a:r>
                      <a:endParaRPr lang="en-US" altLang="en-US" sz="2400" b="1" dirty="0">
                        <a:latin typeface="微软雅黑" panose="020B0503020204020204" charset="-122"/>
                        <a:ea typeface="微软雅黑" panose="020B050302020402020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5185">
                <a:tc>
                  <a:txBody>
                    <a:bodyPr/>
                    <a:lstStyle/>
                    <a:p>
                      <a:pPr indent="0" algn="ctr" fontAlgn="ctr">
                        <a:buNone/>
                      </a:pPr>
                      <a:r>
                        <a:rPr lang="en-US" sz="2400" b="1" dirty="0" err="1">
                          <a:latin typeface="微软雅黑" panose="020B0503020204020204" charset="-122"/>
                          <a:ea typeface="微软雅黑" panose="020B0503020204020204" charset="-122"/>
                          <a:cs typeface="楷体" panose="02010609060101010101" charset="-122"/>
                        </a:rPr>
                        <a:t>联系生活</a:t>
                      </a:r>
                      <a:r>
                        <a:rPr lang="zh-CN" altLang="en-US" sz="2400" b="1" dirty="0">
                          <a:latin typeface="微软雅黑" panose="020B0503020204020204" charset="-122"/>
                          <a:ea typeface="微软雅黑" panose="020B0503020204020204" charset="-122"/>
                          <a:cs typeface="楷体" panose="02010609060101010101" charset="-122"/>
                        </a:rPr>
                        <a:t>（启示）</a:t>
                      </a:r>
                      <a:endParaRPr lang="en-US" altLang="en-US" sz="2400" b="1" dirty="0">
                        <a:latin typeface="微软雅黑" panose="020B0503020204020204" charset="-122"/>
                        <a:ea typeface="微软雅黑" panose="020B050302020402020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CN" altLang="en-US" sz="24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313055" y="287655"/>
            <a:ext cx="5848985" cy="132207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请带着你的思考去读课文，并把你的问题记录下来：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84375" y="1056005"/>
            <a:ext cx="8432165" cy="3230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初步筛选问题</a:t>
            </a:r>
          </a:p>
          <a:p>
            <a:pPr>
              <a:lnSpc>
                <a:spcPct val="150000"/>
              </a:lnSpc>
            </a:pPr>
            <a:r>
              <a:rPr lang="en-US" altLang="zh-CN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1.</a:t>
            </a:r>
            <a:r>
              <a:rPr lang="zh-C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把一眼就能找到答案的问题划去。</a:t>
            </a:r>
          </a:p>
          <a:p>
            <a:pPr>
              <a:lnSpc>
                <a:spcPct val="150000"/>
              </a:lnSpc>
            </a:pPr>
            <a:r>
              <a:rPr lang="en-US" altLang="zh-CN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2.</a:t>
            </a:r>
            <a:r>
              <a:rPr lang="zh-C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把类似的问题进行整合。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785" y="4146550"/>
            <a:ext cx="2988310" cy="295656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2614" y="2209069"/>
            <a:ext cx="8432165" cy="10047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我们应该如何筛选问题 呢？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785" y="4146550"/>
            <a:ext cx="2988310" cy="295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99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50945" y="150495"/>
            <a:ext cx="5426075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indent="269875">
              <a:lnSpc>
                <a:spcPct val="150000"/>
              </a:lnSpc>
            </a:pPr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ea"/>
              </a:rPr>
              <a:t>小组合作，整理问题清单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496000" y="1077320"/>
            <a:ext cx="720000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indent="269875">
              <a:lnSpc>
                <a:spcPct val="150000"/>
              </a:lnSpc>
            </a:pPr>
            <a:r>
              <a:rPr lang="zh-CN" altLang="en-US" sz="2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下面是一个小组在整理问题时的讨论，你从中受到什么启发？从你们小组的问题清单中，筛选出对理解课文最有帮助的问题。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445911" y="4611921"/>
            <a:ext cx="36000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9455" indent="215900">
              <a:lnSpc>
                <a:spcPct val="150000"/>
              </a:lnSpc>
            </a:pPr>
            <a:r>
              <a:rPr lang="en-US" altLang="zh-CN" sz="1400" dirty="0">
                <a:latin typeface="+mn-ea"/>
              </a:rPr>
              <a:t>……</a:t>
            </a:r>
            <a:endParaRPr lang="zh-CN" altLang="en-US" sz="1400" dirty="0">
              <a:latin typeface="+mn-ea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6316980" y="2242820"/>
            <a:ext cx="1753235" cy="960755"/>
            <a:chOff x="4580878" y="2328062"/>
            <a:chExt cx="1753444" cy="7200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cxnSp>
          <p:nvCxnSpPr>
            <p:cNvPr id="18" name="直接连接符 17"/>
            <p:cNvCxnSpPr/>
            <p:nvPr/>
          </p:nvCxnSpPr>
          <p:spPr>
            <a:xfrm>
              <a:off x="6334322" y="2328062"/>
              <a:ext cx="0" cy="72000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 flipH="1" flipV="1">
              <a:off x="4580878" y="2673038"/>
              <a:ext cx="1746384" cy="1"/>
            </a:xfrm>
            <a:prstGeom prst="straightConnector1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  <a:headEnd type="none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6786245" y="3733165"/>
            <a:ext cx="1316355" cy="697230"/>
            <a:chOff x="5247262" y="3337467"/>
            <a:chExt cx="1087060" cy="5400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cxnSp>
          <p:nvCxnSpPr>
            <p:cNvPr id="21" name="直接连接符 20"/>
            <p:cNvCxnSpPr/>
            <p:nvPr/>
          </p:nvCxnSpPr>
          <p:spPr>
            <a:xfrm>
              <a:off x="6334322" y="3337467"/>
              <a:ext cx="0" cy="54000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 flipH="1" flipV="1">
              <a:off x="5247262" y="3682442"/>
              <a:ext cx="1080000" cy="1"/>
            </a:xfrm>
            <a:prstGeom prst="straightConnector1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  <a:headEnd type="none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6474460" y="4941570"/>
            <a:ext cx="1628140" cy="695325"/>
            <a:chOff x="3480047" y="4057879"/>
            <a:chExt cx="2854275" cy="5400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cxnSp>
          <p:nvCxnSpPr>
            <p:cNvPr id="23" name="直接连接符 22"/>
            <p:cNvCxnSpPr/>
            <p:nvPr/>
          </p:nvCxnSpPr>
          <p:spPr>
            <a:xfrm>
              <a:off x="6334322" y="4057879"/>
              <a:ext cx="0" cy="54000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 flipH="1" flipV="1">
              <a:off x="3480047" y="4402855"/>
              <a:ext cx="2847215" cy="1"/>
            </a:xfrm>
            <a:prstGeom prst="straightConnector1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  <a:headEnd type="none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Freeform 10"/>
          <p:cNvSpPr>
            <a:spLocks noChangeAspect="1"/>
          </p:cNvSpPr>
          <p:nvPr/>
        </p:nvSpPr>
        <p:spPr bwMode="auto">
          <a:xfrm>
            <a:off x="2637184" y="1254208"/>
            <a:ext cx="177454" cy="169978"/>
          </a:xfrm>
          <a:custGeom>
            <a:avLst/>
            <a:gdLst>
              <a:gd name="T0" fmla="*/ 172 w 188"/>
              <a:gd name="T1" fmla="*/ 57 h 180"/>
              <a:gd name="T2" fmla="*/ 151 w 188"/>
              <a:gd name="T3" fmla="*/ 54 h 180"/>
              <a:gd name="T4" fmla="*/ 132 w 188"/>
              <a:gd name="T5" fmla="*/ 45 h 180"/>
              <a:gd name="T6" fmla="*/ 118 w 188"/>
              <a:gd name="T7" fmla="*/ 30 h 180"/>
              <a:gd name="T8" fmla="*/ 109 w 188"/>
              <a:gd name="T9" fmla="*/ 12 h 180"/>
              <a:gd name="T10" fmla="*/ 103 w 188"/>
              <a:gd name="T11" fmla="*/ 3 h 180"/>
              <a:gd name="T12" fmla="*/ 94 w 188"/>
              <a:gd name="T13" fmla="*/ 0 h 180"/>
              <a:gd name="T14" fmla="*/ 85 w 188"/>
              <a:gd name="T15" fmla="*/ 3 h 180"/>
              <a:gd name="T16" fmla="*/ 79 w 188"/>
              <a:gd name="T17" fmla="*/ 12 h 180"/>
              <a:gd name="T18" fmla="*/ 70 w 188"/>
              <a:gd name="T19" fmla="*/ 30 h 180"/>
              <a:gd name="T20" fmla="*/ 56 w 188"/>
              <a:gd name="T21" fmla="*/ 45 h 180"/>
              <a:gd name="T22" fmla="*/ 37 w 188"/>
              <a:gd name="T23" fmla="*/ 54 h 180"/>
              <a:gd name="T24" fmla="*/ 17 w 188"/>
              <a:gd name="T25" fmla="*/ 57 h 180"/>
              <a:gd name="T26" fmla="*/ 5 w 188"/>
              <a:gd name="T27" fmla="*/ 62 h 180"/>
              <a:gd name="T28" fmla="*/ 0 w 188"/>
              <a:gd name="T29" fmla="*/ 72 h 180"/>
              <a:gd name="T30" fmla="*/ 2 w 188"/>
              <a:gd name="T31" fmla="*/ 79 h 180"/>
              <a:gd name="T32" fmla="*/ 7 w 188"/>
              <a:gd name="T33" fmla="*/ 86 h 180"/>
              <a:gd name="T34" fmla="*/ 22 w 188"/>
              <a:gd name="T35" fmla="*/ 100 h 180"/>
              <a:gd name="T36" fmla="*/ 31 w 188"/>
              <a:gd name="T37" fmla="*/ 115 h 180"/>
              <a:gd name="T38" fmla="*/ 35 w 188"/>
              <a:gd name="T39" fmla="*/ 134 h 180"/>
              <a:gd name="T40" fmla="*/ 34 w 188"/>
              <a:gd name="T41" fmla="*/ 139 h 180"/>
              <a:gd name="T42" fmla="*/ 31 w 188"/>
              <a:gd name="T43" fmla="*/ 159 h 180"/>
              <a:gd name="T44" fmla="*/ 30 w 188"/>
              <a:gd name="T45" fmla="*/ 164 h 180"/>
              <a:gd name="T46" fmla="*/ 34 w 188"/>
              <a:gd name="T47" fmla="*/ 176 h 180"/>
              <a:gd name="T48" fmla="*/ 44 w 188"/>
              <a:gd name="T49" fmla="*/ 180 h 180"/>
              <a:gd name="T50" fmla="*/ 56 w 188"/>
              <a:gd name="T51" fmla="*/ 177 h 180"/>
              <a:gd name="T52" fmla="*/ 74 w 188"/>
              <a:gd name="T53" fmla="*/ 168 h 180"/>
              <a:gd name="T54" fmla="*/ 94 w 188"/>
              <a:gd name="T55" fmla="*/ 163 h 180"/>
              <a:gd name="T56" fmla="*/ 115 w 188"/>
              <a:gd name="T57" fmla="*/ 168 h 180"/>
              <a:gd name="T58" fmla="*/ 133 w 188"/>
              <a:gd name="T59" fmla="*/ 177 h 180"/>
              <a:gd name="T60" fmla="*/ 144 w 188"/>
              <a:gd name="T61" fmla="*/ 180 h 180"/>
              <a:gd name="T62" fmla="*/ 154 w 188"/>
              <a:gd name="T63" fmla="*/ 176 h 180"/>
              <a:gd name="T64" fmla="*/ 158 w 188"/>
              <a:gd name="T65" fmla="*/ 164 h 180"/>
              <a:gd name="T66" fmla="*/ 157 w 188"/>
              <a:gd name="T67" fmla="*/ 159 h 180"/>
              <a:gd name="T68" fmla="*/ 154 w 188"/>
              <a:gd name="T69" fmla="*/ 139 h 180"/>
              <a:gd name="T70" fmla="*/ 153 w 188"/>
              <a:gd name="T71" fmla="*/ 134 h 180"/>
              <a:gd name="T72" fmla="*/ 157 w 188"/>
              <a:gd name="T73" fmla="*/ 115 h 180"/>
              <a:gd name="T74" fmla="*/ 166 w 188"/>
              <a:gd name="T75" fmla="*/ 100 h 180"/>
              <a:gd name="T76" fmla="*/ 181 w 188"/>
              <a:gd name="T77" fmla="*/ 86 h 180"/>
              <a:gd name="T78" fmla="*/ 186 w 188"/>
              <a:gd name="T79" fmla="*/ 79 h 180"/>
              <a:gd name="T80" fmla="*/ 188 w 188"/>
              <a:gd name="T81" fmla="*/ 72 h 180"/>
              <a:gd name="T82" fmla="*/ 183 w 188"/>
              <a:gd name="T83" fmla="*/ 62 h 180"/>
              <a:gd name="T84" fmla="*/ 172 w 188"/>
              <a:gd name="T85" fmla="*/ 57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88" h="180">
                <a:moveTo>
                  <a:pt x="172" y="57"/>
                </a:moveTo>
                <a:cubicBezTo>
                  <a:pt x="151" y="54"/>
                  <a:pt x="151" y="54"/>
                  <a:pt x="151" y="54"/>
                </a:cubicBezTo>
                <a:cubicBezTo>
                  <a:pt x="146" y="53"/>
                  <a:pt x="138" y="50"/>
                  <a:pt x="132" y="45"/>
                </a:cubicBezTo>
                <a:cubicBezTo>
                  <a:pt x="126" y="41"/>
                  <a:pt x="121" y="35"/>
                  <a:pt x="118" y="30"/>
                </a:cubicBezTo>
                <a:cubicBezTo>
                  <a:pt x="109" y="12"/>
                  <a:pt x="109" y="12"/>
                  <a:pt x="109" y="12"/>
                </a:cubicBezTo>
                <a:cubicBezTo>
                  <a:pt x="108" y="8"/>
                  <a:pt x="105" y="5"/>
                  <a:pt x="103" y="3"/>
                </a:cubicBezTo>
                <a:cubicBezTo>
                  <a:pt x="100" y="1"/>
                  <a:pt x="97" y="0"/>
                  <a:pt x="94" y="0"/>
                </a:cubicBezTo>
                <a:cubicBezTo>
                  <a:pt x="91" y="0"/>
                  <a:pt x="88" y="1"/>
                  <a:pt x="85" y="3"/>
                </a:cubicBezTo>
                <a:cubicBezTo>
                  <a:pt x="83" y="5"/>
                  <a:pt x="81" y="8"/>
                  <a:pt x="79" y="12"/>
                </a:cubicBezTo>
                <a:cubicBezTo>
                  <a:pt x="70" y="30"/>
                  <a:pt x="70" y="30"/>
                  <a:pt x="70" y="30"/>
                </a:cubicBezTo>
                <a:cubicBezTo>
                  <a:pt x="67" y="35"/>
                  <a:pt x="62" y="41"/>
                  <a:pt x="56" y="45"/>
                </a:cubicBezTo>
                <a:cubicBezTo>
                  <a:pt x="50" y="50"/>
                  <a:pt x="43" y="53"/>
                  <a:pt x="37" y="54"/>
                </a:cubicBezTo>
                <a:cubicBezTo>
                  <a:pt x="17" y="57"/>
                  <a:pt x="17" y="57"/>
                  <a:pt x="17" y="57"/>
                </a:cubicBezTo>
                <a:cubicBezTo>
                  <a:pt x="12" y="58"/>
                  <a:pt x="8" y="59"/>
                  <a:pt x="5" y="62"/>
                </a:cubicBezTo>
                <a:cubicBezTo>
                  <a:pt x="2" y="64"/>
                  <a:pt x="0" y="68"/>
                  <a:pt x="0" y="72"/>
                </a:cubicBezTo>
                <a:cubicBezTo>
                  <a:pt x="0" y="74"/>
                  <a:pt x="1" y="77"/>
                  <a:pt x="2" y="79"/>
                </a:cubicBezTo>
                <a:cubicBezTo>
                  <a:pt x="3" y="81"/>
                  <a:pt x="5" y="84"/>
                  <a:pt x="7" y="86"/>
                </a:cubicBezTo>
                <a:cubicBezTo>
                  <a:pt x="22" y="100"/>
                  <a:pt x="22" y="100"/>
                  <a:pt x="22" y="100"/>
                </a:cubicBezTo>
                <a:cubicBezTo>
                  <a:pt x="25" y="104"/>
                  <a:pt x="29" y="109"/>
                  <a:pt x="31" y="115"/>
                </a:cubicBezTo>
                <a:cubicBezTo>
                  <a:pt x="33" y="121"/>
                  <a:pt x="35" y="128"/>
                  <a:pt x="35" y="134"/>
                </a:cubicBezTo>
                <a:cubicBezTo>
                  <a:pt x="35" y="136"/>
                  <a:pt x="35" y="137"/>
                  <a:pt x="34" y="139"/>
                </a:cubicBezTo>
                <a:cubicBezTo>
                  <a:pt x="31" y="159"/>
                  <a:pt x="31" y="159"/>
                  <a:pt x="31" y="159"/>
                </a:cubicBezTo>
                <a:cubicBezTo>
                  <a:pt x="31" y="161"/>
                  <a:pt x="30" y="163"/>
                  <a:pt x="30" y="164"/>
                </a:cubicBezTo>
                <a:cubicBezTo>
                  <a:pt x="30" y="169"/>
                  <a:pt x="31" y="173"/>
                  <a:pt x="34" y="176"/>
                </a:cubicBezTo>
                <a:cubicBezTo>
                  <a:pt x="37" y="179"/>
                  <a:pt x="40" y="180"/>
                  <a:pt x="44" y="180"/>
                </a:cubicBezTo>
                <a:cubicBezTo>
                  <a:pt x="48" y="180"/>
                  <a:pt x="52" y="179"/>
                  <a:pt x="56" y="177"/>
                </a:cubicBezTo>
                <a:cubicBezTo>
                  <a:pt x="74" y="168"/>
                  <a:pt x="74" y="168"/>
                  <a:pt x="74" y="168"/>
                </a:cubicBezTo>
                <a:cubicBezTo>
                  <a:pt x="79" y="165"/>
                  <a:pt x="86" y="163"/>
                  <a:pt x="94" y="163"/>
                </a:cubicBezTo>
                <a:cubicBezTo>
                  <a:pt x="102" y="163"/>
                  <a:pt x="109" y="165"/>
                  <a:pt x="115" y="168"/>
                </a:cubicBezTo>
                <a:cubicBezTo>
                  <a:pt x="133" y="177"/>
                  <a:pt x="133" y="177"/>
                  <a:pt x="133" y="177"/>
                </a:cubicBezTo>
                <a:cubicBezTo>
                  <a:pt x="136" y="179"/>
                  <a:pt x="140" y="180"/>
                  <a:pt x="144" y="180"/>
                </a:cubicBezTo>
                <a:cubicBezTo>
                  <a:pt x="148" y="180"/>
                  <a:pt x="152" y="179"/>
                  <a:pt x="154" y="176"/>
                </a:cubicBezTo>
                <a:cubicBezTo>
                  <a:pt x="157" y="173"/>
                  <a:pt x="158" y="169"/>
                  <a:pt x="158" y="164"/>
                </a:cubicBezTo>
                <a:cubicBezTo>
                  <a:pt x="158" y="163"/>
                  <a:pt x="158" y="161"/>
                  <a:pt x="157" y="159"/>
                </a:cubicBezTo>
                <a:cubicBezTo>
                  <a:pt x="154" y="139"/>
                  <a:pt x="154" y="139"/>
                  <a:pt x="154" y="139"/>
                </a:cubicBezTo>
                <a:cubicBezTo>
                  <a:pt x="154" y="137"/>
                  <a:pt x="153" y="136"/>
                  <a:pt x="153" y="134"/>
                </a:cubicBezTo>
                <a:cubicBezTo>
                  <a:pt x="153" y="128"/>
                  <a:pt x="155" y="121"/>
                  <a:pt x="157" y="115"/>
                </a:cubicBezTo>
                <a:cubicBezTo>
                  <a:pt x="159" y="109"/>
                  <a:pt x="163" y="104"/>
                  <a:pt x="166" y="100"/>
                </a:cubicBezTo>
                <a:cubicBezTo>
                  <a:pt x="181" y="86"/>
                  <a:pt x="181" y="86"/>
                  <a:pt x="181" y="86"/>
                </a:cubicBezTo>
                <a:cubicBezTo>
                  <a:pt x="183" y="84"/>
                  <a:pt x="185" y="81"/>
                  <a:pt x="186" y="79"/>
                </a:cubicBezTo>
                <a:cubicBezTo>
                  <a:pt x="188" y="77"/>
                  <a:pt x="188" y="74"/>
                  <a:pt x="188" y="72"/>
                </a:cubicBezTo>
                <a:cubicBezTo>
                  <a:pt x="188" y="68"/>
                  <a:pt x="186" y="64"/>
                  <a:pt x="183" y="62"/>
                </a:cubicBezTo>
                <a:cubicBezTo>
                  <a:pt x="180" y="59"/>
                  <a:pt x="176" y="58"/>
                  <a:pt x="172" y="57"/>
                </a:cubicBezTo>
                <a:close/>
              </a:path>
            </a:pathLst>
          </a:custGeom>
          <a:solidFill>
            <a:srgbClr val="9A4B47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10"/>
          <p:cNvSpPr>
            <a:spLocks noChangeAspect="1"/>
          </p:cNvSpPr>
          <p:nvPr/>
        </p:nvSpPr>
        <p:spPr bwMode="auto">
          <a:xfrm>
            <a:off x="2637184" y="5544233"/>
            <a:ext cx="177454" cy="169978"/>
          </a:xfrm>
          <a:custGeom>
            <a:avLst/>
            <a:gdLst>
              <a:gd name="T0" fmla="*/ 172 w 188"/>
              <a:gd name="T1" fmla="*/ 57 h 180"/>
              <a:gd name="T2" fmla="*/ 151 w 188"/>
              <a:gd name="T3" fmla="*/ 54 h 180"/>
              <a:gd name="T4" fmla="*/ 132 w 188"/>
              <a:gd name="T5" fmla="*/ 45 h 180"/>
              <a:gd name="T6" fmla="*/ 118 w 188"/>
              <a:gd name="T7" fmla="*/ 30 h 180"/>
              <a:gd name="T8" fmla="*/ 109 w 188"/>
              <a:gd name="T9" fmla="*/ 12 h 180"/>
              <a:gd name="T10" fmla="*/ 103 w 188"/>
              <a:gd name="T11" fmla="*/ 3 h 180"/>
              <a:gd name="T12" fmla="*/ 94 w 188"/>
              <a:gd name="T13" fmla="*/ 0 h 180"/>
              <a:gd name="T14" fmla="*/ 85 w 188"/>
              <a:gd name="T15" fmla="*/ 3 h 180"/>
              <a:gd name="T16" fmla="*/ 79 w 188"/>
              <a:gd name="T17" fmla="*/ 12 h 180"/>
              <a:gd name="T18" fmla="*/ 70 w 188"/>
              <a:gd name="T19" fmla="*/ 30 h 180"/>
              <a:gd name="T20" fmla="*/ 56 w 188"/>
              <a:gd name="T21" fmla="*/ 45 h 180"/>
              <a:gd name="T22" fmla="*/ 37 w 188"/>
              <a:gd name="T23" fmla="*/ 54 h 180"/>
              <a:gd name="T24" fmla="*/ 17 w 188"/>
              <a:gd name="T25" fmla="*/ 57 h 180"/>
              <a:gd name="T26" fmla="*/ 5 w 188"/>
              <a:gd name="T27" fmla="*/ 62 h 180"/>
              <a:gd name="T28" fmla="*/ 0 w 188"/>
              <a:gd name="T29" fmla="*/ 72 h 180"/>
              <a:gd name="T30" fmla="*/ 2 w 188"/>
              <a:gd name="T31" fmla="*/ 79 h 180"/>
              <a:gd name="T32" fmla="*/ 7 w 188"/>
              <a:gd name="T33" fmla="*/ 86 h 180"/>
              <a:gd name="T34" fmla="*/ 22 w 188"/>
              <a:gd name="T35" fmla="*/ 100 h 180"/>
              <a:gd name="T36" fmla="*/ 31 w 188"/>
              <a:gd name="T37" fmla="*/ 115 h 180"/>
              <a:gd name="T38" fmla="*/ 35 w 188"/>
              <a:gd name="T39" fmla="*/ 134 h 180"/>
              <a:gd name="T40" fmla="*/ 34 w 188"/>
              <a:gd name="T41" fmla="*/ 139 h 180"/>
              <a:gd name="T42" fmla="*/ 31 w 188"/>
              <a:gd name="T43" fmla="*/ 159 h 180"/>
              <a:gd name="T44" fmla="*/ 30 w 188"/>
              <a:gd name="T45" fmla="*/ 164 h 180"/>
              <a:gd name="T46" fmla="*/ 34 w 188"/>
              <a:gd name="T47" fmla="*/ 176 h 180"/>
              <a:gd name="T48" fmla="*/ 44 w 188"/>
              <a:gd name="T49" fmla="*/ 180 h 180"/>
              <a:gd name="T50" fmla="*/ 56 w 188"/>
              <a:gd name="T51" fmla="*/ 177 h 180"/>
              <a:gd name="T52" fmla="*/ 74 w 188"/>
              <a:gd name="T53" fmla="*/ 168 h 180"/>
              <a:gd name="T54" fmla="*/ 94 w 188"/>
              <a:gd name="T55" fmla="*/ 163 h 180"/>
              <a:gd name="T56" fmla="*/ 115 w 188"/>
              <a:gd name="T57" fmla="*/ 168 h 180"/>
              <a:gd name="T58" fmla="*/ 133 w 188"/>
              <a:gd name="T59" fmla="*/ 177 h 180"/>
              <a:gd name="T60" fmla="*/ 144 w 188"/>
              <a:gd name="T61" fmla="*/ 180 h 180"/>
              <a:gd name="T62" fmla="*/ 154 w 188"/>
              <a:gd name="T63" fmla="*/ 176 h 180"/>
              <a:gd name="T64" fmla="*/ 158 w 188"/>
              <a:gd name="T65" fmla="*/ 164 h 180"/>
              <a:gd name="T66" fmla="*/ 157 w 188"/>
              <a:gd name="T67" fmla="*/ 159 h 180"/>
              <a:gd name="T68" fmla="*/ 154 w 188"/>
              <a:gd name="T69" fmla="*/ 139 h 180"/>
              <a:gd name="T70" fmla="*/ 153 w 188"/>
              <a:gd name="T71" fmla="*/ 134 h 180"/>
              <a:gd name="T72" fmla="*/ 157 w 188"/>
              <a:gd name="T73" fmla="*/ 115 h 180"/>
              <a:gd name="T74" fmla="*/ 166 w 188"/>
              <a:gd name="T75" fmla="*/ 100 h 180"/>
              <a:gd name="T76" fmla="*/ 181 w 188"/>
              <a:gd name="T77" fmla="*/ 86 h 180"/>
              <a:gd name="T78" fmla="*/ 186 w 188"/>
              <a:gd name="T79" fmla="*/ 79 h 180"/>
              <a:gd name="T80" fmla="*/ 188 w 188"/>
              <a:gd name="T81" fmla="*/ 72 h 180"/>
              <a:gd name="T82" fmla="*/ 183 w 188"/>
              <a:gd name="T83" fmla="*/ 62 h 180"/>
              <a:gd name="T84" fmla="*/ 172 w 188"/>
              <a:gd name="T85" fmla="*/ 57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88" h="180">
                <a:moveTo>
                  <a:pt x="172" y="57"/>
                </a:moveTo>
                <a:cubicBezTo>
                  <a:pt x="151" y="54"/>
                  <a:pt x="151" y="54"/>
                  <a:pt x="151" y="54"/>
                </a:cubicBezTo>
                <a:cubicBezTo>
                  <a:pt x="146" y="53"/>
                  <a:pt x="138" y="50"/>
                  <a:pt x="132" y="45"/>
                </a:cubicBezTo>
                <a:cubicBezTo>
                  <a:pt x="126" y="41"/>
                  <a:pt x="121" y="35"/>
                  <a:pt x="118" y="30"/>
                </a:cubicBezTo>
                <a:cubicBezTo>
                  <a:pt x="109" y="12"/>
                  <a:pt x="109" y="12"/>
                  <a:pt x="109" y="12"/>
                </a:cubicBezTo>
                <a:cubicBezTo>
                  <a:pt x="108" y="8"/>
                  <a:pt x="105" y="5"/>
                  <a:pt x="103" y="3"/>
                </a:cubicBezTo>
                <a:cubicBezTo>
                  <a:pt x="100" y="1"/>
                  <a:pt x="97" y="0"/>
                  <a:pt x="94" y="0"/>
                </a:cubicBezTo>
                <a:cubicBezTo>
                  <a:pt x="91" y="0"/>
                  <a:pt x="88" y="1"/>
                  <a:pt x="85" y="3"/>
                </a:cubicBezTo>
                <a:cubicBezTo>
                  <a:pt x="83" y="5"/>
                  <a:pt x="81" y="8"/>
                  <a:pt x="79" y="12"/>
                </a:cubicBezTo>
                <a:cubicBezTo>
                  <a:pt x="70" y="30"/>
                  <a:pt x="70" y="30"/>
                  <a:pt x="70" y="30"/>
                </a:cubicBezTo>
                <a:cubicBezTo>
                  <a:pt x="67" y="35"/>
                  <a:pt x="62" y="41"/>
                  <a:pt x="56" y="45"/>
                </a:cubicBezTo>
                <a:cubicBezTo>
                  <a:pt x="50" y="50"/>
                  <a:pt x="43" y="53"/>
                  <a:pt x="37" y="54"/>
                </a:cubicBezTo>
                <a:cubicBezTo>
                  <a:pt x="17" y="57"/>
                  <a:pt x="17" y="57"/>
                  <a:pt x="17" y="57"/>
                </a:cubicBezTo>
                <a:cubicBezTo>
                  <a:pt x="12" y="58"/>
                  <a:pt x="8" y="59"/>
                  <a:pt x="5" y="62"/>
                </a:cubicBezTo>
                <a:cubicBezTo>
                  <a:pt x="2" y="64"/>
                  <a:pt x="0" y="68"/>
                  <a:pt x="0" y="72"/>
                </a:cubicBezTo>
                <a:cubicBezTo>
                  <a:pt x="0" y="74"/>
                  <a:pt x="1" y="77"/>
                  <a:pt x="2" y="79"/>
                </a:cubicBezTo>
                <a:cubicBezTo>
                  <a:pt x="3" y="81"/>
                  <a:pt x="5" y="84"/>
                  <a:pt x="7" y="86"/>
                </a:cubicBezTo>
                <a:cubicBezTo>
                  <a:pt x="22" y="100"/>
                  <a:pt x="22" y="100"/>
                  <a:pt x="22" y="100"/>
                </a:cubicBezTo>
                <a:cubicBezTo>
                  <a:pt x="25" y="104"/>
                  <a:pt x="29" y="109"/>
                  <a:pt x="31" y="115"/>
                </a:cubicBezTo>
                <a:cubicBezTo>
                  <a:pt x="33" y="121"/>
                  <a:pt x="35" y="128"/>
                  <a:pt x="35" y="134"/>
                </a:cubicBezTo>
                <a:cubicBezTo>
                  <a:pt x="35" y="136"/>
                  <a:pt x="35" y="137"/>
                  <a:pt x="34" y="139"/>
                </a:cubicBezTo>
                <a:cubicBezTo>
                  <a:pt x="31" y="159"/>
                  <a:pt x="31" y="159"/>
                  <a:pt x="31" y="159"/>
                </a:cubicBezTo>
                <a:cubicBezTo>
                  <a:pt x="31" y="161"/>
                  <a:pt x="30" y="163"/>
                  <a:pt x="30" y="164"/>
                </a:cubicBezTo>
                <a:cubicBezTo>
                  <a:pt x="30" y="169"/>
                  <a:pt x="31" y="173"/>
                  <a:pt x="34" y="176"/>
                </a:cubicBezTo>
                <a:cubicBezTo>
                  <a:pt x="37" y="179"/>
                  <a:pt x="40" y="180"/>
                  <a:pt x="44" y="180"/>
                </a:cubicBezTo>
                <a:cubicBezTo>
                  <a:pt x="48" y="180"/>
                  <a:pt x="52" y="179"/>
                  <a:pt x="56" y="177"/>
                </a:cubicBezTo>
                <a:cubicBezTo>
                  <a:pt x="74" y="168"/>
                  <a:pt x="74" y="168"/>
                  <a:pt x="74" y="168"/>
                </a:cubicBezTo>
                <a:cubicBezTo>
                  <a:pt x="79" y="165"/>
                  <a:pt x="86" y="163"/>
                  <a:pt x="94" y="163"/>
                </a:cubicBezTo>
                <a:cubicBezTo>
                  <a:pt x="102" y="163"/>
                  <a:pt x="109" y="165"/>
                  <a:pt x="115" y="168"/>
                </a:cubicBezTo>
                <a:cubicBezTo>
                  <a:pt x="133" y="177"/>
                  <a:pt x="133" y="177"/>
                  <a:pt x="133" y="177"/>
                </a:cubicBezTo>
                <a:cubicBezTo>
                  <a:pt x="136" y="179"/>
                  <a:pt x="140" y="180"/>
                  <a:pt x="144" y="180"/>
                </a:cubicBezTo>
                <a:cubicBezTo>
                  <a:pt x="148" y="180"/>
                  <a:pt x="152" y="179"/>
                  <a:pt x="154" y="176"/>
                </a:cubicBezTo>
                <a:cubicBezTo>
                  <a:pt x="157" y="173"/>
                  <a:pt x="158" y="169"/>
                  <a:pt x="158" y="164"/>
                </a:cubicBezTo>
                <a:cubicBezTo>
                  <a:pt x="158" y="163"/>
                  <a:pt x="158" y="161"/>
                  <a:pt x="157" y="159"/>
                </a:cubicBezTo>
                <a:cubicBezTo>
                  <a:pt x="154" y="139"/>
                  <a:pt x="154" y="139"/>
                  <a:pt x="154" y="139"/>
                </a:cubicBezTo>
                <a:cubicBezTo>
                  <a:pt x="154" y="137"/>
                  <a:pt x="153" y="136"/>
                  <a:pt x="153" y="134"/>
                </a:cubicBezTo>
                <a:cubicBezTo>
                  <a:pt x="153" y="128"/>
                  <a:pt x="155" y="121"/>
                  <a:pt x="157" y="115"/>
                </a:cubicBezTo>
                <a:cubicBezTo>
                  <a:pt x="159" y="109"/>
                  <a:pt x="163" y="104"/>
                  <a:pt x="166" y="100"/>
                </a:cubicBezTo>
                <a:cubicBezTo>
                  <a:pt x="181" y="86"/>
                  <a:pt x="181" y="86"/>
                  <a:pt x="181" y="86"/>
                </a:cubicBezTo>
                <a:cubicBezTo>
                  <a:pt x="183" y="84"/>
                  <a:pt x="185" y="81"/>
                  <a:pt x="186" y="79"/>
                </a:cubicBezTo>
                <a:cubicBezTo>
                  <a:pt x="188" y="77"/>
                  <a:pt x="188" y="74"/>
                  <a:pt x="188" y="72"/>
                </a:cubicBezTo>
                <a:cubicBezTo>
                  <a:pt x="188" y="68"/>
                  <a:pt x="186" y="64"/>
                  <a:pt x="183" y="62"/>
                </a:cubicBezTo>
                <a:cubicBezTo>
                  <a:pt x="180" y="59"/>
                  <a:pt x="176" y="58"/>
                  <a:pt x="172" y="57"/>
                </a:cubicBezTo>
                <a:close/>
              </a:path>
            </a:pathLst>
          </a:custGeom>
          <a:solidFill>
            <a:srgbClr val="9A4B47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71" y="4768850"/>
            <a:ext cx="1251765" cy="137059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931035" y="2143735"/>
            <a:ext cx="8408035" cy="4069105"/>
            <a:chOff x="4757" y="3272"/>
            <a:chExt cx="10543" cy="4868"/>
          </a:xfrm>
        </p:grpSpPr>
        <p:sp>
          <p:nvSpPr>
            <p:cNvPr id="3" name="文本框 2"/>
            <p:cNvSpPr txBox="1"/>
            <p:nvPr/>
          </p:nvSpPr>
          <p:spPr>
            <a:xfrm>
              <a:off x="12465" y="3272"/>
              <a:ext cx="2835" cy="1269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indent="269875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accent2">
                      <a:lumMod val="50000"/>
                    </a:schemeClr>
                  </a:solidFill>
                  <a:latin typeface="+mn-ea"/>
                </a:rPr>
                <a:t>我发现阅读中产生的问题很多，有些问题不影响对课文内容的理解。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980" y="3501"/>
              <a:ext cx="5669" cy="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19455" indent="-719455">
                <a:lnSpc>
                  <a:spcPct val="150000"/>
                </a:lnSpc>
              </a:pPr>
              <a:r>
                <a:rPr lang="zh-CN" altLang="en-US" dirty="0">
                  <a:latin typeface="+mn-ea"/>
                </a:rPr>
                <a:t>问题一：什么是“程控电话”？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979" y="4625"/>
              <a:ext cx="5669" cy="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19455" indent="-719455">
                <a:lnSpc>
                  <a:spcPct val="150000"/>
                </a:lnSpc>
              </a:pPr>
              <a:r>
                <a:rPr lang="zh-CN" altLang="en-US" dirty="0">
                  <a:latin typeface="+mn-ea"/>
                </a:rPr>
                <a:t>问题二：“忽如一夜春风来，千树万树梨花开”是什么意思？</a:t>
              </a:r>
              <a:r>
                <a:rPr lang="en-US" altLang="zh-CN" dirty="0">
                  <a:latin typeface="+mn-ea"/>
                </a:rPr>
                <a:t>20</a:t>
              </a:r>
              <a:r>
                <a:rPr lang="zh-CN" altLang="en-US" dirty="0">
                  <a:latin typeface="+mn-ea"/>
                </a:rPr>
                <a:t>世纪的科学成就为什么可以用这句诗来形容？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979" y="6412"/>
              <a:ext cx="5669" cy="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19455" indent="-719455">
                <a:lnSpc>
                  <a:spcPct val="150000"/>
                </a:lnSpc>
              </a:pPr>
              <a:r>
                <a:rPr lang="zh-CN" altLang="en-US" dirty="0">
                  <a:latin typeface="+mn-ea"/>
                </a:rPr>
                <a:t>问题三：现代科学技术给我们带来的全是好处吗？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2465" y="5123"/>
              <a:ext cx="2835" cy="882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indent="269875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accent2">
                      <a:lumMod val="50000"/>
                    </a:schemeClr>
                  </a:solidFill>
                  <a:latin typeface="+mn-ea"/>
                </a:rPr>
                <a:t>有的问题可以帮助我理解课文的内容。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2465" y="6569"/>
              <a:ext cx="2835" cy="882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indent="269875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accent2">
                      <a:lumMod val="50000"/>
                    </a:schemeClr>
                  </a:solidFill>
                  <a:latin typeface="+mn-ea"/>
                </a:rPr>
                <a:t>有的问题可以引发我深入的思考。</a:t>
              </a: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4757" y="3272"/>
              <a:ext cx="6803" cy="4868"/>
            </a:xfrm>
            <a:prstGeom prst="roundRect">
              <a:avLst>
                <a:gd name="adj" fmla="val 6803"/>
              </a:avLst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785" y="4146550"/>
            <a:ext cx="2988310" cy="29565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631440" y="1216025"/>
            <a:ext cx="7510780" cy="3599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小组合作，筛选问题清单。</a:t>
            </a:r>
          </a:p>
          <a:p>
            <a:pPr fontAlgn="auto"/>
            <a:endParaRPr lang="zh-CN" altLang="en-US" sz="4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zh-CN" altLang="en-US" sz="4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哪个问题，不问也行？</a:t>
            </a:r>
          </a:p>
          <a:p>
            <a:pPr algn="ctr"/>
            <a:r>
              <a:rPr lang="zh-CN" altLang="en-US" sz="4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哪个问题，问到点子？  </a:t>
            </a:r>
          </a:p>
          <a:p>
            <a:pPr algn="ctr"/>
            <a:r>
              <a:rPr lang="zh-CN" altLang="en-US" sz="4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哪个问题，最想研究？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785" y="4146550"/>
            <a:ext cx="2988310" cy="295656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1DECF33-0268-4A1E-AE14-B96DF6550905}"/>
              </a:ext>
            </a:extLst>
          </p:cNvPr>
          <p:cNvSpPr txBox="1"/>
          <p:nvPr/>
        </p:nvSpPr>
        <p:spPr>
          <a:xfrm>
            <a:off x="1795670" y="672296"/>
            <a:ext cx="8865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世纪是一个呼风唤雨的世纪。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97943B1-4B61-4FA8-B3A3-1867C47B7DAE}"/>
              </a:ext>
            </a:extLst>
          </p:cNvPr>
          <p:cNvSpPr txBox="1"/>
          <p:nvPr/>
        </p:nvSpPr>
        <p:spPr>
          <a:xfrm>
            <a:off x="1981201" y="1504269"/>
            <a:ext cx="88657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呼风唤雨</a:t>
            </a:r>
            <a:endParaRPr lang="en-US" altLang="zh-CN" sz="6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使刮风下雨，原指神和道士的法力；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比喻能够支配自然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比喻进行煽动性的活动</a:t>
            </a:r>
          </a:p>
        </p:txBody>
      </p:sp>
    </p:spTree>
    <p:extLst>
      <p:ext uri="{BB962C8B-B14F-4D97-AF65-F5344CB8AC3E}">
        <p14:creationId xmlns:p14="http://schemas.microsoft.com/office/powerpoint/2010/main" val="1948328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97485" y="112395"/>
            <a:ext cx="2216150" cy="10763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200" b="1" spc="600" dirty="0">
                <a:solidFill>
                  <a:schemeClr val="bg1"/>
                </a:solidFill>
                <a:latin typeface="+mj-ea"/>
                <a:ea typeface="+mj-ea"/>
              </a:rPr>
              <a:t>问题引路</a:t>
            </a:r>
          </a:p>
          <a:p>
            <a:pPr algn="ctr">
              <a:defRPr/>
            </a:pPr>
            <a:r>
              <a:rPr lang="zh-CN" altLang="en-US" sz="3200" b="1" spc="600" dirty="0">
                <a:solidFill>
                  <a:schemeClr val="bg1"/>
                </a:solidFill>
                <a:latin typeface="+mj-ea"/>
                <a:ea typeface="+mj-ea"/>
              </a:rPr>
              <a:t>学习课文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90865" y="4198620"/>
            <a:ext cx="4001135" cy="28009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62555" y="1604010"/>
            <a:ext cx="6639560" cy="230695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问题一：</a:t>
            </a:r>
          </a:p>
          <a:p>
            <a:r>
              <a:rPr lang="zh-CN" altLang="en-US" sz="4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为什么说20世纪是一个</a:t>
            </a:r>
          </a:p>
          <a:p>
            <a:r>
              <a:rPr lang="zh-CN" altLang="en-US" sz="4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呼风唤雨</a:t>
            </a:r>
            <a:r>
              <a:rPr lang="zh-CN" altLang="en-US" sz="4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的世纪？</a:t>
            </a:r>
          </a:p>
        </p:txBody>
      </p:sp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96a1cda-4083-48f8-9f59-8bd2bef1f4b0}"/>
</p:tagLst>
</file>

<file path=ppt/theme/theme1.xml><?xml version="1.0" encoding="utf-8"?>
<a:theme xmlns:a="http://schemas.openxmlformats.org/drawingml/2006/main" name="Office 主题​​">
  <a:themeElements>
    <a:clrScheme name="自定义 4">
      <a:dk1>
        <a:sysClr val="windowText" lastClr="000000"/>
      </a:dk1>
      <a:lt1>
        <a:sysClr val="window" lastClr="FFFFFF"/>
      </a:lt1>
      <a:dk2>
        <a:srgbClr val="262626"/>
      </a:dk2>
      <a:lt2>
        <a:srgbClr val="262626"/>
      </a:lt2>
      <a:accent1>
        <a:srgbClr val="4472C4"/>
      </a:accent1>
      <a:accent2>
        <a:srgbClr val="00B050"/>
      </a:accent2>
      <a:accent3>
        <a:srgbClr val="A5A5A5"/>
      </a:accent3>
      <a:accent4>
        <a:srgbClr val="0070C0"/>
      </a:accent4>
      <a:accent5>
        <a:srgbClr val="FF0000"/>
      </a:accent5>
      <a:accent6>
        <a:srgbClr val="70AD47"/>
      </a:accent6>
      <a:hlink>
        <a:srgbClr val="0563C1"/>
      </a:hlink>
      <a:folHlink>
        <a:srgbClr val="FF0000"/>
      </a:folHlink>
    </a:clrScheme>
    <a:fontScheme name="自定义 2">
      <a:majorFont>
        <a:latin typeface="等线 Light"/>
        <a:ea typeface="站酷快乐体2016修订版"/>
        <a:cs typeface=""/>
      </a:majorFont>
      <a:minorFont>
        <a:latin typeface="等线"/>
        <a:ea typeface="站酷快乐体2016修订版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718</Words>
  <Application>Microsoft Office PowerPoint</Application>
  <PresentationFormat>宽屏</PresentationFormat>
  <Paragraphs>90</Paragraphs>
  <Slides>20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微软雅黑</vt:lpstr>
      <vt:lpstr>楷体</vt:lpstr>
      <vt:lpstr>华文仿宋</vt:lpstr>
      <vt:lpstr>等线 Light</vt:lpstr>
      <vt:lpstr>Calibri Light</vt:lpstr>
      <vt:lpstr>Calibri</vt:lpstr>
      <vt:lpstr>Arial</vt:lpstr>
      <vt:lpstr>等线</vt:lpstr>
      <vt:lpstr>Times New Roman</vt:lpstr>
      <vt:lpstr>宋体</vt:lpstr>
      <vt:lpstr>站酷快乐体2016修订版</vt:lpstr>
      <vt:lpstr>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维成 喻</dc:creator>
  <cp:lastModifiedBy>tw</cp:lastModifiedBy>
  <cp:revision>16</cp:revision>
  <dcterms:created xsi:type="dcterms:W3CDTF">2019-12-15T08:54:00Z</dcterms:created>
  <dcterms:modified xsi:type="dcterms:W3CDTF">2021-09-17T07:04:24Z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