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9" r:id="rId2"/>
    <p:sldId id="411" r:id="rId3"/>
    <p:sldId id="410" r:id="rId4"/>
    <p:sldId id="413" r:id="rId5"/>
    <p:sldId id="414" r:id="rId6"/>
    <p:sldId id="422" r:id="rId7"/>
    <p:sldId id="418" r:id="rId8"/>
    <p:sldId id="419" r:id="rId9"/>
    <p:sldId id="423" r:id="rId10"/>
    <p:sldId id="420" r:id="rId11"/>
    <p:sldId id="415" r:id="rId12"/>
    <p:sldId id="412" r:id="rId13"/>
    <p:sldId id="421" r:id="rId14"/>
    <p:sldId id="42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>
        <p:scale>
          <a:sx n="50" d="100"/>
          <a:sy n="50" d="100"/>
        </p:scale>
        <p:origin x="424" y="412"/>
      </p:cViewPr>
      <p:guideLst>
        <p:guide orient="horz" pos="2192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2021/11/30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2021/11/30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/>
              <a:t>空白演示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单击输入您的封面副标题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9583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316723" y="3683150"/>
            <a:ext cx="57524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6000" b="1" dirty="0">
                <a:latin typeface="楷体" panose="02010609060101010101" charset="-122"/>
                <a:ea typeface="楷体" panose="02010609060101010101" charset="-122"/>
              </a:rPr>
              <a:t>取之，信然。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42ED6F-12A9-4E5B-A794-FA9540CE000D}"/>
              </a:ext>
            </a:extLst>
          </p:cNvPr>
          <p:cNvSpPr txBox="1"/>
          <p:nvPr/>
        </p:nvSpPr>
        <p:spPr>
          <a:xfrm>
            <a:off x="431800" y="1057063"/>
            <a:ext cx="1193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发挥想象，说说当时的情景。</a:t>
            </a:r>
            <a:endParaRPr lang="en-US" altLang="zh-CN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（补充人物的动作、神态、心理、语言）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958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50510" y="1743075"/>
            <a:ext cx="6543675" cy="3784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王戎（234年－305年7月11日），三国至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西晋时期名士、官员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“竹林七贤”之一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。王戎出身琅玡王氏。长于清谈，以精辟的品评与识鉴而著称。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5" y="635000"/>
            <a:ext cx="4460240" cy="55492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583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19680" t="6015" r="20225" b="6129"/>
          <a:stretch>
            <a:fillRect/>
          </a:stretch>
        </p:blipFill>
        <p:spPr>
          <a:xfrm>
            <a:off x="2971800" y="-78081"/>
            <a:ext cx="6296025" cy="70388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958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3100" y="614045"/>
            <a:ext cx="1077214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dirty="0"/>
              <a:t>                        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杨氏之子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</a:p>
          <a:p>
            <a:endParaRPr lang="en-US" altLang="zh-CN" sz="4800" dirty="0"/>
          </a:p>
          <a:p>
            <a:r>
              <a:rPr lang="zh-CN" altLang="en-US" sz="4800" dirty="0"/>
              <a:t>       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梁国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杨氏子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九岁，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甚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聪惠。孔君平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诣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其父，父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不在，乃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呼儿出。为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果，果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有杨梅。孔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指以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示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曰：“此是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君家果。”儿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应声答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曰：“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未闻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孔雀是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夫子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禽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6D3622-0431-4F4E-AD7A-2EBFAB1CB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26" y="0"/>
            <a:ext cx="5995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8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b="91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958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0180" y="271780"/>
            <a:ext cx="47739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部编本义务教育教科书四年级上册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48205" y="2249170"/>
            <a:ext cx="8258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</a:t>
            </a:r>
            <a:r>
              <a:rPr lang="en-US" altLang="zh-CN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25</a:t>
            </a:r>
            <a:r>
              <a:rPr lang="zh-CN" alt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  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王戎</a:t>
            </a:r>
            <a:r>
              <a:rPr lang="zh-CN" alt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不取道旁李 </a:t>
            </a:r>
            <a:endParaRPr lang="zh-CN" altLang="en-US" sz="5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14465" y="5655945"/>
            <a:ext cx="50812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执教：乌鲁木齐市第十五小学  姜丽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9583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22960" y="1701055"/>
            <a:ext cx="104127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4400" b="0" dirty="0">
                <a:ea typeface="宋体" panose="02010600030101010101" pitchFamily="2" charset="-122"/>
              </a:rPr>
              <a:t>     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王戎七岁，尝与</a:t>
            </a:r>
            <a:r>
              <a:rPr 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诸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小儿游。看道边李树多子</a:t>
            </a:r>
            <a:r>
              <a:rPr 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折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枝，诸儿竞走取之，唯戎不动。人问之，答曰：</a:t>
            </a:r>
            <a:r>
              <a:rPr lang="en-US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树在道边而多子，此必苦李。</a:t>
            </a:r>
            <a:r>
              <a:rPr lang="en-US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取之，信然。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46780" y="611505"/>
            <a:ext cx="548894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王戎不取道旁李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B5BCA2-3FDD-4978-A5A8-C13D2E67FF53}"/>
              </a:ext>
            </a:extLst>
          </p:cNvPr>
          <p:cNvSpPr txBox="1"/>
          <p:nvPr/>
        </p:nvSpPr>
        <p:spPr>
          <a:xfrm>
            <a:off x="7181850" y="4759323"/>
            <a:ext cx="375285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</a:rPr>
              <a:t>shé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000" dirty="0"/>
              <a:t>断（多用于长条形的东西）：树枝～了。桌子腿撞～了。</a:t>
            </a:r>
            <a:endParaRPr lang="en-US" altLang="zh-CN" sz="2000" dirty="0"/>
          </a:p>
          <a:p>
            <a:pPr marL="457200" indent="-457200">
              <a:buAutoNum type="arabicPeriod"/>
            </a:pPr>
            <a:endParaRPr lang="zh-CN" altLang="en-US" sz="2000" dirty="0"/>
          </a:p>
          <a:p>
            <a:r>
              <a:rPr lang="en-US" altLang="zh-CN" sz="2000" dirty="0"/>
              <a:t>2.  </a:t>
            </a:r>
            <a:r>
              <a:rPr lang="zh-CN" altLang="en-US" sz="2000" dirty="0"/>
              <a:t>亏损：～本儿。～耗。</a:t>
            </a:r>
            <a:endParaRPr lang="en-US" altLang="zh-CN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F44277-1BDC-4C34-B937-E0DF1492DC72}"/>
              </a:ext>
            </a:extLst>
          </p:cNvPr>
          <p:cNvSpPr txBox="1"/>
          <p:nvPr/>
        </p:nvSpPr>
        <p:spPr>
          <a:xfrm>
            <a:off x="933450" y="4606923"/>
            <a:ext cx="1028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8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折</a:t>
            </a:r>
            <a:endParaRPr lang="zh-CN" altLang="en-US" sz="8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B17D22-E131-42C5-B734-13FFC4B116C2}"/>
              </a:ext>
            </a:extLst>
          </p:cNvPr>
          <p:cNvSpPr txBox="1"/>
          <p:nvPr/>
        </p:nvSpPr>
        <p:spPr>
          <a:xfrm>
            <a:off x="2343150" y="4574002"/>
            <a:ext cx="4457700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CN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zhé</a:t>
            </a:r>
            <a:r>
              <a:rPr lang="en-US" altLang="zh-CN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1. </a:t>
            </a:r>
            <a:r>
              <a:rPr lang="zh-CN" altLang="en-US" sz="2000" dirty="0"/>
              <a:t>断；弄断：骨～。把树枝～断了。</a:t>
            </a:r>
          </a:p>
          <a:p>
            <a:endParaRPr lang="zh-CN" altLang="en-US" sz="2000" dirty="0"/>
          </a:p>
          <a:p>
            <a:r>
              <a:rPr lang="en-US" altLang="zh-CN" sz="2000" dirty="0"/>
              <a:t>2. </a:t>
            </a:r>
            <a:r>
              <a:rPr lang="zh-CN" altLang="en-US" sz="2000" dirty="0"/>
              <a:t>损失：损兵～将。</a:t>
            </a:r>
          </a:p>
          <a:p>
            <a:endParaRPr lang="zh-CN" altLang="en-US" sz="2000" dirty="0"/>
          </a:p>
          <a:p>
            <a:r>
              <a:rPr lang="en-US" altLang="zh-CN" sz="2000" dirty="0"/>
              <a:t>3. </a:t>
            </a:r>
            <a:r>
              <a:rPr lang="zh-CN" altLang="en-US" sz="2000" dirty="0"/>
              <a:t>弯；弯曲：曲～。百～不挠。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9583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80975" y="2475865"/>
            <a:ext cx="1140142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4400" b="0" dirty="0">
                <a:ea typeface="宋体" panose="02010600030101010101" pitchFamily="2" charset="-122"/>
              </a:rPr>
              <a:t>   </a:t>
            </a: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王戎</a:t>
            </a:r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七岁，尝</a:t>
            </a:r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与诸小儿</a:t>
            </a:r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游。看道边</a:t>
            </a:r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李树多子折枝，诸儿</a:t>
            </a:r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竞走取之，唯</a:t>
            </a:r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戎不动。人问之，答曰：</a:t>
            </a:r>
            <a:r>
              <a:rPr lang="en-US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树在道边</a:t>
            </a:r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而多子，此必</a:t>
            </a:r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苦李。</a:t>
            </a:r>
            <a:r>
              <a:rPr lang="en-US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取之，信然。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75075" y="1382395"/>
            <a:ext cx="464185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王戎不取道旁李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58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64189" y="663516"/>
            <a:ext cx="548894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王戎不取道旁李 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51BAC3D-BF79-4BAA-BF52-A3387E3F4929}"/>
              </a:ext>
            </a:extLst>
          </p:cNvPr>
          <p:cNvCxnSpPr>
            <a:cxnSpLocks/>
          </p:cNvCxnSpPr>
          <p:nvPr/>
        </p:nvCxnSpPr>
        <p:spPr>
          <a:xfrm>
            <a:off x="5880734" y="3581641"/>
            <a:ext cx="207645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A7C5E80-21E0-4CCD-9CC2-16EB1DA51E1D}"/>
              </a:ext>
            </a:extLst>
          </p:cNvPr>
          <p:cNvCxnSpPr>
            <a:cxnSpLocks/>
          </p:cNvCxnSpPr>
          <p:nvPr/>
        </p:nvCxnSpPr>
        <p:spPr>
          <a:xfrm>
            <a:off x="4714216" y="4344446"/>
            <a:ext cx="2528220" cy="528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4">
            <a:extLst>
              <a:ext uri="{FF2B5EF4-FFF2-40B4-BE49-F238E27FC236}">
                <a16:creationId xmlns:a16="http://schemas.microsoft.com/office/drawing/2014/main" id="{C1977755-89A3-493D-A6CF-C068BFE35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54612"/>
              </p:ext>
            </p:extLst>
          </p:nvPr>
        </p:nvGraphicFramePr>
        <p:xfrm>
          <a:off x="7297101" y="931932"/>
          <a:ext cx="3888741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247">
                  <a:extLst>
                    <a:ext uri="{9D8B030D-6E8A-4147-A177-3AD203B41FA5}">
                      <a16:colId xmlns:a16="http://schemas.microsoft.com/office/drawing/2014/main" val="405202276"/>
                    </a:ext>
                  </a:extLst>
                </a:gridCol>
                <a:gridCol w="1296247">
                  <a:extLst>
                    <a:ext uri="{9D8B030D-6E8A-4147-A177-3AD203B41FA5}">
                      <a16:colId xmlns:a16="http://schemas.microsoft.com/office/drawing/2014/main" val="202778159"/>
                    </a:ext>
                  </a:extLst>
                </a:gridCol>
                <a:gridCol w="1296247">
                  <a:extLst>
                    <a:ext uri="{9D8B030D-6E8A-4147-A177-3AD203B41FA5}">
                      <a16:colId xmlns:a16="http://schemas.microsoft.com/office/drawing/2014/main" val="96066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古义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今义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rgbClr val="00B0F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73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rgbClr val="00B0F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62779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C7AE4FBB-C4C6-4FC6-837D-BCE6F40CC278}"/>
              </a:ext>
            </a:extLst>
          </p:cNvPr>
          <p:cNvSpPr txBox="1"/>
          <p:nvPr/>
        </p:nvSpPr>
        <p:spPr>
          <a:xfrm>
            <a:off x="7912416" y="124928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古今异义词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D7ED31E-CDA5-4E38-82FA-A269540176A7}"/>
              </a:ext>
            </a:extLst>
          </p:cNvPr>
          <p:cNvSpPr/>
          <p:nvPr/>
        </p:nvSpPr>
        <p:spPr>
          <a:xfrm>
            <a:off x="8110473" y="3654246"/>
            <a:ext cx="1743075" cy="6072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指李子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33AB1E9-8A8A-47BE-9A50-A89C2AB134A4}"/>
              </a:ext>
            </a:extLst>
          </p:cNvPr>
          <p:cNvSpPr/>
          <p:nvPr/>
        </p:nvSpPr>
        <p:spPr>
          <a:xfrm>
            <a:off x="6990189" y="5054910"/>
            <a:ext cx="4815840" cy="6072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指“不去摘李子”这件事。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D548E44-E820-4C0C-8B99-40FE9BDFC35B}"/>
              </a:ext>
            </a:extLst>
          </p:cNvPr>
          <p:cNvSpPr/>
          <p:nvPr/>
        </p:nvSpPr>
        <p:spPr>
          <a:xfrm>
            <a:off x="4853147" y="5955271"/>
            <a:ext cx="1743075" cy="6072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指李子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A510EF3-0C8D-4E39-BB09-F1EA57EBA61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303555" y="5768523"/>
            <a:ext cx="549592" cy="490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1F683C3-E712-401B-A3E8-35F09BB7DCF8}"/>
              </a:ext>
            </a:extLst>
          </p:cNvPr>
          <p:cNvSpPr txBox="1"/>
          <p:nvPr/>
        </p:nvSpPr>
        <p:spPr>
          <a:xfrm>
            <a:off x="8088630" y="2634773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highlight>
                  <a:srgbClr val="FF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一词多义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9D39A160-1B4E-415F-85BA-76D1A34A7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445" y="1397776"/>
            <a:ext cx="1140051" cy="74987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AAC9ABE-A05B-4271-906B-8E2BFD2B9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292" y="1914235"/>
            <a:ext cx="780356" cy="7498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8E088AD3-0F83-4482-87B9-D96E9633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748" y="1359459"/>
            <a:ext cx="1140051" cy="749873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A97EB573-0F6E-4431-A30C-2C8FCA6D70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343" y="1870310"/>
            <a:ext cx="1140051" cy="749873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FCB8E75C-C0DB-4F8A-8BFC-04222156A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850" y="1898226"/>
            <a:ext cx="780356" cy="749873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7E644A87-389D-46B1-B3C1-69CB64E1B99E}"/>
              </a:ext>
            </a:extLst>
          </p:cNvPr>
          <p:cNvSpPr txBox="1"/>
          <p:nvPr/>
        </p:nvSpPr>
        <p:spPr>
          <a:xfrm>
            <a:off x="835186" y="1827252"/>
            <a:ext cx="5816441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/>
            <a:r>
              <a:rPr lang="zh-CN" sz="4400" dirty="0">
                <a:latin typeface="楷体" panose="02010609060101010101" charset="-122"/>
                <a:ea typeface="楷体" panose="02010609060101010101" charset="-122"/>
                <a:sym typeface="+mn-ea"/>
              </a:rPr>
              <a:t>王戎七岁，尝与诸小儿游。</a:t>
            </a:r>
            <a:endParaRPr lang="zh-CN" altLang="en-US" sz="4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08770AD-DD42-406C-8108-5E197B4D69AE}"/>
              </a:ext>
            </a:extLst>
          </p:cNvPr>
          <p:cNvSpPr txBox="1"/>
          <p:nvPr/>
        </p:nvSpPr>
        <p:spPr>
          <a:xfrm>
            <a:off x="597002" y="2460001"/>
            <a:ext cx="6054626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57200">
              <a:defRPr sz="4400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pPr algn="just"/>
            <a:r>
              <a:rPr lang="en-US" altLang="zh-CN" dirty="0"/>
              <a:t>    </a:t>
            </a:r>
            <a:r>
              <a:rPr lang="zh-CN" altLang="zh-CN" dirty="0"/>
              <a:t>看道边李树多子折枝，诸儿竞走取</a:t>
            </a:r>
            <a:r>
              <a:rPr lang="zh-CN" altLang="zh-CN" dirty="0">
                <a:solidFill>
                  <a:srgbClr val="FF0000"/>
                </a:solidFill>
              </a:rPr>
              <a:t>之</a:t>
            </a:r>
            <a:r>
              <a:rPr lang="zh-CN" altLang="zh-CN" dirty="0"/>
              <a:t>，唯戎不动。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8C2E24B-B195-4B33-A5D1-1770639B99BC}"/>
              </a:ext>
            </a:extLst>
          </p:cNvPr>
          <p:cNvSpPr txBox="1"/>
          <p:nvPr/>
        </p:nvSpPr>
        <p:spPr>
          <a:xfrm>
            <a:off x="477773" y="3850442"/>
            <a:ext cx="61184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4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      </a:t>
            </a:r>
            <a:r>
              <a:rPr lang="zh-CN" altLang="zh-CN" sz="4400" dirty="0">
                <a:latin typeface="楷体" panose="02010609060101010101" charset="-122"/>
                <a:ea typeface="楷体" panose="02010609060101010101" charset="-122"/>
                <a:sym typeface="+mn-ea"/>
              </a:rPr>
              <a:t>人问</a:t>
            </a:r>
            <a:r>
              <a:rPr lang="zh-CN" altLang="zh-CN" sz="4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之</a:t>
            </a:r>
            <a:r>
              <a:rPr lang="zh-CN" altLang="zh-CN" sz="4400" dirty="0">
                <a:latin typeface="楷体" panose="02010609060101010101" charset="-122"/>
                <a:ea typeface="楷体" panose="02010609060101010101" charset="-122"/>
                <a:sym typeface="+mn-ea"/>
              </a:rPr>
              <a:t>，答曰：</a:t>
            </a:r>
            <a:r>
              <a:rPr lang="en-US" altLang="zh-CN" sz="4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zh-CN" sz="4400" dirty="0">
                <a:latin typeface="楷体" panose="02010609060101010101" charset="-122"/>
                <a:ea typeface="楷体" panose="02010609060101010101" charset="-122"/>
                <a:sym typeface="+mn-ea"/>
              </a:rPr>
              <a:t>树在道边而多子，此必苦李。</a:t>
            </a:r>
            <a:r>
              <a:rPr lang="en-US" altLang="zh-CN" sz="4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en-US" altLang="en-US" sz="4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0ABFC8F-831B-4E6F-94BE-E53C293B1C14}"/>
              </a:ext>
            </a:extLst>
          </p:cNvPr>
          <p:cNvSpPr txBox="1"/>
          <p:nvPr/>
        </p:nvSpPr>
        <p:spPr>
          <a:xfrm>
            <a:off x="431582" y="5171713"/>
            <a:ext cx="62200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/>
            <a:r>
              <a:rPr lang="en-US" altLang="zh-CN" sz="4400" dirty="0">
                <a:latin typeface="楷体" panose="02010609060101010101" charset="-122"/>
                <a:ea typeface="楷体" panose="02010609060101010101" charset="-122"/>
              </a:rPr>
              <a:t>          </a:t>
            </a:r>
            <a:r>
              <a:rPr lang="zh-CN" altLang="zh-CN" sz="4400" dirty="0">
                <a:latin typeface="楷体" panose="02010609060101010101" charset="-122"/>
                <a:ea typeface="楷体" panose="02010609060101010101" charset="-122"/>
              </a:rPr>
              <a:t>取</a:t>
            </a:r>
            <a:r>
              <a:rPr lang="zh-CN" altLang="zh-CN" sz="4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之</a:t>
            </a:r>
            <a:r>
              <a:rPr lang="zh-CN" altLang="zh-CN" sz="4400" dirty="0">
                <a:latin typeface="楷体" panose="02010609060101010101" charset="-122"/>
                <a:ea typeface="楷体" panose="02010609060101010101" charset="-122"/>
              </a:rPr>
              <a:t>，信然。</a:t>
            </a:r>
            <a:endParaRPr lang="zh-CN" altLang="en-US" sz="44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2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0" grpId="0" animBg="1"/>
      <p:bldP spid="22" grpId="0" animBg="1"/>
      <p:bldP spid="25" grpId="0"/>
      <p:bldP spid="38" grpId="0"/>
      <p:bldP spid="40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10401"/>
          <a:stretch>
            <a:fillRect/>
          </a:stretch>
        </p:blipFill>
        <p:spPr>
          <a:xfrm>
            <a:off x="952500" y="254000"/>
            <a:ext cx="8724900" cy="496410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A6A6666-A6FC-4F71-8E4C-17F077BD9F7A}"/>
              </a:ext>
            </a:extLst>
          </p:cNvPr>
          <p:cNvSpPr txBox="1"/>
          <p:nvPr/>
        </p:nvSpPr>
        <p:spPr>
          <a:xfrm>
            <a:off x="676275" y="5706998"/>
            <a:ext cx="10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他们看见道路旁边有一棵李树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                                                                 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B1B552-1B09-4E4F-89DC-170B8DEE2009}"/>
              </a:ext>
            </a:extLst>
          </p:cNvPr>
          <p:cNvSpPr txBox="1"/>
          <p:nvPr/>
        </p:nvSpPr>
        <p:spPr>
          <a:xfrm>
            <a:off x="10172700" y="1151002"/>
            <a:ext cx="1663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颜色</a:t>
            </a:r>
            <a:endParaRPr lang="en-US" altLang="zh-CN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形状</a:t>
            </a:r>
            <a:endParaRPr lang="en-US" altLang="zh-CN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958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2600" y="2508450"/>
            <a:ext cx="112268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同行的小朋友有的</a:t>
            </a:r>
            <a:r>
              <a:rPr lang="zh-CN" altLang="en-US" sz="4800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</a:t>
            </a:r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，有的</a:t>
            </a:r>
            <a:r>
              <a:rPr lang="zh-CN" altLang="en-US" sz="4800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</a:t>
            </a:r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，还有的</a:t>
            </a:r>
            <a:r>
              <a:rPr lang="zh-CN" altLang="en-US" sz="4800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</a:t>
            </a:r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，只有王戎</a:t>
            </a:r>
            <a:r>
              <a:rPr lang="zh-CN" altLang="en-US" sz="4800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</a:t>
            </a:r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。</a:t>
            </a:r>
            <a:endParaRPr lang="en-US" altLang="en-US" sz="4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9B7762-E7C0-418E-BAB3-B18C7AAA7AE4}"/>
              </a:ext>
            </a:extLst>
          </p:cNvPr>
          <p:cNvSpPr txBox="1"/>
          <p:nvPr/>
        </p:nvSpPr>
        <p:spPr>
          <a:xfrm>
            <a:off x="1676083" y="625554"/>
            <a:ext cx="8839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5400" b="1" dirty="0">
                <a:latin typeface="楷体" panose="02010609060101010101" charset="-122"/>
                <a:ea typeface="楷体" panose="02010609060101010101" charset="-122"/>
              </a:rPr>
              <a:t>诸儿竞走取之，唯戎不动。</a:t>
            </a:r>
            <a:endParaRPr lang="zh-CN" altLang="en-US" sz="5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FD017A-0B02-4C8C-8DEE-1773FDE5AC95}"/>
              </a:ext>
            </a:extLst>
          </p:cNvPr>
          <p:cNvSpPr txBox="1"/>
          <p:nvPr/>
        </p:nvSpPr>
        <p:spPr>
          <a:xfrm>
            <a:off x="0" y="5056872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（发挥想象，补充动作、神态、心理、语言）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958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5523" y="3018135"/>
            <a:ext cx="1076991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树在道边而多子，此必苦李。</a:t>
            </a:r>
            <a:r>
              <a:rPr 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en-US" sz="5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42AD08-A693-4F69-A8E3-2FE71348653A}"/>
              </a:ext>
            </a:extLst>
          </p:cNvPr>
          <p:cNvSpPr txBox="1"/>
          <p:nvPr/>
        </p:nvSpPr>
        <p:spPr>
          <a:xfrm>
            <a:off x="736441" y="1429266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从中可以看出，王戎是个怎样的人？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72B5D1-F773-4509-9A1D-EC59E79606E1}"/>
              </a:ext>
            </a:extLst>
          </p:cNvPr>
          <p:cNvSpPr txBox="1"/>
          <p:nvPr/>
        </p:nvSpPr>
        <p:spPr>
          <a:xfrm>
            <a:off x="875982" y="4526885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事实真如王戎所说吗？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0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06085300"/>
  <p:tag name="KSO_WM_UNIT_PLACING_PICTURE_USER_VIEWPORT" val="{&quot;height&quot;:6120,&quot;width&quot;:8745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554</Words>
  <Application>Microsoft Office PowerPoint</Application>
  <PresentationFormat>宽屏</PresentationFormat>
  <Paragraphs>53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楷体</vt:lpstr>
      <vt:lpstr>微软雅黑</vt:lpstr>
      <vt:lpstr>Arial</vt:lpstr>
      <vt:lpstr>Wingdings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Wang aggis</cp:lastModifiedBy>
  <cp:revision>183</cp:revision>
  <dcterms:created xsi:type="dcterms:W3CDTF">2019-06-19T02:08:00Z</dcterms:created>
  <dcterms:modified xsi:type="dcterms:W3CDTF">2021-11-30T16:11:14Z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