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5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0" r:id="rId2"/>
    <p:sldId id="307" r:id="rId3"/>
    <p:sldId id="306" r:id="rId4"/>
    <p:sldId id="322" r:id="rId5"/>
    <p:sldId id="344" r:id="rId6"/>
    <p:sldId id="335" r:id="rId7"/>
    <p:sldId id="336" r:id="rId8"/>
    <p:sldId id="345" r:id="rId9"/>
    <p:sldId id="343" r:id="rId10"/>
    <p:sldId id="346" r:id="rId11"/>
    <p:sldId id="318" r:id="rId12"/>
    <p:sldId id="347" r:id="rId13"/>
    <p:sldId id="333" r:id="rId14"/>
    <p:sldId id="317" r:id="rId15"/>
    <p:sldId id="341" r:id="rId16"/>
    <p:sldId id="342" r:id="rId17"/>
    <p:sldId id="29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68" y="2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2577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95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921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EC34-BA80-4310-8368-DD5EC170E5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48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66253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cxnSp>
        <p:nvCxnSpPr>
          <p:cNvPr id="10" name="直接连接符 9"/>
          <p:cNvCxnSpPr/>
          <p:nvPr/>
        </p:nvCxnSpPr>
        <p:spPr>
          <a:xfrm>
            <a:off x="5470776" y="1817008"/>
            <a:ext cx="1" cy="4574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5812246" y="1451429"/>
            <a:ext cx="953338" cy="3594074"/>
          </a:xfrm>
        </p:spPr>
        <p:txBody>
          <a:bodyPr vert="eaVert" wrap="square" anchor="ctr" anchorCtr="0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5238905" y="2274465"/>
            <a:ext cx="469359" cy="2771038"/>
          </a:xfrm>
        </p:spPr>
        <p:txBody>
          <a:bodyPr vert="eaVert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69" y="1374414"/>
            <a:ext cx="1066800" cy="13335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87" y="4445426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278" y="499182"/>
            <a:ext cx="4029075" cy="3733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42053" y="1164277"/>
            <a:ext cx="3640816" cy="3640816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99465" y="3208205"/>
            <a:ext cx="3125992" cy="646331"/>
          </a:xfrm>
        </p:spPr>
        <p:txBody>
          <a:bodyPr wrap="square" anchor="t" anchorCtr="0">
            <a:norm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99465" y="1917860"/>
            <a:ext cx="3125992" cy="1200329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8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4811" y="2172949"/>
            <a:ext cx="2647950" cy="31337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75778" y="966238"/>
            <a:ext cx="4830147" cy="4830147"/>
          </a:xfrm>
          <a:custGeom>
            <a:avLst/>
            <a:gdLst>
              <a:gd name="connsiteX0" fmla="*/ 2043404 w 4086808"/>
              <a:gd name="connsiteY0" fmla="*/ 0 h 4086808"/>
              <a:gd name="connsiteX1" fmla="*/ 4086808 w 4086808"/>
              <a:gd name="connsiteY1" fmla="*/ 2043404 h 4086808"/>
              <a:gd name="connsiteX2" fmla="*/ 2043404 w 4086808"/>
              <a:gd name="connsiteY2" fmla="*/ 4086808 h 4086808"/>
              <a:gd name="connsiteX3" fmla="*/ 0 w 4086808"/>
              <a:gd name="connsiteY3" fmla="*/ 2043404 h 4086808"/>
              <a:gd name="connsiteX4" fmla="*/ 2043404 w 4086808"/>
              <a:gd name="connsiteY4" fmla="*/ 0 h 408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6808" h="4086808">
                <a:moveTo>
                  <a:pt x="2043404" y="0"/>
                </a:moveTo>
                <a:cubicBezTo>
                  <a:pt x="3171945" y="0"/>
                  <a:pt x="4086808" y="914863"/>
                  <a:pt x="4086808" y="2043404"/>
                </a:cubicBezTo>
                <a:cubicBezTo>
                  <a:pt x="4086808" y="3171945"/>
                  <a:pt x="3171945" y="4086808"/>
                  <a:pt x="2043404" y="4086808"/>
                </a:cubicBezTo>
                <a:cubicBezTo>
                  <a:pt x="914863" y="4086808"/>
                  <a:pt x="0" y="3171945"/>
                  <a:pt x="0" y="2043404"/>
                </a:cubicBezTo>
                <a:cubicBezTo>
                  <a:pt x="0" y="914863"/>
                  <a:pt x="914863" y="0"/>
                  <a:pt x="2043404" y="0"/>
                </a:cubicBezTo>
                <a:close/>
              </a:path>
            </a:pathLst>
          </a:custGeom>
          <a:effectLst/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371612" y="1583474"/>
            <a:ext cx="1292662" cy="3487462"/>
          </a:xfrm>
        </p:spPr>
        <p:txBody>
          <a:bodyPr vert="eaVert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222">
            <a:off x="3887438" y="1327306"/>
            <a:ext cx="1066800" cy="1333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829" y="4311612"/>
            <a:ext cx="543628" cy="5662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119360" y="365125"/>
            <a:ext cx="1234440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3892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8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3C5249EE-058C-4683-B72F-E983EB4B1B4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2E64BB8C-9527-4AD5-817B-ADF2A6F36A6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1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8.xml"/><Relationship Id="rId11" Type="http://schemas.openxmlformats.org/officeDocument/2006/relationships/image" Target="../media/image9.png"/><Relationship Id="rId5" Type="http://schemas.openxmlformats.org/officeDocument/2006/relationships/tags" Target="../tags/tag7.xml"/><Relationship Id="rId10" Type="http://schemas.openxmlformats.org/officeDocument/2006/relationships/image" Target="../media/image8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6.xml"/><Relationship Id="rId7" Type="http://schemas.openxmlformats.org/officeDocument/2006/relationships/image" Target="../media/image8.png"/><Relationship Id="rId2" Type="http://schemas.openxmlformats.org/officeDocument/2006/relationships/tags" Target="../tags/tag35.xml"/><Relationship Id="rId1" Type="http://schemas.openxmlformats.org/officeDocument/2006/relationships/themeOverride" Target="../theme/themeOverride10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41.xml"/><Relationship Id="rId7" Type="http://schemas.openxmlformats.org/officeDocument/2006/relationships/image" Target="../media/image21.jpeg"/><Relationship Id="rId2" Type="http://schemas.openxmlformats.org/officeDocument/2006/relationships/tags" Target="../tags/tag40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2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10" Type="http://schemas.openxmlformats.org/officeDocument/2006/relationships/image" Target="../media/image12.jpeg"/><Relationship Id="rId4" Type="http://schemas.openxmlformats.org/officeDocument/2006/relationships/tags" Target="../tags/tag1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15.xml"/><Relationship Id="rId7" Type="http://schemas.openxmlformats.org/officeDocument/2006/relationships/image" Target="../media/image8.png"/><Relationship Id="rId2" Type="http://schemas.openxmlformats.org/officeDocument/2006/relationships/tags" Target="../tags/tag14.xml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hemeOverride" Target="../theme/themeOverride4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tags" Target="../tags/tag19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themeOverride" Target="../theme/themeOverride5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8.png"/><Relationship Id="rId2" Type="http://schemas.openxmlformats.org/officeDocument/2006/relationships/tags" Target="../tags/tag23.xml"/><Relationship Id="rId1" Type="http://schemas.openxmlformats.org/officeDocument/2006/relationships/themeOverride" Target="../theme/themeOverride6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7.xml"/><Relationship Id="rId7" Type="http://schemas.openxmlformats.org/officeDocument/2006/relationships/image" Target="../media/image8.png"/><Relationship Id="rId2" Type="http://schemas.openxmlformats.org/officeDocument/2006/relationships/tags" Target="../tags/tag26.xml"/><Relationship Id="rId1" Type="http://schemas.openxmlformats.org/officeDocument/2006/relationships/themeOverride" Target="../theme/themeOverride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themeOverride" Target="../theme/themeOverride8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themeOverride" Target="../theme/themeOverride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0" y="1390015"/>
            <a:ext cx="12192000" cy="477774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280670" y="160020"/>
            <a:ext cx="6167755" cy="6464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zh-CN" alt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教育部审定</a:t>
            </a:r>
            <a:r>
              <a:rPr lang="en-US" altLang="zh-CN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2019</a:t>
            </a:r>
            <a:r>
              <a:rPr lang="zh-CN" alt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义务教育教科书四年级上册第</a:t>
            </a:r>
            <a:r>
              <a:rPr lang="en-US" altLang="zh-CN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27</a:t>
            </a:r>
            <a:r>
              <a:rPr lang="zh-CN" alt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课  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 rot="5400000">
            <a:off x="672465" y="1278255"/>
            <a:ext cx="3634105" cy="455231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6555105" y="5913755"/>
            <a:ext cx="5106035" cy="646430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zh-CN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新疆乌鲁木齐市教育研究中心       鱼利明</a:t>
            </a:r>
            <a:r>
              <a:rPr lang="zh-CN" altLang="en-US" sz="2000" b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 rot="622335">
            <a:off x="451485" y="5104130"/>
            <a:ext cx="1298575" cy="153733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5615" y="2056130"/>
            <a:ext cx="4742815" cy="370649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4820" y="1991360"/>
            <a:ext cx="5027930" cy="37706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文本框 1"/>
          <p:cNvSpPr txBox="1"/>
          <p:nvPr/>
        </p:nvSpPr>
        <p:spPr>
          <a:xfrm>
            <a:off x="3555365" y="1727835"/>
            <a:ext cx="527050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b="1">
                <a:latin typeface="华文隶书" panose="02010800040101010101" charset="-122"/>
                <a:ea typeface="华文隶书" panose="02010800040101010101" charset="-122"/>
              </a:rPr>
              <a:t>故事二则</a:t>
            </a: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490" y="600075"/>
            <a:ext cx="11717655" cy="5658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225" y="600075"/>
            <a:ext cx="424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故事二《纪昌学射》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06645" y="2846705"/>
            <a:ext cx="66084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默读，勾画出飞卫说的话。</a:t>
            </a:r>
          </a:p>
        </p:txBody>
      </p:sp>
      <p:pic>
        <p:nvPicPr>
          <p:cNvPr id="9" name="图片 8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87350" y="1608455"/>
            <a:ext cx="4639310" cy="423799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302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490" y="599440"/>
            <a:ext cx="11717655" cy="5658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0875" y="969010"/>
            <a:ext cx="11071072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1.</a:t>
            </a:r>
            <a:r>
              <a:rPr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你要想学会射箭，首先应该下功夫练眼力。你要牢牢地盯住一个目标，不能眨眼!</a:t>
            </a:r>
          </a:p>
          <a:p>
            <a:endParaRPr sz="36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r>
              <a:rPr lang="en-US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2.</a:t>
            </a:r>
            <a:r>
              <a:rPr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虽然你已经取得了不小的成绩，但你的眼力还不够。你要练到把极小的东西看得很大，把模糊难辨的东西看得很清楚，那时候再来见我。</a:t>
            </a:r>
          </a:p>
          <a:p>
            <a:endParaRPr lang="en-US" sz="3600" b="1" dirty="0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r>
              <a:rPr lang="en-US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3.</a:t>
            </a:r>
            <a:r>
              <a:rPr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你就要成功了!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467610" y="5551170"/>
            <a:ext cx="725741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40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飞卫的话在表达上有没有技巧？</a:t>
            </a:r>
            <a:endParaRPr lang="zh-CN" altLang="en-US" sz="40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DED1AB4-E176-4249-BA3E-1C1AC48C9CFF}"/>
              </a:ext>
            </a:extLst>
          </p:cNvPr>
          <p:cNvSpPr txBox="1"/>
          <p:nvPr/>
        </p:nvSpPr>
        <p:spPr>
          <a:xfrm>
            <a:off x="2787267" y="1476260"/>
            <a:ext cx="51999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</a:rPr>
              <a:t>《</a:t>
            </a:r>
            <a:r>
              <a:rPr lang="zh-CN" altLang="en-US" sz="8000" dirty="0">
                <a:solidFill>
                  <a:srgbClr val="FF0000"/>
                </a:solidFill>
              </a:rPr>
              <a:t>韩非子</a:t>
            </a:r>
            <a:r>
              <a:rPr lang="en-US" altLang="zh-CN" sz="8000" dirty="0">
                <a:solidFill>
                  <a:srgbClr val="FF0000"/>
                </a:solidFill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1B9F41-0343-4B78-9EFF-C984D2FBC880}"/>
              </a:ext>
            </a:extLst>
          </p:cNvPr>
          <p:cNvSpPr txBox="1"/>
          <p:nvPr/>
        </p:nvSpPr>
        <p:spPr>
          <a:xfrm>
            <a:off x="3048918" y="3247088"/>
            <a:ext cx="60978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</a:rPr>
              <a:t>《</a:t>
            </a:r>
            <a:r>
              <a:rPr lang="zh-CN" altLang="en-US" sz="8000" dirty="0">
                <a:solidFill>
                  <a:srgbClr val="FF0000"/>
                </a:solidFill>
              </a:rPr>
              <a:t>列子</a:t>
            </a:r>
            <a:r>
              <a:rPr lang="en-US" altLang="zh-CN" sz="8000" dirty="0">
                <a:solidFill>
                  <a:srgbClr val="FF0000"/>
                </a:solidFill>
              </a:rPr>
              <a:t>》</a:t>
            </a:r>
            <a:endParaRPr lang="zh-CN" alt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490" y="599440"/>
            <a:ext cx="11717655" cy="59842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8460" y="599440"/>
            <a:ext cx="26295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推荐选读</a:t>
            </a:r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 </a:t>
            </a:r>
            <a:endParaRPr lang="en-US" altLang="zh-CN" sz="3600" b="1"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460" y="1466215"/>
            <a:ext cx="2471420" cy="3926205"/>
          </a:xfrm>
          <a:prstGeom prst="rect">
            <a:avLst/>
          </a:prstGeom>
        </p:spPr>
      </p:pic>
      <p:pic>
        <p:nvPicPr>
          <p:cNvPr id="4" name="图片 3" descr="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8505" y="1466215"/>
            <a:ext cx="2472690" cy="3926205"/>
          </a:xfrm>
          <a:prstGeom prst="rect">
            <a:avLst/>
          </a:prstGeom>
        </p:spPr>
      </p:pic>
      <p:pic>
        <p:nvPicPr>
          <p:cNvPr id="8" name="图片 7" descr="5_副本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9025" y="1466215"/>
            <a:ext cx="2372995" cy="3926205"/>
          </a:xfrm>
          <a:prstGeom prst="rect">
            <a:avLst/>
          </a:prstGeom>
        </p:spPr>
      </p:pic>
      <p:pic>
        <p:nvPicPr>
          <p:cNvPr id="9" name="图片 8" descr="7_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38260" y="1466215"/>
            <a:ext cx="2669540" cy="39268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490" y="599440"/>
            <a:ext cx="11717655" cy="5658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005" y="629920"/>
            <a:ext cx="11127740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                   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小虫和大船</a:t>
            </a:r>
            <a:endParaRPr sz="2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从前，一家船厂正在造一艘大船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有个供人挑选了一块木板，大小正合适，想把它用上去，仔细一看，木板上有个虫的窟窿，就对船主说：“这块木板有蛀虫，不能用啦！”船主看了看，说：“这麽个小窟窿，碍不了大事。”他让工人把那块木板钉到船上去了。</a:t>
            </a: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大船造好了。在海上行了几年，没有什么事故。可是后来，蛀虫越来越多，船舷和船舱的木板上，都出现了许多小窟窿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有一次，船上装满了贵重的货物，刚离开港口，海上起了风暴。船在狂风大浪中颠簸，虫蛀的木板被浪头打穿了，海水直往船舱里灌。船渐渐下沉。一个巨浪打来，大船沉没了。</a:t>
            </a: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小小的蛀虫，竟毁了一艘大船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。</a:t>
            </a:r>
          </a:p>
          <a:p>
            <a:pPr algn="just"/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                                                         ——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选自《克雷洛夫寓言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》</a:t>
            </a:r>
            <a:endParaRPr lang="zh-CN" altLang="en-US" sz="2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375" y="276225"/>
            <a:ext cx="186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故事一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490" y="599440"/>
            <a:ext cx="11717655" cy="5658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005" y="629920"/>
            <a:ext cx="11127740" cy="522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         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曲（qū）突徙（xǐ）薪（xīn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 </a:t>
            </a:r>
          </a:p>
          <a:p>
            <a:pPr algn="just">
              <a:lnSpc>
                <a:spcPct val="120000"/>
              </a:lnSpc>
            </a:pP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有位客人到某人家里做客，看见主人家的灶上烟囱是直的，旁边又有很多木材，就忠告主人说：烟囱要改曲（曲突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），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木材须移去（徙薪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），否则容易发生火灾。主人听了没当回事。不久主人家果然失火，邻居们跑来救火，终于将火扑灭。主人烹羊宰牛来宴请四邻，以酬谢他们救火的功劳。有人对主人说：“如果你当初听了那位客人的话，今天也不用准备筵席，而且没有火灾的损失。现在论功答谢，因救火而‘焦头烂额’的人被奉为上宾，当初建议你‘曲突徙薪’的人却没有被感恩，这不合情理啊！”主人顿时省悟，赶紧去邀请那位客人。</a:t>
            </a:r>
          </a:p>
          <a:p>
            <a:pPr algn="just">
              <a:lnSpc>
                <a:spcPct val="120000"/>
              </a:lnSpc>
            </a:pP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                                     ——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选自《中国古代寓言故事精选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" y="276225"/>
            <a:ext cx="186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故事二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490" y="599440"/>
            <a:ext cx="11717655" cy="5658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005" y="1198880"/>
            <a:ext cx="11127740" cy="4397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zh-CN" sz="44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                             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薛谭学讴</a:t>
            </a:r>
            <a:endParaRPr sz="2600" b="1" dirty="0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  <a:p>
            <a:pPr algn="just">
              <a:lnSpc>
                <a:spcPct val="140000"/>
              </a:lnSpc>
            </a:pP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薛谭向秦青学习唱歌，还没有学完秦青的技艺，就以为学尽了，于是便告辞回家。秦青没有劝阻他，在城外大道旁给他送行，秦青打着节拍，高唱悲歌。那歌声使路边的树林都振动了，使空中的飞云也停住了。薛谭听了后便向秦青道歉并请求能返回继续跟秦青学习唱歌，从此，一辈子不再说回去的事了。</a:t>
            </a:r>
          </a:p>
          <a:p>
            <a:pPr algn="just">
              <a:lnSpc>
                <a:spcPct val="140000"/>
              </a:lnSpc>
            </a:pP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                                                                                 ——</a:t>
            </a:r>
            <a:r>
              <a:rPr sz="2600" b="1" dirty="0" err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选自《列子·汤问</a:t>
            </a:r>
            <a:r>
              <a:rPr sz="26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3375" y="276225"/>
            <a:ext cx="186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故事三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7490" y="600075"/>
            <a:ext cx="11717655" cy="56584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>
            <a:fillRect/>
          </a:stretch>
        </p:blipFill>
        <p:spPr>
          <a:xfrm flipH="1">
            <a:off x="8180070" y="600075"/>
            <a:ext cx="3533775" cy="2134235"/>
          </a:xfrm>
          <a:custGeom>
            <a:avLst/>
            <a:gdLst>
              <a:gd name="connsiteX0" fmla="*/ 4207484 w 4207484"/>
              <a:gd name="connsiteY0" fmla="*/ 0 h 3115750"/>
              <a:gd name="connsiteX1" fmla="*/ 0 w 4207484"/>
              <a:gd name="connsiteY1" fmla="*/ 0 h 3115750"/>
              <a:gd name="connsiteX2" fmla="*/ 0 w 4207484"/>
              <a:gd name="connsiteY2" fmla="*/ 3115750 h 3115750"/>
              <a:gd name="connsiteX3" fmla="*/ 4207484 w 4207484"/>
              <a:gd name="connsiteY3" fmla="*/ 3115750 h 311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7484" h="3115750">
                <a:moveTo>
                  <a:pt x="4207484" y="0"/>
                </a:moveTo>
                <a:lnTo>
                  <a:pt x="0" y="0"/>
                </a:lnTo>
                <a:lnTo>
                  <a:pt x="0" y="3115750"/>
                </a:lnTo>
                <a:lnTo>
                  <a:pt x="4207484" y="3115750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9245" y="5382895"/>
            <a:ext cx="877570" cy="875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83920" y="1464945"/>
            <a:ext cx="10380345" cy="3745865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       </a:t>
            </a:r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下列生活中的情境你能用刚才的结合故事及得到的启示进行劝诫吗？</a:t>
            </a:r>
          </a:p>
          <a:p>
            <a:endParaRPr lang="zh-CN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情境一：某社区对新冠病毒疫情防控措施不到位。</a:t>
            </a:r>
          </a:p>
          <a:p>
            <a:pPr>
              <a:lnSpc>
                <a:spcPct val="120000"/>
              </a:lnSpc>
            </a:pPr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情境二：奶奶感觉身体不适，可是总不愿去医院。</a:t>
            </a:r>
          </a:p>
          <a:p>
            <a:pPr>
              <a:lnSpc>
                <a:spcPct val="120000"/>
              </a:lnSpc>
            </a:pPr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情境三：某位同学练习书法不注重基本笔画的练习。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70025" y="1049020"/>
            <a:ext cx="9465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请用一个词或一句话来说说扁鹊和纪昌吧。</a:t>
            </a:r>
            <a:endParaRPr lang="zh-CN" altLang="en-US" sz="40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8" name="图片 7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35685" y="2493645"/>
            <a:ext cx="4182745" cy="326898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图片 8" descr="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14820" y="2589530"/>
            <a:ext cx="4230370" cy="317246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490" y="600075"/>
            <a:ext cx="11717655" cy="5658485"/>
          </a:xfrm>
          <a:prstGeom prst="rect">
            <a:avLst/>
          </a:prstGeom>
        </p:spPr>
      </p:pic>
      <p:pic>
        <p:nvPicPr>
          <p:cNvPr id="8" name="图片 7" descr="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5455" y="1515745"/>
            <a:ext cx="4829175" cy="40112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6"/>
          <p:cNvSpPr txBox="1"/>
          <p:nvPr/>
        </p:nvSpPr>
        <p:spPr>
          <a:xfrm>
            <a:off x="403225" y="600075"/>
            <a:ext cx="424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故事一《扁鹊治病》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15000" y="2599055"/>
            <a:ext cx="537972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扁鹊：原名秦越人，战国时期医学家，中医利用切脉诊断的创始人。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3375" y="682625"/>
            <a:ext cx="6252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默读，提取关键词填写表格。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80177258"/>
              </p:ext>
            </p:extLst>
          </p:nvPr>
        </p:nvGraphicFramePr>
        <p:xfrm>
          <a:off x="1134745" y="1325880"/>
          <a:ext cx="9662160" cy="45142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6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70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235">
                <a:tc gridSpan="6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扁鹊治病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次数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时间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蔡桓侯的病情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蔡桓侯态度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扁鹊行为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第一次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第二次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第三次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第四次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35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结果：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寓意</a:t>
                      </a:r>
                      <a:r>
                        <a:rPr 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：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F256EC88-3CEA-4465-B9F6-93EAD862B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572" y="2694567"/>
            <a:ext cx="1286367" cy="6401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6C828FD-B436-4DB0-A682-AEEE9DE701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2163" y="2563095"/>
            <a:ext cx="981541" cy="6401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67A8708-3CFE-4EFB-AE57-881E67C4E9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4204" y="2666241"/>
            <a:ext cx="3134996" cy="5369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A7749DA-0461-4EAC-B6D4-11A23A6AC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27282" y="2614667"/>
            <a:ext cx="981541" cy="6401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8820C1A9-05A5-4983-B807-3B32C329AA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7891" y="3411860"/>
            <a:ext cx="1591194" cy="6401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10DDFC4-FB22-4454-81A4-9FFE072484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28030" y="3334702"/>
            <a:ext cx="1591194" cy="6401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29C6486-C79E-437E-A1B7-2EDB70CADDB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0990" y="3334702"/>
            <a:ext cx="3121423" cy="64013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C8BA0A3-72D9-4680-8A89-2775D4F7BB6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11188" y="3342888"/>
            <a:ext cx="2206943" cy="6401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3375" y="682625"/>
            <a:ext cx="6252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默读，提取关键词填写表格。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41042160"/>
              </p:ext>
            </p:extLst>
          </p:nvPr>
        </p:nvGraphicFramePr>
        <p:xfrm>
          <a:off x="1236345" y="1325880"/>
          <a:ext cx="9662160" cy="4025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23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扁鹊治病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次数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时间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病</a:t>
                      </a: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情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蔡桓侯态度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扁鹊行为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第一次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有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一天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皮肤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身体很好，什么病也没有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走了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第二次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过了十天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皮肉之间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很不高兴，没有理睬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只好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退了出去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第三次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十天后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肠胃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非常不高兴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连忙退了出来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第四次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又过了十几天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骨髓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觉得奇怪，派人去问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掉头跑了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1881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3375" y="682625"/>
            <a:ext cx="6252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默读，提取关键词填写表格。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2104254"/>
              </p:ext>
            </p:extLst>
          </p:nvPr>
        </p:nvGraphicFramePr>
        <p:xfrm>
          <a:off x="1236345" y="1325880"/>
          <a:ext cx="9662160" cy="4635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2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31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0235">
                <a:tc gridSpan="5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扁鹊治病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次数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时间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病</a:t>
                      </a: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情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蔡桓侯态度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扁鹊行为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第一次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有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一天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皮肤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身体很好，什么病也没有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走了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第二次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过了十天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皮肉之间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很不高兴，没有理睬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只好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退了出去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第三次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十天后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肠胃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非常不高兴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连忙退了出来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第四次</a:t>
                      </a:r>
                      <a:endParaRPr lang="en-US" altLang="en-US" sz="2400" b="1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又过了十几天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骨髓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觉得奇怪，派人去问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掉头跑了</a:t>
                      </a:r>
                      <a:endParaRPr lang="en-US" altLang="en-US" sz="2400" b="1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35">
                <a:tc gridSpan="5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1" dirty="0" err="1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结果：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病死了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490" y="600075"/>
            <a:ext cx="11717655" cy="56584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3225" y="600075"/>
            <a:ext cx="424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>
                <a:latin typeface="华文楷体" panose="02010600040101010101" charset="-122"/>
                <a:ea typeface="华文楷体" panose="02010600040101010101" charset="-122"/>
                <a:sym typeface="+mn-ea"/>
              </a:rPr>
              <a:t>故事二《纪昌学射》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pic>
        <p:nvPicPr>
          <p:cNvPr id="9" name="图片 8" descr="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95813" y="1310005"/>
            <a:ext cx="4639310" cy="423799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476" y="119877"/>
            <a:ext cx="6252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默读，提取关键词填写表格。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922881513"/>
              </p:ext>
            </p:extLst>
          </p:nvPr>
        </p:nvGraphicFramePr>
        <p:xfrm>
          <a:off x="991521" y="2170043"/>
          <a:ext cx="10377886" cy="26835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23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纪昌学射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时间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飞卫的要求</a:t>
                      </a:r>
                      <a:endParaRPr lang="zh-CN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纪昌怎么练习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取得的成绩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开始练习至两年后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9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再次拜见至练到后来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8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406675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6855" y="600075"/>
            <a:ext cx="11717655" cy="5658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2476" y="119877"/>
            <a:ext cx="6252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>
                <a:latin typeface="华文楷体" panose="02010600040101010101" charset="-122"/>
                <a:ea typeface="华文楷体" panose="02010600040101010101" charset="-122"/>
                <a:sym typeface="+mn-ea"/>
              </a:rPr>
              <a:t>默读，提取关键词填写表格。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42337972"/>
              </p:ext>
            </p:extLst>
          </p:nvPr>
        </p:nvGraphicFramePr>
        <p:xfrm>
          <a:off x="1024572" y="1066079"/>
          <a:ext cx="10377886" cy="3415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4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6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0235"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纪昌学射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时间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飞卫的要求</a:t>
                      </a:r>
                      <a:endParaRPr lang="zh-CN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纪昌怎么练习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取得的成绩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开始练习至两年后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FF0000"/>
                          </a:solidFill>
                        </a:rPr>
                        <a:t>练眼力，牢盯目标，不能眨眼</a:t>
                      </a:r>
                      <a:endParaRPr 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死盯住织布机的踏板。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练得相当到家，锥尖要刺到眼角，也不眨眼睛。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591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400" b="1" dirty="0"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再次拜见至练到后来</a:t>
                      </a:r>
                      <a:endParaRPr lang="en-US" altLang="en-US" sz="2400" b="1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>
                          <a:solidFill>
                            <a:srgbClr val="FF0000"/>
                          </a:solidFill>
                        </a:rPr>
                        <a:t>把小的看大，把模糊的看清楚</a:t>
                      </a:r>
                      <a:endParaRPr lang="zh-CN" sz="24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牛尾巴毛栓虱子，每天盯着它。</a:t>
                      </a:r>
                      <a:endParaRPr lang="en-US" altLang="en-US" sz="28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b="1" dirty="0">
                          <a:solidFill>
                            <a:srgbClr val="FF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小虱子在纪昌眼里大得像车轮一样</a:t>
                      </a:r>
                      <a:endParaRPr lang="en-US" altLang="en-US" sz="2400" b="1" dirty="0">
                        <a:solidFill>
                          <a:srgbClr val="FF0000"/>
                        </a:solidFill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74A3F7CE-80E3-406A-96EE-8308A13CD664}"/>
              </a:ext>
            </a:extLst>
          </p:cNvPr>
          <p:cNvSpPr txBox="1"/>
          <p:nvPr/>
        </p:nvSpPr>
        <p:spPr>
          <a:xfrm>
            <a:off x="6130569" y="5023117"/>
            <a:ext cx="606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highlight>
                  <a:srgbClr val="FFFF00"/>
                </a:highlight>
              </a:rPr>
              <a:t>开始教他怎样开弓，怎样放箭。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6F5060-96C3-4DCD-9AED-11EA24986247}"/>
              </a:ext>
            </a:extLst>
          </p:cNvPr>
          <p:cNvSpPr txBox="1"/>
          <p:nvPr/>
        </p:nvSpPr>
        <p:spPr>
          <a:xfrm>
            <a:off x="6951643" y="275422"/>
            <a:ext cx="241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highlight>
                  <a:srgbClr val="FFFF00"/>
                </a:highlight>
              </a:rPr>
              <a:t>练眼力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93B08F2-BD0D-4976-9B53-1B44D3316A93}"/>
              </a:ext>
            </a:extLst>
          </p:cNvPr>
          <p:cNvSpPr txBox="1"/>
          <p:nvPr/>
        </p:nvSpPr>
        <p:spPr>
          <a:xfrm>
            <a:off x="193999" y="4974745"/>
            <a:ext cx="6061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highlight>
                  <a:srgbClr val="FF0000"/>
                </a:highlight>
              </a:rPr>
              <a:t>成了百发百中的射箭能手。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B10630C-5754-450D-A136-46889F3E5384}"/>
              </a:ext>
            </a:extLst>
          </p:cNvPr>
          <p:cNvCxnSpPr>
            <a:cxnSpLocks/>
          </p:cNvCxnSpPr>
          <p:nvPr/>
        </p:nvCxnSpPr>
        <p:spPr>
          <a:xfrm flipV="1">
            <a:off x="4274545" y="777598"/>
            <a:ext cx="2919469" cy="161306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BF3E513-7D3C-4415-B535-3D3032B32A39}"/>
              </a:ext>
            </a:extLst>
          </p:cNvPr>
          <p:cNvCxnSpPr>
            <a:cxnSpLocks/>
          </p:cNvCxnSpPr>
          <p:nvPr/>
        </p:nvCxnSpPr>
        <p:spPr>
          <a:xfrm flipV="1">
            <a:off x="4274545" y="929999"/>
            <a:ext cx="3071869" cy="2931862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箭头: 下 16">
            <a:extLst>
              <a:ext uri="{FF2B5EF4-FFF2-40B4-BE49-F238E27FC236}">
                <a16:creationId xmlns:a16="http://schemas.microsoft.com/office/drawing/2014/main" id="{55F638F2-E641-4EDF-83B5-9FA12D246EC4}"/>
              </a:ext>
            </a:extLst>
          </p:cNvPr>
          <p:cNvSpPr/>
          <p:nvPr/>
        </p:nvSpPr>
        <p:spPr>
          <a:xfrm>
            <a:off x="9624336" y="4467341"/>
            <a:ext cx="347448" cy="55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箭头: 左 19">
            <a:extLst>
              <a:ext uri="{FF2B5EF4-FFF2-40B4-BE49-F238E27FC236}">
                <a16:creationId xmlns:a16="http://schemas.microsoft.com/office/drawing/2014/main" id="{90A005B4-FA69-40FD-985F-8511B4634749}"/>
              </a:ext>
            </a:extLst>
          </p:cNvPr>
          <p:cNvSpPr/>
          <p:nvPr/>
        </p:nvSpPr>
        <p:spPr>
          <a:xfrm>
            <a:off x="5273088" y="5068002"/>
            <a:ext cx="732622" cy="4950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670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5" grpId="0"/>
      <p:bldP spid="17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37,&quot;width&quot;:746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38,&quot;width&quot;:791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837,&quot;width&quot;:746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eb0106-d1ff-4271-96f9-855aef0cc97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905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eb0106-d1ff-4271-96f9-855aef0cc97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eb0106-d1ff-4271-96f9-855aef0cc97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38,&quot;width&quot;:7918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BEAUTIFY_FLAG" val="#wm#"/>
  <p:tag name="KSO_WM_COMBINE_RELATE_SLIDE_ID" val="background20185116_1"/>
  <p:tag name="KSO_WM_TEMPLATE_CATEGORY" val="custom"/>
  <p:tag name="KSO_WM_TEMPLATE_INDEX" val="20189055"/>
  <p:tag name="KSO_WM_TEMPLATE_SUBCATEGORY" val="combine"/>
  <p:tag name="KSO_WM_TEMPLATE_THUMBS_INDEX" val="1、5、6、7、8、9、10、13、1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eb0106-d1ff-4271-96f9-855aef0cc97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beb0106-d1ff-4271-96f9-855aef0cc979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38,&quot;width&quot;:7918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f_d"/>
  <p:tag name="KSO_WM_SLIDE_LAYOUT_CNT" val="1_1_1"/>
  <p:tag name="KSO_WM_SLIDE_TYPE" val="text"/>
  <p:tag name="KSO_WM_SLIDE_SUBTYPE" val="picTxt"/>
  <p:tag name="KSO_WM_BEAUTIFY_FLAG" val="#wm#"/>
  <p:tag name="KSO_WM_SLIDE_POSITION" val="30*153"/>
  <p:tag name="KSO_WM_SLIDE_SIZE" val="855*296"/>
  <p:tag name="KSO_WM_COMBINE_RELATE_SLIDE_ID" val="background20185116_13"/>
  <p:tag name="KSO_WM_TEMPLATE_CATEGORY" val="custom"/>
  <p:tag name="KSO_WM_TEMPLATE_INDEX" val="20189055"/>
  <p:tag name="KSO_WM_SLIDE_ID" val="custom20189055_13"/>
  <p:tag name="KSO_WM_SLIDE_INDEX" val="13"/>
  <p:tag name="KSO_WM_TEMPLATE_SUBCATEGORY" val="combin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4"/>
  <p:tag name="KSO_WM_TEMPLATE_CATEGORY" val="custom"/>
  <p:tag name="KSO_WM_TEMPLATE_INDEX" val="20189055"/>
  <p:tag name="KSO_WM_UNIT_INDEX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0"/>
  <p:tag name="KSO_WM_TEMPLATE_CATEGORY" val="custom"/>
  <p:tag name="KSO_WM_TEMPLATE_INDEX" val="20189055"/>
  <p:tag name="KSO_WM_UNIT_INDEX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9*i*3"/>
  <p:tag name="KSO_WM_TEMPLATE_CATEGORY" val="custom"/>
  <p:tag name="KSO_WM_TEMPLATE_INDEX" val="20189055"/>
  <p:tag name="KSO_WM_UNIT_INDEX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3*a*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20189055_13*i*3"/>
  <p:tag name="KSO_WM_TEMPLATE_CATEGORY" val="custom"/>
  <p:tag name="KSO_WM_TEMPLATE_INDEX" val="20189055"/>
  <p:tag name="KSO_WM_UNIT_INDEX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9055"/>
  <p:tag name="KSO_WM_UNIT_TYPE" val="a"/>
  <p:tag name="KSO_WM_UNIT_INDEX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  <p:tag name="KSO_WM_BEAUTIFY_FLAG" val="#wm#"/>
  <p:tag name="KSO_WM_TAG_VERSION" val="1.0"/>
  <p:tag name="KSO_WM_UNIT_ID" val="custom20189055_13*a*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GROUP_CODE" val="l1_1"/>
  <p:tag name="KSO_WM_TAG_VERSION" val="1.0"/>
  <p:tag name="KSO_WM_BEAUTIFY_FLAG" val="#wm#"/>
  <p:tag name="KSO_WM_UNIT_TYPE" val="i"/>
  <p:tag name="KSO_WM_UNIT_ID" val="custom20189055_8*i*1"/>
  <p:tag name="KSO_WM_TEMPLATE_CATEGORY" val="custom"/>
  <p:tag name="KSO_WM_TEMPLATE_INDEX" val="20189055"/>
  <p:tag name="KSO_WM_UNIT_INDEX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54402C"/>
      </a:dk2>
      <a:lt2>
        <a:srgbClr val="E7E6E6"/>
      </a:lt2>
      <a:accent1>
        <a:srgbClr val="54402C"/>
      </a:accent1>
      <a:accent2>
        <a:srgbClr val="F8E7C6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54402C"/>
    </a:dk2>
    <a:lt2>
      <a:srgbClr val="E7E6E6"/>
    </a:lt2>
    <a:accent1>
      <a:srgbClr val="54402C"/>
    </a:accent1>
    <a:accent2>
      <a:srgbClr val="F8E7C6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642</Words>
  <Application>Microsoft Office PowerPoint</Application>
  <PresentationFormat>宽屏</PresentationFormat>
  <Paragraphs>147</Paragraphs>
  <Slides>17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仿宋</vt:lpstr>
      <vt:lpstr>华文楷体</vt:lpstr>
      <vt:lpstr>华文隶书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Wang aggis</cp:lastModifiedBy>
  <cp:revision>57</cp:revision>
  <dcterms:created xsi:type="dcterms:W3CDTF">2018-06-28T15:23:00Z</dcterms:created>
  <dcterms:modified xsi:type="dcterms:W3CDTF">2021-12-07T16:08:53Z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