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66" r:id="rId4"/>
    <p:sldId id="267" r:id="rId5"/>
    <p:sldId id="269" r:id="rId6"/>
    <p:sldId id="268" r:id="rId7"/>
    <p:sldId id="259" r:id="rId8"/>
    <p:sldId id="263" r:id="rId9"/>
    <p:sldId id="271" r:id="rId10"/>
    <p:sldId id="270" r:id="rId11"/>
    <p:sldId id="272" r:id="rId12"/>
    <p:sldId id="273" r:id="rId13"/>
    <p:sldId id="274" r:id="rId14"/>
    <p:sldId id="275" r:id="rId15"/>
    <p:sldId id="277" r:id="rId16"/>
    <p:sldId id="278" r:id="rId17"/>
    <p:sldId id="262" r:id="rId18"/>
    <p:sldId id="280" r:id="rId19"/>
    <p:sldId id="281" r:id="rId20"/>
    <p:sldId id="282" r:id="rId21"/>
    <p:sldId id="283" r:id="rId22"/>
    <p:sldId id="276" r:id="rId23"/>
    <p:sldId id="285" r:id="rId24"/>
    <p:sldId id="287" r:id="rId25"/>
    <p:sldId id="289" r:id="rId26"/>
    <p:sldId id="290" r:id="rId27"/>
    <p:sldId id="288" r:id="rId28"/>
    <p:sldId id="261" r:id="rId29"/>
    <p:sldId id="260" r:id="rId30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815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6" d="100"/>
          <a:sy n="126" d="100"/>
        </p:scale>
        <p:origin x="-89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5631AB5-32EC-4AE4-983C-0C5BF1715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76B6-B58E-4D05-9365-AC6AD3765B48}" type="datetimeFigureOut">
              <a:rPr lang="zh-CN" altLang="en-US" smtClean="0"/>
              <a:t>20/5/31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28491A74-630C-4150-9B1C-18CFB4BB0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D7870CCB-A13D-4A43-AC6B-B62E1FBC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66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FD4DB941-2CC0-46A6-B4A2-798CFC230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33B621C9-8059-4C93-B31B-9A0B0825A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8126110E-2A09-4BA8-9051-A76D8D2715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176B6-B58E-4D05-9365-AC6AD3765B48}" type="datetimeFigureOut">
              <a:rPr lang="zh-CN" altLang="en-US" smtClean="0"/>
              <a:t>20/5/31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C7160F8-7546-481B-B6B1-DC297CF474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250305F6-2205-4F05-AD36-351C6ABA75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9B4F5-746D-4D5E-98D1-E19854A8DD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89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package" Target="../embeddings/Microsoft_Word___1.docx"/><Relationship Id="rId5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835497" y="992236"/>
            <a:ext cx="5675159" cy="112122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197302" y="874454"/>
            <a:ext cx="55514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0" b="1" dirty="0" smtClean="0">
                <a:solidFill>
                  <a:srgbClr val="C00000"/>
                </a:solidFill>
                <a:latin typeface="楷体-简" panose="02010600040101010101" charset="-122"/>
                <a:ea typeface="楷体-简" panose="02010600040101010101" charset="-122"/>
              </a:rPr>
              <a:t>21</a:t>
            </a:r>
            <a:r>
              <a:rPr lang="zh-CN" altLang="en-US" sz="7000" b="1" dirty="0" smtClean="0">
                <a:solidFill>
                  <a:srgbClr val="C00000"/>
                </a:solidFill>
                <a:latin typeface="楷体-简" panose="02010600040101010101" charset="-122"/>
                <a:ea typeface="楷体-简" panose="02010600040101010101" charset="-122"/>
              </a:rPr>
              <a:t> 古诗三首</a:t>
            </a:r>
            <a:endParaRPr lang="zh-CN" altLang="en-US" sz="7000" b="1" dirty="0">
              <a:solidFill>
                <a:srgbClr val="C0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140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WechatIMG104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15" y="863245"/>
            <a:ext cx="3253591" cy="3228486"/>
          </a:xfrm>
          <a:prstGeom prst="rect">
            <a:avLst/>
          </a:prstGeom>
        </p:spPr>
      </p:pic>
      <p:pic>
        <p:nvPicPr>
          <p:cNvPr id="3" name="图片 2" descr="WechatIMG104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312" y="863245"/>
            <a:ext cx="3315448" cy="322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2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秦</a:t>
            </a: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时明月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汉</a:t>
            </a: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时关，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万里长征人未还。</a:t>
            </a:r>
            <a:endParaRPr lang="zh-CN" altLang="en-US" sz="48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25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666831" y="1136310"/>
            <a:ext cx="5079862" cy="2127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200" b="1" dirty="0" smtClean="0">
                <a:latin typeface="楷体-简" panose="02010600040101010101" charset="-122"/>
                <a:ea typeface="楷体-简" panose="02010600040101010101" charset="-122"/>
              </a:rPr>
              <a:t>露从今夜白，月是故乡明。</a:t>
            </a:r>
            <a:endParaRPr lang="en-US" altLang="zh-CN" sz="32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200" b="1" dirty="0" smtClean="0">
                <a:latin typeface="楷体-简" panose="02010600040101010101" charset="-122"/>
                <a:ea typeface="楷体-简" panose="02010600040101010101" charset="-122"/>
              </a:rPr>
              <a:t>举头望明月，低头思故乡。</a:t>
            </a:r>
            <a:endParaRPr lang="en-US" altLang="zh-CN" sz="32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 dirty="0">
                <a:latin typeface="楷体-简" panose="02010600040101010101" charset="-122"/>
                <a:ea typeface="楷体-简" panose="02010600040101010101" charset="-122"/>
              </a:rPr>
              <a:t>海上生明月，天涯共此时。 </a:t>
            </a:r>
            <a:endParaRPr lang="zh-CN" altLang="en-US" sz="32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25252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秦</a:t>
            </a: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时明月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汉</a:t>
            </a: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时关，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solidFill>
                  <a:srgbClr val="0000FF"/>
                </a:solidFill>
                <a:latin typeface="楷体-简" panose="02010600040101010101" charset="-122"/>
                <a:ea typeface="楷体-简" panose="02010600040101010101" charset="-122"/>
              </a:rPr>
              <a:t>万里长征人未还。</a:t>
            </a:r>
            <a:endParaRPr lang="zh-CN" altLang="en-US" sz="4800" b="1" dirty="0">
              <a:solidFill>
                <a:srgbClr val="0000FF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32671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28 下午5.12.5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41406" b="13095"/>
          <a:stretch/>
        </p:blipFill>
        <p:spPr>
          <a:xfrm>
            <a:off x="1764660" y="168679"/>
            <a:ext cx="4732607" cy="473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5" name="直线连接符 4"/>
          <p:cNvCxnSpPr/>
          <p:nvPr/>
        </p:nvCxnSpPr>
        <p:spPr>
          <a:xfrm flipH="1">
            <a:off x="2528622" y="2351598"/>
            <a:ext cx="1608686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直线连接符 7"/>
          <p:cNvCxnSpPr/>
          <p:nvPr/>
        </p:nvCxnSpPr>
        <p:spPr>
          <a:xfrm flipH="1">
            <a:off x="4248638" y="2351598"/>
            <a:ext cx="1109029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 flipH="1">
            <a:off x="3404607" y="2960427"/>
            <a:ext cx="804343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34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葡萄美酒夜光杯，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欲饮琵琶马上催。</a:t>
            </a:r>
            <a:endParaRPr lang="zh-CN" altLang="en-US" sz="48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73057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但使龙城飞将在，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不教胡马度阴山。</a:t>
            </a:r>
            <a:endParaRPr lang="zh-CN" altLang="en-US" sz="48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4891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ransition xmlns:p14="http://schemas.microsoft.com/office/powerpoint/2010/main" spd="slow">
    <p:pull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但使龙城飞将在，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不教胡马度阴山。</a:t>
            </a:r>
            <a:endParaRPr lang="zh-CN" altLang="en-US" sz="48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43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醉卧沙场君莫笑，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古来征战几人回。</a:t>
            </a:r>
            <a:endParaRPr lang="zh-CN" altLang="en-US" sz="48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194387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28 下午5.12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67" r="40069" b="6823"/>
          <a:stretch/>
        </p:blipFill>
        <p:spPr>
          <a:xfrm>
            <a:off x="267883" y="922779"/>
            <a:ext cx="4410422" cy="402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图片 2" descr="屏幕快照 2020-05-28 下午5.12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41406" b="13095"/>
          <a:stretch/>
        </p:blipFill>
        <p:spPr>
          <a:xfrm>
            <a:off x="4847448" y="922779"/>
            <a:ext cx="4028173" cy="4028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圆角矩形 3"/>
          <p:cNvSpPr/>
          <p:nvPr/>
        </p:nvSpPr>
        <p:spPr>
          <a:xfrm>
            <a:off x="3135272" y="198441"/>
            <a:ext cx="2733674" cy="830997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606226" y="168674"/>
            <a:ext cx="21383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solidFill>
                  <a:srgbClr val="C00000"/>
                </a:solidFill>
                <a:latin typeface="楷体-简" panose="02010600040101010101" charset="-122"/>
                <a:ea typeface="楷体-简" panose="02010600040101010101" charset="-122"/>
              </a:rPr>
              <a:t>边塞诗</a:t>
            </a:r>
            <a:endParaRPr lang="zh-CN" altLang="en-US" sz="4400" b="1" dirty="0">
              <a:solidFill>
                <a:srgbClr val="C0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2265056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30 下午3.30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4" b="6825"/>
          <a:stretch/>
        </p:blipFill>
        <p:spPr>
          <a:xfrm>
            <a:off x="458007" y="218292"/>
            <a:ext cx="8229600" cy="4574205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同侧圆角矩形 2"/>
          <p:cNvSpPr/>
          <p:nvPr/>
        </p:nvSpPr>
        <p:spPr>
          <a:xfrm>
            <a:off x="705517" y="372973"/>
            <a:ext cx="3154667" cy="3497882"/>
          </a:xfrm>
          <a:prstGeom prst="round2SameRect">
            <a:avLst>
              <a:gd name="adj1" fmla="val 18532"/>
              <a:gd name="adj2" fmla="val 22385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9000"/>
                </a:schemeClr>
              </a:gs>
              <a:gs pos="82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887932" y="-292330"/>
            <a:ext cx="2841227" cy="3769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lang="en-US" altLang="zh-CN" sz="2800" b="1" dirty="0" smtClean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          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出 塞</a:t>
            </a:r>
            <a:endParaRPr lang="en-US" altLang="zh-CN" sz="32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>
                <a:latin typeface="楷体-简" panose="02010600040101010101" charset="-122"/>
                <a:ea typeface="楷体-简" panose="02010600040101010101" charset="-122"/>
              </a:rPr>
              <a:t> </a:t>
            </a:r>
            <a:r>
              <a:rPr lang="zh-CN" altLang="en-US" sz="2800" b="1" u="sng" dirty="0" smtClean="0">
                <a:latin typeface="楷体-简" panose="02010600040101010101" charset="-122"/>
                <a:ea typeface="楷体-简" panose="02010600040101010101" charset="-122"/>
              </a:rPr>
              <a:t>        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明月</a:t>
            </a:r>
            <a:r>
              <a:rPr lang="zh-CN" altLang="en-US" sz="2800" b="1" u="sng" dirty="0" smtClean="0">
                <a:latin typeface="楷体-简" panose="02010600040101010101" charset="-122"/>
                <a:ea typeface="楷体-简" panose="02010600040101010101" charset="-122"/>
              </a:rPr>
              <a:t>        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关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，</a:t>
            </a:r>
            <a:endParaRPr lang="en-US" altLang="zh-CN" sz="2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万里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但使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，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不教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  <p:sp>
        <p:nvSpPr>
          <p:cNvPr id="5" name="延迟 4"/>
          <p:cNvSpPr/>
          <p:nvPr/>
        </p:nvSpPr>
        <p:spPr>
          <a:xfrm>
            <a:off x="7226506" y="504018"/>
            <a:ext cx="1310246" cy="342732"/>
          </a:xfrm>
          <a:prstGeom prst="flowChartDelay">
            <a:avLst/>
          </a:prstGeom>
          <a:solidFill>
            <a:srgbClr val="781515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77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屏幕快照 2020-05-30 下午3.32.3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5" b="6632"/>
          <a:stretch/>
        </p:blipFill>
        <p:spPr>
          <a:xfrm>
            <a:off x="466319" y="257980"/>
            <a:ext cx="8229600" cy="4544439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4" name="同侧圆角矩形 3"/>
          <p:cNvSpPr/>
          <p:nvPr/>
        </p:nvSpPr>
        <p:spPr>
          <a:xfrm>
            <a:off x="2984324" y="923283"/>
            <a:ext cx="3154667" cy="3497882"/>
          </a:xfrm>
          <a:prstGeom prst="round2SameRect">
            <a:avLst>
              <a:gd name="adj1" fmla="val 18532"/>
              <a:gd name="adj2" fmla="val 22385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9000"/>
                </a:schemeClr>
              </a:gs>
              <a:gs pos="82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3166739" y="257980"/>
            <a:ext cx="2841227" cy="3855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lang="en-US" altLang="zh-CN" sz="2800" b="1" dirty="0" smtClean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</a:t>
            </a:r>
            <a:r>
              <a:rPr lang="zh-CN" altLang="en-US" sz="32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凉州词 </a:t>
            </a:r>
            <a:endParaRPr lang="en-US" altLang="zh-CN" sz="32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zh-CN" sz="3200" b="1" u="sng" dirty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</a:t>
            </a:r>
            <a:r>
              <a:rPr lang="zh-CN" altLang="en-US" sz="32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</a:t>
            </a:r>
            <a:r>
              <a:rPr lang="zh-CN" altLang="en-US" sz="2800" b="1" dirty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酒</a:t>
            </a:r>
            <a:r>
              <a:rPr lang="zh-CN" altLang="en-US" sz="2800" b="1" u="sng" dirty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</a:t>
            </a:r>
            <a:r>
              <a:rPr lang="zh-CN" altLang="en-US" sz="2800" b="1" dirty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杯，</a:t>
            </a:r>
            <a:endParaRPr lang="en-US" altLang="zh-CN" sz="2800" b="1" dirty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欲饮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君莫笑，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  <p:sp>
        <p:nvSpPr>
          <p:cNvPr id="6" name="延迟 5"/>
          <p:cNvSpPr/>
          <p:nvPr/>
        </p:nvSpPr>
        <p:spPr>
          <a:xfrm>
            <a:off x="7226506" y="504018"/>
            <a:ext cx="1310246" cy="342732"/>
          </a:xfrm>
          <a:prstGeom prst="flowChartDelay">
            <a:avLst/>
          </a:prstGeom>
          <a:solidFill>
            <a:srgbClr val="781515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3153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28 下午5.13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909" r="34045" b="7508"/>
          <a:stretch/>
        </p:blipFill>
        <p:spPr>
          <a:xfrm>
            <a:off x="2629226" y="396894"/>
            <a:ext cx="4633391" cy="452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503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30 下午3.31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5733"/>
          <a:stretch/>
        </p:blipFill>
        <p:spPr>
          <a:xfrm>
            <a:off x="209008" y="221768"/>
            <a:ext cx="8801447" cy="46268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延迟 2"/>
          <p:cNvSpPr/>
          <p:nvPr/>
        </p:nvSpPr>
        <p:spPr>
          <a:xfrm>
            <a:off x="7407925" y="504018"/>
            <a:ext cx="1421112" cy="342732"/>
          </a:xfrm>
          <a:prstGeom prst="flowChartDelay">
            <a:avLst/>
          </a:prstGeom>
          <a:solidFill>
            <a:srgbClr val="781515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4414516" y="1350768"/>
            <a:ext cx="3154667" cy="3497882"/>
          </a:xfrm>
          <a:prstGeom prst="round2SameRect">
            <a:avLst>
              <a:gd name="adj1" fmla="val 18532"/>
              <a:gd name="adj2" fmla="val 22385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9000"/>
                </a:schemeClr>
              </a:gs>
              <a:gs pos="82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96931" y="685465"/>
            <a:ext cx="2841227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lang="en-US" altLang="zh-CN" sz="2800" b="1" dirty="0" smtClean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endParaRPr lang="en-US" altLang="zh-CN" sz="2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明月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关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，</a:t>
            </a:r>
            <a:endParaRPr lang="en-US" altLang="zh-CN" sz="2800" b="1" dirty="0" smtClean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万里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但使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，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不教</a:t>
            </a: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008" y="136227"/>
            <a:ext cx="8801447" cy="735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79433" y="-210308"/>
            <a:ext cx="780099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生当作人杰，死亦为鬼雄</a:t>
            </a:r>
            <a:endParaRPr lang="zh-CN" altLang="en-US" sz="4400" b="1" dirty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979188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30 下午3.31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5733"/>
          <a:stretch/>
        </p:blipFill>
        <p:spPr>
          <a:xfrm>
            <a:off x="209008" y="221768"/>
            <a:ext cx="8801447" cy="46268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延迟 2"/>
          <p:cNvSpPr/>
          <p:nvPr/>
        </p:nvSpPr>
        <p:spPr>
          <a:xfrm>
            <a:off x="7407925" y="504018"/>
            <a:ext cx="1421112" cy="342732"/>
          </a:xfrm>
          <a:prstGeom prst="flowChartDelay">
            <a:avLst/>
          </a:prstGeom>
          <a:solidFill>
            <a:srgbClr val="781515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4414516" y="1350768"/>
            <a:ext cx="3154667" cy="3497882"/>
          </a:xfrm>
          <a:prstGeom prst="round2SameRect">
            <a:avLst>
              <a:gd name="adj1" fmla="val 18532"/>
              <a:gd name="adj2" fmla="val 22385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9000"/>
                </a:schemeClr>
              </a:gs>
              <a:gs pos="82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596931" y="685465"/>
            <a:ext cx="2841227" cy="3683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lang="en-US" altLang="zh-CN" sz="2800" b="1" dirty="0" smtClean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endParaRPr lang="en-US" altLang="zh-CN" sz="2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明月</a:t>
            </a:r>
            <a:r>
              <a:rPr lang="zh-CN" altLang="en-US" sz="2800" b="1" u="sng" dirty="0" smtClean="0">
                <a:latin typeface="楷体-简" panose="02010600040101010101" charset="-122"/>
                <a:ea typeface="楷体-简" panose="02010600040101010101" charset="-122"/>
              </a:rPr>
              <a:t>                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关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，</a:t>
            </a:r>
            <a:endParaRPr lang="en-US" altLang="zh-CN" sz="2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万里</a:t>
            </a:r>
            <a:r>
              <a:rPr lang="zh-CN" altLang="en-US" sz="2800" b="1" u="sng" dirty="0" smtClean="0"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en-US" altLang="zh-CN" sz="2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但使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，</a:t>
            </a:r>
            <a:endParaRPr lang="en-US" altLang="zh-CN" sz="2800" b="1" dirty="0" smtClean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不教</a:t>
            </a:r>
            <a:r>
              <a:rPr lang="zh-CN" altLang="en-US" sz="2800" b="1" u="sng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zh-CN" altLang="en-US" sz="2800" b="1" dirty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209008" y="136227"/>
            <a:ext cx="8801447" cy="735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79433" y="-210308"/>
            <a:ext cx="780099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生当作人杰，死亦为鬼雄</a:t>
            </a:r>
            <a:endParaRPr lang="zh-CN" altLang="en-US" sz="4400" b="1" dirty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2978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30 下午3.31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12" b="5733"/>
          <a:stretch/>
        </p:blipFill>
        <p:spPr>
          <a:xfrm>
            <a:off x="209008" y="221768"/>
            <a:ext cx="8801447" cy="4626882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3" name="延迟 2"/>
          <p:cNvSpPr/>
          <p:nvPr/>
        </p:nvSpPr>
        <p:spPr>
          <a:xfrm>
            <a:off x="7407925" y="504018"/>
            <a:ext cx="1421112" cy="342732"/>
          </a:xfrm>
          <a:prstGeom prst="flowChartDelay">
            <a:avLst/>
          </a:prstGeom>
          <a:solidFill>
            <a:srgbClr val="781515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同侧圆角矩形 3"/>
          <p:cNvSpPr/>
          <p:nvPr/>
        </p:nvSpPr>
        <p:spPr>
          <a:xfrm>
            <a:off x="4414516" y="1985828"/>
            <a:ext cx="3154667" cy="2862821"/>
          </a:xfrm>
          <a:prstGeom prst="round2SameRect">
            <a:avLst>
              <a:gd name="adj1" fmla="val 18532"/>
              <a:gd name="adj2" fmla="val 22385"/>
            </a:avLst>
          </a:prstGeom>
          <a:gradFill>
            <a:gsLst>
              <a:gs pos="0">
                <a:schemeClr val="accent4">
                  <a:lumMod val="110000"/>
                  <a:satMod val="105000"/>
                  <a:tint val="67000"/>
                  <a:alpha val="39000"/>
                </a:schemeClr>
              </a:gs>
              <a:gs pos="82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209008" y="136227"/>
            <a:ext cx="8801447" cy="73558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1079433" y="-210308"/>
            <a:ext cx="7800999" cy="9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4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生当作人杰，死亦为鬼雄</a:t>
            </a:r>
            <a:endParaRPr lang="zh-CN" altLang="en-US" sz="4400" b="1" dirty="0">
              <a:solidFill>
                <a:srgbClr val="FF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608008" y="2469685"/>
            <a:ext cx="2841227" cy="1873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君莫笑，</a:t>
            </a:r>
            <a:endParaRPr lang="en-US" altLang="zh-CN" sz="2800" b="1" dirty="0" smtClean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b="1" u="sng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                                   </a:t>
            </a:r>
            <a:r>
              <a:rPr lang="zh-CN" altLang="en-US" sz="2800" b="1" dirty="0" smtClean="0">
                <a:solidFill>
                  <a:srgbClr val="000000"/>
                </a:solidFill>
                <a:latin typeface="楷体-简" panose="02010600040101010101" charset="-122"/>
                <a:ea typeface="楷体-简" panose="02010600040101010101" charset="-122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3570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28 下午5.13.1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6" t="909" r="34045" b="7508"/>
          <a:stretch/>
        </p:blipFill>
        <p:spPr>
          <a:xfrm>
            <a:off x="2629226" y="396894"/>
            <a:ext cx="4633391" cy="452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" name="直线连接符 2"/>
          <p:cNvCxnSpPr/>
          <p:nvPr/>
        </p:nvCxnSpPr>
        <p:spPr>
          <a:xfrm flipH="1">
            <a:off x="4137308" y="3561241"/>
            <a:ext cx="170840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直线连接符 5"/>
          <p:cNvCxnSpPr/>
          <p:nvPr/>
        </p:nvCxnSpPr>
        <p:spPr>
          <a:xfrm flipH="1">
            <a:off x="4137308" y="4076536"/>
            <a:ext cx="170840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576493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46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6473" y="992236"/>
            <a:ext cx="8244854" cy="32644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78242" y="1459229"/>
            <a:ext cx="4711546" cy="206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楷体"/>
                <a:ea typeface="楷体"/>
                <a:cs typeface="楷体"/>
              </a:rPr>
              <a:t>   </a:t>
            </a:r>
            <a:r>
              <a:rPr lang="zh-CN" altLang="zh-CN" sz="4400" b="1" dirty="0" smtClean="0">
                <a:latin typeface="楷体"/>
                <a:ea typeface="楷体"/>
                <a:cs typeface="楷体"/>
              </a:rPr>
              <a:t>秦 </a:t>
            </a:r>
            <a:r>
              <a:rPr lang="zh-CN" altLang="zh-CN" sz="4400" b="1" dirty="0">
                <a:latin typeface="楷体"/>
                <a:ea typeface="楷体"/>
                <a:cs typeface="楷体"/>
              </a:rPr>
              <a:t>琵琶 征战 </a:t>
            </a:r>
            <a:endParaRPr lang="en-US" altLang="zh-CN" sz="4400" b="1" dirty="0" smtClean="0">
              <a:latin typeface="楷体"/>
              <a:ea typeface="楷体"/>
              <a:cs typeface="楷体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 smtClean="0">
                <a:latin typeface="楷体"/>
                <a:ea typeface="楷体"/>
                <a:cs typeface="楷体"/>
              </a:rPr>
              <a:t>人未还 </a:t>
            </a:r>
            <a:r>
              <a:rPr lang="zh-CN" altLang="zh-CN" sz="4400" b="1" dirty="0">
                <a:latin typeface="楷体"/>
                <a:ea typeface="楷体"/>
                <a:cs typeface="楷体"/>
              </a:rPr>
              <a:t>飞将 出塞</a:t>
            </a:r>
          </a:p>
        </p:txBody>
      </p:sp>
    </p:spTree>
    <p:extLst>
      <p:ext uri="{BB962C8B-B14F-4D97-AF65-F5344CB8AC3E}">
        <p14:creationId xmlns:p14="http://schemas.microsoft.com/office/powerpoint/2010/main" val="11712988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446473" y="992236"/>
            <a:ext cx="8244854" cy="326445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2078242" y="1459229"/>
            <a:ext cx="4711546" cy="20672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b="1" dirty="0" smtClean="0">
                <a:latin typeface="楷体"/>
                <a:ea typeface="楷体"/>
                <a:cs typeface="楷体"/>
              </a:rPr>
              <a:t>   </a:t>
            </a:r>
            <a:r>
              <a:rPr lang="zh-CN" altLang="zh-CN" sz="4400" b="1" dirty="0" smtClean="0">
                <a:latin typeface="楷体"/>
                <a:ea typeface="楷体"/>
                <a:cs typeface="楷体"/>
              </a:rPr>
              <a:t>秦 </a:t>
            </a:r>
            <a:r>
              <a:rPr lang="zh-CN" altLang="zh-CN" sz="4400" b="1" dirty="0">
                <a:latin typeface="楷体"/>
                <a:ea typeface="楷体"/>
                <a:cs typeface="楷体"/>
              </a:rPr>
              <a:t>琵琶 征战 </a:t>
            </a:r>
            <a:endParaRPr lang="en-US" altLang="zh-CN" sz="4400" b="1" dirty="0" smtClean="0">
              <a:latin typeface="楷体"/>
              <a:ea typeface="楷体"/>
              <a:cs typeface="楷体"/>
            </a:endParaRPr>
          </a:p>
          <a:p>
            <a:pPr>
              <a:lnSpc>
                <a:spcPct val="150000"/>
              </a:lnSpc>
            </a:pPr>
            <a:r>
              <a:rPr lang="zh-CN" altLang="zh-CN" sz="4400" b="1" dirty="0" smtClean="0">
                <a:latin typeface="楷体"/>
                <a:ea typeface="楷体"/>
                <a:cs typeface="楷体"/>
              </a:rPr>
              <a:t>人未</a:t>
            </a:r>
            <a:r>
              <a:rPr lang="zh-CN" altLang="zh-CN" sz="4400" b="1" dirty="0" smtClean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还</a:t>
            </a:r>
            <a:r>
              <a:rPr lang="zh-CN" altLang="zh-CN" sz="4400" b="1" dirty="0" smtClean="0">
                <a:latin typeface="楷体"/>
                <a:ea typeface="楷体"/>
                <a:cs typeface="楷体"/>
              </a:rPr>
              <a:t> </a:t>
            </a:r>
            <a:r>
              <a:rPr lang="zh-CN" altLang="zh-CN" sz="4400" b="1" dirty="0">
                <a:latin typeface="楷体"/>
                <a:ea typeface="楷体"/>
                <a:cs typeface="楷体"/>
              </a:rPr>
              <a:t>飞</a:t>
            </a:r>
            <a:r>
              <a:rPr lang="zh-CN" altLang="zh-CN" sz="4400" b="1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将</a:t>
            </a:r>
            <a:r>
              <a:rPr lang="zh-CN" altLang="zh-CN" sz="4400" b="1" dirty="0">
                <a:latin typeface="楷体"/>
                <a:ea typeface="楷体"/>
                <a:cs typeface="楷体"/>
              </a:rPr>
              <a:t> 出</a:t>
            </a:r>
            <a:r>
              <a:rPr lang="zh-CN" altLang="zh-CN" sz="4400" b="1" dirty="0">
                <a:solidFill>
                  <a:srgbClr val="FF0000"/>
                </a:solidFill>
                <a:latin typeface="楷体"/>
                <a:ea typeface="楷体"/>
                <a:cs typeface="楷体"/>
              </a:rPr>
              <a:t>塞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309652" y="605264"/>
            <a:ext cx="18466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3811640" y="1136063"/>
            <a:ext cx="12114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FF0000"/>
                </a:solidFill>
              </a:rPr>
              <a:t>p</a:t>
            </a:r>
            <a:r>
              <a:rPr lang="zh-CN" altLang="zh-CN" sz="3600" dirty="0" smtClean="0">
                <a:solidFill>
                  <a:srgbClr val="FF0000"/>
                </a:solidFill>
              </a:rPr>
              <a:t>í</a:t>
            </a:r>
            <a:r>
              <a:rPr lang="zh-CN" altLang="en-US" sz="3600" dirty="0" smtClean="0">
                <a:solidFill>
                  <a:srgbClr val="FF0000"/>
                </a:solidFill>
              </a:rPr>
              <a:t> </a:t>
            </a:r>
            <a:r>
              <a:rPr lang="en-US" altLang="zh-CN" sz="3600" dirty="0" smtClean="0">
                <a:solidFill>
                  <a:srgbClr val="FF0000"/>
                </a:solidFill>
              </a:rPr>
              <a:t>pa</a:t>
            </a:r>
            <a:r>
              <a:rPr lang="zh-CN" altLang="zh-CN" dirty="0" smtClean="0"/>
              <a:t> 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77855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29 上午11.3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07" y="0"/>
            <a:ext cx="3926279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椭圆 2"/>
          <p:cNvSpPr/>
          <p:nvPr/>
        </p:nvSpPr>
        <p:spPr>
          <a:xfrm>
            <a:off x="4186917" y="734254"/>
            <a:ext cx="1180671" cy="1756257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0294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屏幕快照 2020-05-28 下午5.12.4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6" t="27853" r="43914" b="10424"/>
          <a:stretch/>
        </p:blipFill>
        <p:spPr>
          <a:xfrm>
            <a:off x="119059" y="922779"/>
            <a:ext cx="4386231" cy="402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图片 2" descr="屏幕快照 2020-05-28 下午5.12.5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6" r="41406" b="13095"/>
          <a:stretch/>
        </p:blipFill>
        <p:spPr>
          <a:xfrm>
            <a:off x="4847448" y="922779"/>
            <a:ext cx="4028173" cy="4028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7" name="直线连接符 6"/>
          <p:cNvCxnSpPr/>
          <p:nvPr/>
        </p:nvCxnSpPr>
        <p:spPr>
          <a:xfrm flipH="1">
            <a:off x="2004164" y="2609579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直线连接符 8"/>
          <p:cNvCxnSpPr/>
          <p:nvPr/>
        </p:nvCxnSpPr>
        <p:spPr>
          <a:xfrm flipH="1">
            <a:off x="2722095" y="2609579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直线连接符 9"/>
          <p:cNvCxnSpPr/>
          <p:nvPr/>
        </p:nvCxnSpPr>
        <p:spPr>
          <a:xfrm flipH="1">
            <a:off x="2037500" y="3148937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直线连接符 10"/>
          <p:cNvCxnSpPr/>
          <p:nvPr/>
        </p:nvCxnSpPr>
        <p:spPr>
          <a:xfrm flipH="1">
            <a:off x="2755431" y="3148937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2" name="直线连接符 11"/>
          <p:cNvCxnSpPr/>
          <p:nvPr/>
        </p:nvCxnSpPr>
        <p:spPr>
          <a:xfrm flipH="1">
            <a:off x="2031148" y="3668451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直线连接符 12"/>
          <p:cNvCxnSpPr/>
          <p:nvPr/>
        </p:nvCxnSpPr>
        <p:spPr>
          <a:xfrm flipH="1">
            <a:off x="2749079" y="3668451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直线连接符 13"/>
          <p:cNvCxnSpPr/>
          <p:nvPr/>
        </p:nvCxnSpPr>
        <p:spPr>
          <a:xfrm flipH="1">
            <a:off x="2024796" y="4168121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直线连接符 14"/>
          <p:cNvCxnSpPr/>
          <p:nvPr/>
        </p:nvCxnSpPr>
        <p:spPr>
          <a:xfrm flipH="1">
            <a:off x="2742727" y="4168121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6" name="直线连接符 15"/>
          <p:cNvCxnSpPr/>
          <p:nvPr/>
        </p:nvCxnSpPr>
        <p:spPr>
          <a:xfrm flipH="1">
            <a:off x="6125995" y="2411132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直线连接符 16"/>
          <p:cNvCxnSpPr/>
          <p:nvPr/>
        </p:nvCxnSpPr>
        <p:spPr>
          <a:xfrm flipH="1">
            <a:off x="6843926" y="2411132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8" name="直线连接符 17"/>
          <p:cNvCxnSpPr/>
          <p:nvPr/>
        </p:nvCxnSpPr>
        <p:spPr>
          <a:xfrm flipH="1">
            <a:off x="6125995" y="2950490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直线连接符 18"/>
          <p:cNvCxnSpPr/>
          <p:nvPr/>
        </p:nvCxnSpPr>
        <p:spPr>
          <a:xfrm flipH="1">
            <a:off x="6843926" y="2950490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直线连接符 19"/>
          <p:cNvCxnSpPr/>
          <p:nvPr/>
        </p:nvCxnSpPr>
        <p:spPr>
          <a:xfrm flipH="1">
            <a:off x="6149413" y="3377150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直线连接符 20"/>
          <p:cNvCxnSpPr/>
          <p:nvPr/>
        </p:nvCxnSpPr>
        <p:spPr>
          <a:xfrm flipH="1">
            <a:off x="6867344" y="3377150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线连接符 21"/>
          <p:cNvCxnSpPr/>
          <p:nvPr/>
        </p:nvCxnSpPr>
        <p:spPr>
          <a:xfrm flipH="1">
            <a:off x="6149413" y="3866898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3" name="直线连接符 22"/>
          <p:cNvCxnSpPr/>
          <p:nvPr/>
        </p:nvCxnSpPr>
        <p:spPr>
          <a:xfrm flipH="1">
            <a:off x="6867344" y="3866898"/>
            <a:ext cx="119060" cy="396894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644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209426"/>
              </p:ext>
            </p:extLst>
          </p:nvPr>
        </p:nvGraphicFramePr>
        <p:xfrm>
          <a:off x="882494" y="1051769"/>
          <a:ext cx="7763787" cy="2332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文档" r:id="rId4" imgW="5410200" imgH="1625600" progId="Word.Document.12">
                  <p:embed/>
                </p:oleObj>
              </mc:Choice>
              <mc:Fallback>
                <p:oleObj name="文档" r:id="rId4" imgW="5410200" imgH="162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82494" y="1051769"/>
                        <a:ext cx="7763787" cy="23327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E74AA5C-8A92-4C24-9CD3-E02D81B595E7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20" y="0"/>
            <a:ext cx="9144000" cy="5143500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1071501" y="1369285"/>
            <a:ext cx="4018250" cy="2847715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416580" y="1369285"/>
            <a:ext cx="4018250" cy="2847715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073616" y="1518123"/>
            <a:ext cx="19049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/>
              <a:t>《</a:t>
            </a:r>
            <a:r>
              <a:rPr kumimoji="1" lang="zh-CN" altLang="en-US" sz="2800" dirty="0"/>
              <a:t>出塞</a:t>
            </a:r>
            <a:r>
              <a:rPr kumimoji="1" lang="en-US" altLang="zh-CN" sz="2800" dirty="0"/>
              <a:t>》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4676647" y="1478435"/>
            <a:ext cx="22883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 smtClean="0"/>
              <a:t>《</a:t>
            </a:r>
            <a:r>
              <a:rPr kumimoji="1" lang="zh-CN" altLang="en-US" sz="2800" dirty="0" smtClean="0"/>
              <a:t>凉州词</a:t>
            </a:r>
            <a:r>
              <a:rPr kumimoji="1" lang="en-US" altLang="zh-CN" sz="2800" dirty="0" smtClean="0"/>
              <a:t>》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246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1150906" y="615186"/>
            <a:ext cx="6310142" cy="35819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845419" y="1123800"/>
            <a:ext cx="5079862" cy="2111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4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秦</a:t>
            </a: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时明月</a:t>
            </a:r>
            <a:r>
              <a:rPr lang="zh-CN" altLang="en-US" sz="4800" b="1" dirty="0" smtClean="0">
                <a:solidFill>
                  <a:srgbClr val="FF0000"/>
                </a:solidFill>
                <a:latin typeface="楷体-简" panose="02010600040101010101" charset="-122"/>
                <a:ea typeface="楷体-简" panose="02010600040101010101" charset="-122"/>
              </a:rPr>
              <a:t>汉</a:t>
            </a: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时关，</a:t>
            </a:r>
            <a:endParaRPr lang="en-US" altLang="zh-CN" sz="4800" b="1" dirty="0" smtClean="0">
              <a:latin typeface="楷体-简" panose="02010600040101010101" charset="-122"/>
              <a:ea typeface="楷体-简" panose="02010600040101010101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4800" b="1" dirty="0" smtClean="0">
                <a:latin typeface="楷体-简" panose="02010600040101010101" charset="-122"/>
                <a:ea typeface="楷体-简" panose="02010600040101010101" charset="-122"/>
              </a:rPr>
              <a:t>万里长征人未还。</a:t>
            </a:r>
            <a:endParaRPr lang="zh-CN" altLang="en-US" sz="4800" b="1" dirty="0">
              <a:latin typeface="楷体-简" panose="02010600040101010101" charset="-122"/>
              <a:ea typeface="楷体-简" panose="02010600040101010101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08496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142</Words>
  <Application>Microsoft Macintosh PowerPoint</Application>
  <PresentationFormat>全屏显示(16:9)</PresentationFormat>
  <Paragraphs>56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嵌入的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Office 主题​​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user</dc:creator>
  <cp:lastModifiedBy>yan xu</cp:lastModifiedBy>
  <cp:revision>27</cp:revision>
  <dcterms:modified xsi:type="dcterms:W3CDTF">2020-05-31T06:55:32Z</dcterms:modified>
</cp:coreProperties>
</file>