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82" r:id="rId12"/>
    <p:sldId id="283" r:id="rId13"/>
    <p:sldId id="268" r:id="rId14"/>
    <p:sldId id="285" r:id="rId15"/>
    <p:sldId id="269" r:id="rId16"/>
    <p:sldId id="270" r:id="rId17"/>
    <p:sldId id="286" r:id="rId18"/>
    <p:sldId id="288" r:id="rId19"/>
    <p:sldId id="289" r:id="rId20"/>
    <p:sldId id="287" r:id="rId21"/>
    <p:sldId id="291" r:id="rId22"/>
    <p:sldId id="271" r:id="rId23"/>
    <p:sldId id="272" r:id="rId24"/>
    <p:sldId id="273" r:id="rId25"/>
    <p:sldId id="274" r:id="rId26"/>
    <p:sldId id="280" r:id="rId27"/>
    <p:sldId id="290" r:id="rId28"/>
    <p:sldId id="275" r:id="rId29"/>
    <p:sldId id="276" r:id="rId30"/>
    <p:sldId id="278" r:id="rId31"/>
    <p:sldId id="277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D9"/>
    <a:srgbClr val="FFFFCD"/>
    <a:srgbClr val="FFFFE5"/>
    <a:srgbClr val="DD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949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03C5-A9EB-45E7-91B6-ADF93D064B58}" type="datetimeFigureOut">
              <a:rPr lang="zh-CN" altLang="en-US" smtClean="0"/>
              <a:t>2021/10/1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A9CB2-5904-477D-99DD-FDCCB81AE40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0" y="-3"/>
            <a:ext cx="9156484" cy="6858004"/>
            <a:chOff x="0" y="-3"/>
            <a:chExt cx="9156484" cy="6858004"/>
          </a:xfrm>
        </p:grpSpPr>
        <p:pic>
          <p:nvPicPr>
            <p:cNvPr id="1026" name="Picture 2" descr="https://timgsa.baidu.com/timg?image&amp;quality=80&amp;size=b9999_10000&amp;sec=1597849419269&amp;di=183710034f79a41a596815c52e225886&amp;imgtype=0&amp;src=http%3A%2F%2Fbig5.gov.cn%2Fgate%2Fbig5%2Fwww.gov.cn%2Fxinwen%2F2017-10%2F04%2F5229558%2Fimages%2Ff5f3c18ce08e4fa0af76cae3213f09ff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93"/>
            <a:stretch>
              <a:fillRect/>
            </a:stretch>
          </p:blipFill>
          <p:spPr bwMode="auto">
            <a:xfrm>
              <a:off x="0" y="1613272"/>
              <a:ext cx="9156484" cy="52447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timgsa.baidu.com/timg?image&amp;quality=80&amp;size=b9999_10000&amp;sec=1597849419269&amp;di=183710034f79a41a596815c52e225886&amp;imgtype=0&amp;src=http%3A%2F%2Fbig5.gov.cn%2Fgate%2Fbig5%2Fwww.gov.cn%2Fxinwen%2F2017-10%2F04%2F5229558%2Fimages%2Ff5f3c18ce08e4fa0af76cae3213f09ff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9" b="89403"/>
            <a:stretch>
              <a:fillRect/>
            </a:stretch>
          </p:blipFill>
          <p:spPr bwMode="auto">
            <a:xfrm flipV="1">
              <a:off x="0" y="-3"/>
              <a:ext cx="9144000" cy="16132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2339752" y="1105439"/>
            <a:ext cx="3816424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</a:rPr>
              <a:t>语文园地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3573016"/>
            <a:ext cx="691276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部编版四年级上册语文第七单元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55771" y="404664"/>
            <a:ext cx="8071389" cy="564160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atinLnBrk="1">
              <a:lnSpc>
                <a:spcPct val="13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志存高远：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指立志很高远。</a:t>
            </a:r>
          </a:p>
          <a:p>
            <a:pPr latinLnBrk="1">
              <a:lnSpc>
                <a:spcPct val="13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精忠报国：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为国家竭尽忠诚，牺牲一切。</a:t>
            </a:r>
          </a:p>
          <a:p>
            <a:pPr latinLnBrk="1">
              <a:lnSpc>
                <a:spcPct val="13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大义凛然：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威严不可侵犯的样子，形容为了正义事业坚强不屈。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3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英勇无畏：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勇敢出众，没有畏惧。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30000"/>
              </a:lnSpc>
            </a:pPr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志存高远：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指立志很高远。</a:t>
            </a:r>
            <a:endParaRPr lang="zh-CN" altLang="zh-CN" dirty="0"/>
          </a:p>
          <a:p>
            <a:pPr latinLnBrk="1">
              <a:lnSpc>
                <a:spcPct val="130000"/>
              </a:lnSpc>
            </a:pPr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精忠报国：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为国家竭尽忠诚，牺牲一切。</a:t>
            </a:r>
            <a:endParaRPr lang="zh-CN" altLang="zh-CN" dirty="0"/>
          </a:p>
          <a:p>
            <a:pPr latinLnBrk="1">
              <a:lnSpc>
                <a:spcPct val="130000"/>
              </a:lnSpc>
            </a:pPr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大义凛然：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威严不可侵犯的样子，形容为了正义事业坚强不屈。</a:t>
            </a:r>
            <a:endParaRPr lang="zh-CN" altLang="zh-CN" dirty="0"/>
          </a:p>
          <a:p>
            <a:pPr latinLnBrk="1">
              <a:lnSpc>
                <a:spcPct val="130000"/>
              </a:lnSpc>
            </a:pPr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英勇无畏：</a:t>
            </a:r>
            <a:r>
              <a:rPr lang="zh-CN" altLang="zh-CN" sz="28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勇敢出众，没有畏惧。</a:t>
            </a:r>
            <a:endParaRPr lang="zh-CN" altLang="zh-C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2809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精忠报国</a:t>
            </a:r>
            <a:endParaRPr lang="en-US" altLang="zh-CN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岳飞是南宋著名的抗金名将，他精忠报国的故事家喻户晓。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岳飞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20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岁那年，金兵侵犯中原，烧杀抢掠。他决心奔赴战场，杀敌报国。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岳飞的母亲在岳飞的背上刺下了“精忠报国”四个大字，鼓励儿子奋勇杀敌，报效祖国。岳飞在前线屡建奇功，成为令敌人闻风丧胆的将军。他率领部队北伐，收复了大片国土。但昏庸的黄帝听信奸臣秦桧的求和劝说，                                发了十二道金牌强逼岳飞                                   立即班师。岳飞壮志难酬，                                   写下了千古绝唱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满江                                    红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</p:txBody>
      </p:sp>
      <p:pic>
        <p:nvPicPr>
          <p:cNvPr id="1026" name="Picture 2" descr="https://timgsa.baidu.com/timg?image&amp;quality=80&amp;size=b9999_10000&amp;sec=1597893437652&amp;di=ea176df606e8b17bdbaf223321c10440&amp;imgtype=0&amp;src=http%3A%2F%2Fku.90sjimg.com%2Felement_origin_min_pic%2F17%2F04%2F01%2F3bc506602c4aa6616020c2d29f29949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2" b="7859"/>
          <a:stretch>
            <a:fillRect/>
          </a:stretch>
        </p:blipFill>
        <p:spPr bwMode="auto">
          <a:xfrm>
            <a:off x="4561046" y="4221088"/>
            <a:ext cx="4485497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圆角矩形 3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名人故事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3529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怒发冲冠凭栏处，潇潇雨歇。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抬望眼，仰天长啸，壮怀激烈。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三十功名尘与土，八千里路云和月。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莫等闲白了少年头，空悲切。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靖康耻，犹未雪；臣子恨，何时灭。驾长车，踏破贺兰山缺。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壮志饥餐胡虏肉，笑谈渴饮匈奴血。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+mn-ea"/>
              </a:rPr>
              <a:t>待从头收拾旧山河，朝天阙！</a:t>
            </a:r>
            <a:endParaRPr lang="en-US" altLang="zh-CN" sz="2800" b="1" dirty="0">
              <a:solidFill>
                <a:srgbClr val="0033CC"/>
              </a:solidFill>
              <a:latin typeface="+mn-ea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秦桧以莫须有的罪名将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岳飞和长子岳云杀害。一代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抗金名将岳飞被杀害时年仅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三十九岁。但他精忠报国的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故事一直传至今。</a:t>
            </a:r>
          </a:p>
        </p:txBody>
      </p:sp>
      <p:pic>
        <p:nvPicPr>
          <p:cNvPr id="2050" name="Picture 2" descr="https://timgsa.baidu.com/timg?image&amp;quality=80&amp;size=b9999_10000&amp;sec=1597893665584&amp;di=327c89270f5600b1944e448f57b795d9&amp;imgtype=0&amp;src=http%3A%2F%2Fp0.ifengimg.com%2Fpmop%2F2018%2F0330%2F718A486F3AF52C07956BAD0FA57FF207F2A6922F_size414_w463_h3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869" y="3501008"/>
            <a:ext cx="4047035" cy="29806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ttps://timgsa.baidu.com/timg?image&amp;quality=80&amp;size=b9999_10000&amp;sec=1597895385079&amp;di=eb829d13b52ae27ccae543ffe9f5b4c0&amp;imgtype=0&amp;src=http%3A%2F%2Fn.sinaimg.cn%2Fsinacn%2Fw518h282%2F20171226%2Fb981-fypyuvc24028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159" y="3645024"/>
            <a:ext cx="4933950" cy="26860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4157" y="188640"/>
            <a:ext cx="8568952" cy="6278642"/>
          </a:xfrm>
          <a:prstGeom prst="rect">
            <a:avLst/>
          </a:prstGeom>
          <a:solidFill>
            <a:srgbClr val="FFFFD9">
              <a:alpha val="54902"/>
            </a:srgbClr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赵奢秉公执法的故事</a:t>
            </a:r>
            <a:endParaRPr lang="en-US" altLang="zh-CN" sz="26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赵奢是战国时期赵国的名将，年轻时曾担任征收田税的小官。虽然官职很小，但他忠于职守，秉公办事，不畏权势。</a:t>
            </a:r>
            <a:endParaRPr lang="en-US" altLang="zh-CN" sz="25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5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有一次，赵奢带了几名属下去平原君家里征收田税。平原君是赵国的相国，又是赵王的弟弟，他的管家根本就不把赵奢放在眼里。态度十分骄横，他招来一伙家丁，把赵奢和几个手下人围了起来，不但拒交田税，还无理取闹。　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赵奢大喝道：“谁敢聚众闹事，拒交国家税收，我就按国法从事，不论他是谁！”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管家仗着平原君在背后撑腰，仍然无理取闹。结果，赵奢依照当时赵国的法律，严肃地处理了这件事，杀了平原君家包括管家在内的</a:t>
            </a:r>
            <a:r>
              <a:rPr lang="en-US" altLang="zh-CN" sz="2500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个参与闹事的人。　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这件事被平原君知道后，他大发雷霆，扬言要杀掉赵奢。很多人都劝赵奢逃到别国去躲一躲，免遭杀身之祸。可是赵奢一点也不害怕，他说：“我以国家利益为重，依法办事，为什么要逃避？”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名人故事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s1.bdstatic.com/70cFvXSh_Q1YnxGkpoWK1HF6hhy/it/u=1014656786,3356707395&amp;fm=26&amp;gp=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75174"/>
            <a:ext cx="5762625" cy="26765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5536" y="44624"/>
            <a:ext cx="8748464" cy="6632585"/>
          </a:xfrm>
          <a:prstGeom prst="rect">
            <a:avLst/>
          </a:prstGeom>
          <a:solidFill>
            <a:srgbClr val="FFFFE5">
              <a:alpha val="45098"/>
            </a:srgbClr>
          </a:solidFill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　　</a:t>
            </a:r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他主动来到平原君家里，对平原君说：“在赵国，您位高权重，不应该放纵家人违反国家法令。如果大家都不遵守国家法律，拒不交纳国家田税，那国家的力量就会遭到削弱。就会遭到别国的侵犯，甚至还会把我们赵国灭掉。到了那一天，您还能保住现在这样的富贵吗？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“像您这样身处高位的人，如果能带头遵守国家各项法令制度，带头交纳田税，那么所有的事情就可以得到公平合理的解决，天下人也会心悦诚服地交租纳税，国家也就会强盛起来。国家强盛，也是平原君您所希望的呀。您身为王族贵公子，又担当相国重任，怎么可以带头轻视国家法令呢？”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一席话将平原君说得心服口服，同时也对赵奢以国家利益为重、秉公办事的态度十分赞赏。他认定赵奢是个贤能的人才，就把赵奢推荐给赵王，赵王命赵奢统管全国赋税。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从此，赵国的税赋公正合理，适时按量收缴，谁也不徇私情，国库得到充实，老百姓也富裕起来。</a:t>
            </a:r>
          </a:p>
          <a:p>
            <a:r>
              <a:rPr lang="zh-CN" altLang="en-US" sz="2500" dirty="0"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r>
              <a:rPr lang="zh-CN" altLang="en-US" sz="25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哲理点拨：如果人人都能像赵奢这样不畏权势，奉公执法，就不愁国家不会强盛。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1097158" y="1780074"/>
            <a:ext cx="6984776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选择上面的成语，填在下面的句子里。</a:t>
            </a:r>
          </a:p>
        </p:txBody>
      </p:sp>
      <p:sp>
        <p:nvSpPr>
          <p:cNvPr id="3" name="矩形 1"/>
          <p:cNvSpPr/>
          <p:nvPr/>
        </p:nvSpPr>
        <p:spPr>
          <a:xfrm>
            <a:off x="755576" y="332656"/>
            <a:ext cx="7704856" cy="1276194"/>
          </a:xfrm>
          <a:prstGeom prst="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志存高远   精忠报国   大义凛然  英勇无畏</a:t>
            </a:r>
          </a:p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视死如归   铁面无私   秉公执法  刚正不阿</a:t>
            </a:r>
          </a:p>
        </p:txBody>
      </p:sp>
      <p:sp>
        <p:nvSpPr>
          <p:cNvPr id="4" name="矩形 1"/>
          <p:cNvSpPr/>
          <p:nvPr/>
        </p:nvSpPr>
        <p:spPr>
          <a:xfrm>
            <a:off x="287016" y="2281439"/>
            <a:ext cx="8856984" cy="36595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62255" indent="-262255" latinLnBrk="1">
              <a:lnSpc>
                <a:spcPct val="13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宋朝包拯是一个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的清官。</a:t>
            </a:r>
            <a:endParaRPr lang="en-US" altLang="zh-CN" sz="26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262255" indent="-262255" latinLnBrk="1">
              <a:lnSpc>
                <a:spcPct val="13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面对敌人的绞架，李大钊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，毫无惧色。</a:t>
            </a:r>
            <a:endParaRPr lang="en-US" altLang="zh-CN" sz="26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262255" indent="-262255" latinLnBrk="1">
              <a:lnSpc>
                <a:spcPct val="13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古今中外，但凡学问做得好的人，大都是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并有着很高道德修养的人。</a:t>
            </a:r>
            <a:endParaRPr lang="en-US" altLang="zh-CN" sz="26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262255" indent="-262255" latinLnBrk="1">
              <a:lnSpc>
                <a:spcPct val="13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(4)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抗金英雄岳飞文武双全，一生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26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262255" indent="-262255" latinLnBrk="1">
              <a:lnSpc>
                <a:spcPct val="130000"/>
              </a:lnSpc>
            </a:pPr>
            <a:r>
              <a:rPr lang="en-US" altLang="zh-CN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(5)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十五岁的刘胡兰面对敌人的铡刀</a:t>
            </a: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endParaRPr lang="en-US" altLang="zh-CN" sz="2600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262255" indent="-262255" latinLnBrk="1">
              <a:lnSpc>
                <a:spcPct val="130000"/>
              </a:lnSpc>
            </a:pPr>
            <a:r>
              <a:rPr lang="zh-CN" altLang="en-US" sz="2600" u="sng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600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，令人敬佩。</a:t>
            </a:r>
          </a:p>
        </p:txBody>
      </p:sp>
      <p:sp>
        <p:nvSpPr>
          <p:cNvPr id="5" name="矩形 4"/>
          <p:cNvSpPr/>
          <p:nvPr/>
        </p:nvSpPr>
        <p:spPr>
          <a:xfrm>
            <a:off x="3563888" y="2303902"/>
            <a:ext cx="3595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秉公执法   铁面无私</a:t>
            </a:r>
          </a:p>
        </p:txBody>
      </p:sp>
      <p:sp>
        <p:nvSpPr>
          <p:cNvPr id="6" name="矩形 5"/>
          <p:cNvSpPr/>
          <p:nvPr/>
        </p:nvSpPr>
        <p:spPr>
          <a:xfrm>
            <a:off x="4680012" y="2827122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大义凛然</a:t>
            </a:r>
          </a:p>
        </p:txBody>
      </p:sp>
      <p:sp>
        <p:nvSpPr>
          <p:cNvPr id="7" name="矩形 6"/>
          <p:cNvSpPr/>
          <p:nvPr/>
        </p:nvSpPr>
        <p:spPr>
          <a:xfrm>
            <a:off x="6839475" y="3186554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志存高远</a:t>
            </a:r>
          </a:p>
        </p:txBody>
      </p:sp>
      <p:sp>
        <p:nvSpPr>
          <p:cNvPr id="8" name="矩形 7"/>
          <p:cNvSpPr/>
          <p:nvPr/>
        </p:nvSpPr>
        <p:spPr>
          <a:xfrm>
            <a:off x="5420101" y="429309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精忠报国</a:t>
            </a:r>
          </a:p>
        </p:txBody>
      </p:sp>
      <p:sp>
        <p:nvSpPr>
          <p:cNvPr id="9" name="矩形 8"/>
          <p:cNvSpPr/>
          <p:nvPr/>
        </p:nvSpPr>
        <p:spPr>
          <a:xfrm>
            <a:off x="570182" y="4817736"/>
            <a:ext cx="691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             英勇无畏    视死如归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5200524" y="22048"/>
            <a:ext cx="3939014" cy="1770416"/>
            <a:chOff x="5200524" y="5087584"/>
            <a:chExt cx="3939014" cy="1770416"/>
          </a:xfrm>
        </p:grpSpPr>
        <p:pic>
          <p:nvPicPr>
            <p:cNvPr id="12294" name="Picture 6" descr="https://timgsa.baidu.com/timg?image&amp;quality=80&amp;size=b9999_10000&amp;sec=1597904932395&amp;di=5f440b1ad55fa09412a31b944d2555b8&amp;imgtype=0&amp;src=http%3A%2F%2Ff.zhihuishan.com%2Fdata%2Fupload%2F201412%2Ff_2f269159ade6e446ff466ae8bc0e2b4f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25" b="60621"/>
            <a:stretch>
              <a:fillRect/>
            </a:stretch>
          </p:blipFill>
          <p:spPr bwMode="auto">
            <a:xfrm>
              <a:off x="5200524" y="5087584"/>
              <a:ext cx="3939014" cy="1770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https://timgsa.baidu.com/timg?image&amp;quality=80&amp;size=b9999_10000&amp;sec=1597904932395&amp;di=5f440b1ad55fa09412a31b944d2555b8&amp;imgtype=0&amp;src=http%3A%2F%2Ff.zhihuishan.com%2Fdata%2Fupload%2F201412%2Ff_2f269159ade6e446ff466ae8bc0e2b4f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329" t="5209" r="18336" b="89582"/>
            <a:stretch>
              <a:fillRect/>
            </a:stretch>
          </p:blipFill>
          <p:spPr bwMode="auto">
            <a:xfrm>
              <a:off x="7812360" y="5321777"/>
              <a:ext cx="1157908" cy="2341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矩形 1"/>
          <p:cNvSpPr/>
          <p:nvPr/>
        </p:nvSpPr>
        <p:spPr>
          <a:xfrm>
            <a:off x="971600" y="1484784"/>
            <a:ext cx="67687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这样表现革命精神的词语还有很多：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3200" b="1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奋不顾身   正义凛然   赴汤蹈火  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3200" b="1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临危不惧   坚贞不屈   舍己为人</a:t>
            </a:r>
            <a:endParaRPr lang="en-US" altLang="zh-CN" sz="3200" b="1" dirty="0">
              <a:solidFill>
                <a:srgbClr val="FF33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3200" b="1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舍生取义   大义灭亲   忧国忧民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拓展积累</a:t>
            </a:r>
          </a:p>
        </p:txBody>
      </p:sp>
      <p:pic>
        <p:nvPicPr>
          <p:cNvPr id="12292" name="Picture 4" descr="https://timgsa.baidu.com/timg?image&amp;quality=80&amp;size=b9999_10000&amp;sec=1597904932395&amp;di=5f440b1ad55fa09412a31b944d2555b8&amp;imgtype=0&amp;src=http%3A%2F%2Ff.zhihuishan.com%2Fdata%2Fupload%2F201412%2Ff_2f269159ade6e446ff466ae8bc0e2b4f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96" r="50000"/>
          <a:stretch>
            <a:fillRect/>
          </a:stretch>
        </p:blipFill>
        <p:spPr bwMode="auto">
          <a:xfrm>
            <a:off x="155575" y="4869160"/>
            <a:ext cx="3942737" cy="18078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展开联想</a:t>
            </a:r>
          </a:p>
        </p:txBody>
      </p:sp>
      <p:sp>
        <p:nvSpPr>
          <p:cNvPr id="4" name="矩形 3"/>
          <p:cNvSpPr/>
          <p:nvPr/>
        </p:nvSpPr>
        <p:spPr>
          <a:xfrm>
            <a:off x="251520" y="1340768"/>
            <a:ext cx="871296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中国“两弹一星”元勋钱学森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1949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年，钱学森和夫人蒋英商量着从美国回祖国效力。钱学森专业知识深厚，掌握着最前沿的航天领域的技术。美方害怕钱学森回到祖国，在</a:t>
            </a:r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1950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月，把钱学森临时囚禁在监狱里半个月。在美国政府迫害下，钱学森十五天瘦了三十斤左右。之后，钱学森度过了五年失去自由的生活。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然而他挚爱祖国的赤子之心更加炽热，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他日夜思念自己的祖国，坚持斗争，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不断向移民局提出离开美国的要求。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在中国方面极大的努力之下，</a:t>
            </a:r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1955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9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月美国最终才答应释放钱学森，钱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600" dirty="0">
                <a:latin typeface="黑体" panose="02010609060101010101" pitchFamily="49" charset="-122"/>
                <a:ea typeface="黑体" panose="02010609060101010101" pitchFamily="49" charset="-122"/>
              </a:rPr>
              <a:t>                   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学森才得以回国。</a:t>
            </a:r>
          </a:p>
        </p:txBody>
      </p:sp>
      <p:sp>
        <p:nvSpPr>
          <p:cNvPr id="5" name="矩形 1"/>
          <p:cNvSpPr/>
          <p:nvPr/>
        </p:nvSpPr>
        <p:spPr>
          <a:xfrm>
            <a:off x="2951820" y="322615"/>
            <a:ext cx="3312368" cy="778932"/>
          </a:xfrm>
          <a:prstGeom prst="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志存高远的钱学森</a:t>
            </a:r>
          </a:p>
        </p:txBody>
      </p:sp>
      <p:pic>
        <p:nvPicPr>
          <p:cNvPr id="16386" name="Picture 2" descr="https://timgsa.baidu.com/timg?image&amp;quality=80&amp;size=b9999_10000&amp;sec=1597922482360&amp;di=d609adb1d4f0456ec8ac7f59b84c7023&amp;imgtype=0&amp;src=http%3A%2F%2Fmingjiabaike.com%2Fuploads%2Fhdpic%2Fa2_85_20_01300542845232141594206635822_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7" y="3933056"/>
            <a:ext cx="3338551" cy="24482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展开联想</a:t>
            </a:r>
          </a:p>
        </p:txBody>
      </p:sp>
      <p:sp>
        <p:nvSpPr>
          <p:cNvPr id="4" name="矩形 3"/>
          <p:cNvSpPr/>
          <p:nvPr/>
        </p:nvSpPr>
        <p:spPr>
          <a:xfrm>
            <a:off x="323528" y="1340768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李大钊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李大钊是中国共产党主要创始人之一。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1926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月，在极端危险和困难的情况下，领导并亲自参加了北京人民反对日、英帝国主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义和军阀张作霖、吴佩孚的斗争。 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1927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日，张作霖勾结帝国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主义，在北京逮捕李大钊等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80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余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人。在狱中，他备受酷刑，始终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大义凛然，坚贞不屈。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月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28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日，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李大钊等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20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位共产党员和革命者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被绞杀在西交民巷京师看守所内。</a:t>
            </a:r>
          </a:p>
        </p:txBody>
      </p:sp>
      <p:sp>
        <p:nvSpPr>
          <p:cNvPr id="5" name="矩形 1"/>
          <p:cNvSpPr/>
          <p:nvPr/>
        </p:nvSpPr>
        <p:spPr>
          <a:xfrm>
            <a:off x="2951820" y="322615"/>
            <a:ext cx="3312368" cy="778932"/>
          </a:xfrm>
          <a:prstGeom prst="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大义凛然的李大钊</a:t>
            </a:r>
          </a:p>
        </p:txBody>
      </p:sp>
      <p:pic>
        <p:nvPicPr>
          <p:cNvPr id="14338" name="Picture 2" descr="https://timgsa.baidu.com/timg?image&amp;quality=80&amp;size=b9999_10000&amp;sec=1597922222468&amp;di=26ebb0e25a0e206d97e8fa8669c826d5&amp;imgtype=0&amp;src=http%3A%2F%2Fwww.gmw.cn%2Fimages%2F2009-07%2F03%2Fxin_020706030323312226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699" y="2924944"/>
            <a:ext cx="2749392" cy="3593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timgsa.baidu.com/timg?image&amp;quality=80&amp;size=b9999_10000&amp;sec=1597922387662&amp;di=be316f14443a143a80e7fcd9f7e99c22&amp;imgtype=0&amp;src=http%3A%2F%2Fgss0.baidu.com%2F9vo3dSag_xI4khGko9WTAnF6hhy%2Fzhidao%2Fpic%2Fitem%2F2fdda3cc7cd98d10c064932e2e3fb80e7bec90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574" y="2996952"/>
            <a:ext cx="4799233" cy="3464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395536" y="1032040"/>
            <a:ext cx="8424936" cy="5262979"/>
          </a:xfrm>
          <a:prstGeom prst="rect">
            <a:avLst/>
          </a:prstGeom>
          <a:solidFill>
            <a:srgbClr val="FFFFD9">
              <a:alpha val="54902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邓世昌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公元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1894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年，邓世昌作为舰长的“致远号”一直与日军战舰鏖战。战舰受损，枪弹火炮打空，邓世昌下令调转船头全速开向日军战舰“吉野号”。</a:t>
            </a: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日军战舰见残破的“致远号”，悍不畏死的冲向己方战舰，大惊之下集中全部火力轰向致远号。致远号被日军鱼雷击中沉入海底。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虽然没有拼死日军战舰，但致远号官兵的功绩却永垂不朽。全舰官兵全部壮烈殉国，而邓世昌更是在已经被士兵救起的情况下，选择了自杀殉国，和自己的士兵，和自己的战舰一起沉入海底。他说：“我立志杀敌报国，今死于海，义也，何求生为！”</a:t>
            </a:r>
          </a:p>
        </p:txBody>
      </p:sp>
      <p:sp>
        <p:nvSpPr>
          <p:cNvPr id="3" name="矩形 1"/>
          <p:cNvSpPr/>
          <p:nvPr/>
        </p:nvSpPr>
        <p:spPr>
          <a:xfrm>
            <a:off x="3059832" y="116632"/>
            <a:ext cx="3312368" cy="778932"/>
          </a:xfrm>
          <a:prstGeom prst="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英勇无畏的邓世昌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lenovo03\AppData\Roaming\Tencent\Users\541737432\QQ\WinTemp\RichOle\(3SR1ZEYHZK]NXVGPKWOA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12776"/>
            <a:ext cx="6912768" cy="39087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4" name="圆角矩形 3"/>
          <p:cNvSpPr/>
          <p:nvPr/>
        </p:nvSpPr>
        <p:spPr>
          <a:xfrm>
            <a:off x="2943402" y="188640"/>
            <a:ext cx="2952328" cy="792088"/>
          </a:xfrm>
          <a:prstGeom prst="roundRect">
            <a:avLst/>
          </a:prstGeom>
          <a:solidFill>
            <a:srgbClr val="FFFFD9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读一读，找规律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107504" y="168558"/>
            <a:ext cx="1224136" cy="3081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展开联想</a:t>
            </a:r>
          </a:p>
        </p:txBody>
      </p:sp>
      <p:sp>
        <p:nvSpPr>
          <p:cNvPr id="3" name="矩形 2"/>
          <p:cNvSpPr/>
          <p:nvPr/>
        </p:nvSpPr>
        <p:spPr>
          <a:xfrm>
            <a:off x="323528" y="617492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回顾课文内容，可以用这些词语形容文中的人物：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志存高远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的周恩来   </a:t>
            </a:r>
            <a:r>
              <a:rPr lang="zh-CN" altLang="en-US" sz="2800" dirty="0">
                <a:solidFill>
                  <a:srgbClr val="FF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视死如归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的戍边将士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 从课外阅读中了解到：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志存高远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的钱学森  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大义凛然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的李大钊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英勇无畏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的邓世昌  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视死如归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的江姐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铁面无私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的包青天  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刚正不阿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的苏武</a:t>
            </a:r>
          </a:p>
        </p:txBody>
      </p:sp>
      <p:pic>
        <p:nvPicPr>
          <p:cNvPr id="15362" name="Picture 2" descr="https://ss2.bdstatic.com/70cFvnSh_Q1YnxGkpoWK1HF6hhy/it/u=2759070248,2239786078&amp;fm=26&amp;gp=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4453578"/>
            <a:ext cx="1679697" cy="231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s://timgsa.baidu.com/timg?image&amp;quality=80&amp;size=b9999_10000&amp;sec=1597922779504&amp;di=259d2fed9ff8e3cafd8a978d8124f88f&amp;imgtype=0&amp;src=http%3A%2F%2Fpic13.997788.com%2Fmini%2Fshopstation%2Fpicture%2FAA%2F00%2F0050%2F005019%2FAA00501985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97" r="3437" b="5520"/>
          <a:stretch>
            <a:fillRect/>
          </a:stretch>
        </p:blipFill>
        <p:spPr bwMode="auto">
          <a:xfrm>
            <a:off x="1851905" y="4566564"/>
            <a:ext cx="2613992" cy="208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s://timgsa.baidu.com/timg?image&amp;quality=80&amp;size=b9999_10000&amp;sec=1597922833094&amp;di=2207e5f1ac4cbde9042c9c3e72e49ee7&amp;imgtype=0&amp;src=http%3A%2F%2Fimg11.360buyimg.com%2Fn0%2Fjfs%2Ft3049%2F180%2F176324902%2F163228%2Fe35880d8%2F57a9472fN6a1fa99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8" t="662" r="19445" b="-662"/>
          <a:stretch>
            <a:fillRect/>
          </a:stretch>
        </p:blipFill>
        <p:spPr bwMode="auto">
          <a:xfrm>
            <a:off x="7501103" y="4233507"/>
            <a:ext cx="158721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s://ss1.bdstatic.com/70cFuXSh_Q1YnxGkpoWK1HF6hhy/it/u=2679756461,3202141822&amp;fm=26&amp;gp=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544" y="4566564"/>
            <a:ext cx="2783768" cy="208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692696"/>
            <a:ext cx="80648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补充词语，并根据意思选填词语。</a:t>
            </a:r>
          </a:p>
          <a:p>
            <a:pPr>
              <a:lnSpc>
                <a:spcPct val="150000"/>
              </a:lnSpc>
            </a:pP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志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高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    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忠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国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 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死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归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英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无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   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不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    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大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凛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____</a:t>
            </a:r>
          </a:p>
          <a:p>
            <a:pPr latinLnBrk="1">
              <a:lnSpc>
                <a:spcPct val="150000"/>
              </a:lnSpc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把死看作像回家一样，形容不怕死。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50000"/>
              </a:lnSpc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刚强正直，不阿谀奉迎。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atinLnBrk="1">
              <a:lnSpc>
                <a:spcPct val="150000"/>
              </a:lnSpc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威严不可侵犯的样子，形容为了正义事业坚强不屈。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　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</a:p>
        </p:txBody>
      </p:sp>
      <p:sp>
        <p:nvSpPr>
          <p:cNvPr id="5" name="矩形 4"/>
          <p:cNvSpPr/>
          <p:nvPr/>
        </p:nvSpPr>
        <p:spPr>
          <a:xfrm>
            <a:off x="668354" y="1359632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存    远</a:t>
            </a:r>
          </a:p>
        </p:txBody>
      </p:sp>
      <p:sp>
        <p:nvSpPr>
          <p:cNvPr id="6" name="矩形 5"/>
          <p:cNvSpPr/>
          <p:nvPr/>
        </p:nvSpPr>
        <p:spPr>
          <a:xfrm>
            <a:off x="3212232" y="1360916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精    报</a:t>
            </a:r>
          </a:p>
        </p:txBody>
      </p:sp>
      <p:sp>
        <p:nvSpPr>
          <p:cNvPr id="7" name="矩形 6"/>
          <p:cNvSpPr/>
          <p:nvPr/>
        </p:nvSpPr>
        <p:spPr>
          <a:xfrm>
            <a:off x="5796136" y="1368826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视    如</a:t>
            </a:r>
          </a:p>
        </p:txBody>
      </p:sp>
      <p:sp>
        <p:nvSpPr>
          <p:cNvPr id="8" name="矩形 7"/>
          <p:cNvSpPr/>
          <p:nvPr/>
        </p:nvSpPr>
        <p:spPr>
          <a:xfrm>
            <a:off x="683568" y="2035252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勇    畏</a:t>
            </a:r>
          </a:p>
        </p:txBody>
      </p:sp>
      <p:sp>
        <p:nvSpPr>
          <p:cNvPr id="9" name="矩形 8"/>
          <p:cNvSpPr/>
          <p:nvPr/>
        </p:nvSpPr>
        <p:spPr>
          <a:xfrm>
            <a:off x="3404658" y="2035252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正    阿</a:t>
            </a:r>
          </a:p>
        </p:txBody>
      </p:sp>
      <p:sp>
        <p:nvSpPr>
          <p:cNvPr id="10" name="矩形 9"/>
          <p:cNvSpPr/>
          <p:nvPr/>
        </p:nvSpPr>
        <p:spPr>
          <a:xfrm>
            <a:off x="6284978" y="2042921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义    然</a:t>
            </a:r>
          </a:p>
        </p:txBody>
      </p:sp>
      <p:sp>
        <p:nvSpPr>
          <p:cNvPr id="11" name="矩形 10"/>
          <p:cNvSpPr/>
          <p:nvPr/>
        </p:nvSpPr>
        <p:spPr>
          <a:xfrm>
            <a:off x="6284978" y="2739410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视死如归</a:t>
            </a:r>
          </a:p>
        </p:txBody>
      </p:sp>
      <p:sp>
        <p:nvSpPr>
          <p:cNvPr id="12" name="矩形 11"/>
          <p:cNvSpPr/>
          <p:nvPr/>
        </p:nvSpPr>
        <p:spPr>
          <a:xfrm>
            <a:off x="4615407" y="3356992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刚正不阿</a:t>
            </a:r>
          </a:p>
        </p:txBody>
      </p:sp>
      <p:sp>
        <p:nvSpPr>
          <p:cNvPr id="13" name="矩形 12"/>
          <p:cNvSpPr/>
          <p:nvPr/>
        </p:nvSpPr>
        <p:spPr>
          <a:xfrm>
            <a:off x="1270788" y="4581128"/>
            <a:ext cx="2391478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大义凛然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08010" y="645278"/>
            <a:ext cx="7436398" cy="95410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读下面两组例句，体会句子不同的语气？想一想，练一练，然后和同学交流。</a:t>
            </a:r>
          </a:p>
        </p:txBody>
      </p:sp>
      <p:sp>
        <p:nvSpPr>
          <p:cNvPr id="3" name="TextBox 9"/>
          <p:cNvSpPr txBox="1"/>
          <p:nvPr/>
        </p:nvSpPr>
        <p:spPr>
          <a:xfrm>
            <a:off x="717196" y="1772816"/>
            <a:ext cx="7837712" cy="209191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+mn-ea"/>
              </a:rPr>
              <a:t>◇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</a:rPr>
              <a:t>围观的中国人都紧握着拳头，但这是在外国人的地盘里，谁又敢怎么样呢</a:t>
            </a:r>
            <a:r>
              <a:rPr lang="zh-CN" altLang="zh-CN" sz="2800" b="1" dirty="0">
                <a:solidFill>
                  <a:srgbClr val="000000"/>
                </a:solidFill>
                <a:latin typeface="+mn-ea"/>
              </a:rPr>
              <a:t>？</a:t>
            </a:r>
            <a:endParaRPr lang="zh-CN" altLang="zh-CN" sz="28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zh-CN" sz="2800" b="1" dirty="0">
                <a:solidFill>
                  <a:srgbClr val="FF0000"/>
                </a:solidFill>
                <a:latin typeface="+mn-ea"/>
              </a:rPr>
              <a:t>◇</a:t>
            </a:r>
            <a:r>
              <a:rPr lang="zh-CN" altLang="en-US" sz="2800" b="1" dirty="0">
                <a:solidFill>
                  <a:srgbClr val="000000"/>
                </a:solidFill>
                <a:latin typeface="+mn-ea"/>
              </a:rPr>
              <a:t>围观的中国人都紧握着拳头，但这是在外国人的地盘，谁也不敢怎么样。</a:t>
            </a:r>
            <a:endParaRPr lang="zh-CN" altLang="zh-CN" sz="2800" b="1" dirty="0">
              <a:effectLst/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67656" y="4005064"/>
            <a:ext cx="7936792" cy="212365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6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第一个句子是两个反问句，一方面表达的意思更肯定，另一方面看出围观的中国人愤怒却无可奈何，朗读时一定读出强烈的愤恨的语气；</a:t>
            </a:r>
            <a:endParaRPr lang="en-US" altLang="zh-CN" sz="26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en-US" altLang="zh-CN" sz="26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6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第二个句子是把第一个反问句改为陈述句了，只表述了“不敢怎么样”，朗读时语气较平和。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107504" y="168558"/>
            <a:ext cx="1368152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词句段运用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430530" y="801736"/>
            <a:ext cx="8283575" cy="216059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800" b="1">
                <a:solidFill>
                  <a:srgbClr val="FF0000"/>
                </a:solidFill>
                <a:latin typeface="+mn-ea"/>
              </a:defRPr>
            </a:lvl1pPr>
          </a:lstStyle>
          <a:p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zh-CN" altLang="zh-CN" dirty="0"/>
              <a:t>◇</a:t>
            </a:r>
            <a:r>
              <a:rPr lang="zh-CN" altLang="en-US" dirty="0">
                <a:solidFill>
                  <a:schemeClr val="tx1"/>
                </a:solidFill>
              </a:rPr>
              <a:t>您何必卖房子，只要您把胡子一剃，一登台，还愁没钱花？</a:t>
            </a:r>
          </a:p>
          <a:p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zh-CN" altLang="zh-CN" dirty="0"/>
              <a:t>◇</a:t>
            </a:r>
            <a:r>
              <a:rPr lang="zh-CN" altLang="en-US" dirty="0">
                <a:solidFill>
                  <a:schemeClr val="tx1"/>
                </a:solidFill>
              </a:rPr>
              <a:t>您不用卖房子，只要您把胡子一剃，一登台，就不用愁没钱花。</a:t>
            </a:r>
          </a:p>
        </p:txBody>
      </p:sp>
      <p:sp>
        <p:nvSpPr>
          <p:cNvPr id="4" name="矩形 3"/>
          <p:cNvSpPr/>
          <p:nvPr/>
        </p:nvSpPr>
        <p:spPr>
          <a:xfrm>
            <a:off x="791580" y="3501008"/>
            <a:ext cx="7688426" cy="181588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第一个句子是反问句，表达的意思也更肯定，读的时候，语调要上扬；</a:t>
            </a:r>
            <a:endParaRPr lang="en-US" altLang="zh-CN" sz="28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en-US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第二个句子是陈述句，语气平缓，表达的效果没有第一句强烈，读的时候，语调稍平。</a:t>
            </a:r>
          </a:p>
        </p:txBody>
      </p:sp>
      <p:sp>
        <p:nvSpPr>
          <p:cNvPr id="6" name="矩形 5"/>
          <p:cNvSpPr/>
          <p:nvPr/>
        </p:nvSpPr>
        <p:spPr>
          <a:xfrm>
            <a:off x="1043608" y="2962327"/>
            <a:ext cx="7436398" cy="52322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读句子，体会句子不同的语气。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107504" y="168558"/>
            <a:ext cx="1368152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词句段运用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/>
          <p:nvPr/>
        </p:nvSpPr>
        <p:spPr>
          <a:xfrm>
            <a:off x="683568" y="829430"/>
            <a:ext cx="8074025" cy="52322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把（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）改成陈述句，把（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）改成反问句。</a:t>
            </a:r>
          </a:p>
        </p:txBody>
      </p:sp>
      <p:sp>
        <p:nvSpPr>
          <p:cNvPr id="4" name="Rectangle 11"/>
          <p:cNvSpPr/>
          <p:nvPr/>
        </p:nvSpPr>
        <p:spPr>
          <a:xfrm>
            <a:off x="590464" y="1628800"/>
            <a:ext cx="7845718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）夏红爱动脑筋，学习刻苦，学习成绩怎么会不优秀呢？</a:t>
            </a: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）社会有这样大的进步，靠的是什么？靠科学技术的力量。</a:t>
            </a:r>
            <a:endParaRPr lang="zh-CN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</a:p>
        </p:txBody>
      </p:sp>
      <p:sp>
        <p:nvSpPr>
          <p:cNvPr id="6" name="Rectangle 11"/>
          <p:cNvSpPr/>
          <p:nvPr/>
        </p:nvSpPr>
        <p:spPr>
          <a:xfrm>
            <a:off x="590464" y="2708920"/>
            <a:ext cx="7845718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改为陈述句：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夏红爱动脑筋，学习刻苦，学习成绩才会这样优秀。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en-US" altLang="zh-CN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defTabSz="457200" fontAlgn="base" latinLnBrk="1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改为反问句：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社会有这样大的进步，靠的是什么？难道不是靠科学技术的力量吗？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92217" y="692696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练一练，学运用。读一读下面的情境，应该怎么说，再写下来。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107504" y="168558"/>
            <a:ext cx="1368152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词句段运用</a:t>
            </a:r>
          </a:p>
        </p:txBody>
      </p:sp>
      <p:sp>
        <p:nvSpPr>
          <p:cNvPr id="6" name="矩形 5"/>
          <p:cNvSpPr/>
          <p:nvPr/>
        </p:nvSpPr>
        <p:spPr>
          <a:xfrm>
            <a:off x="251520" y="1842716"/>
            <a:ext cx="4265364" cy="1574855"/>
          </a:xfrm>
          <a:prstGeom prst="rect">
            <a:avLst/>
          </a:prstGeom>
          <a:solidFill>
            <a:srgbClr val="DDF4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小明在公共场合乱丢垃圾，还说反正有清洁工打扫，你提醒他说……</a:t>
            </a:r>
          </a:p>
        </p:txBody>
      </p:sp>
      <p:sp>
        <p:nvSpPr>
          <p:cNvPr id="7" name="矩形 6"/>
          <p:cNvSpPr/>
          <p:nvPr/>
        </p:nvSpPr>
        <p:spPr>
          <a:xfrm>
            <a:off x="4690255" y="1796345"/>
            <a:ext cx="4226897" cy="1574855"/>
          </a:xfrm>
          <a:prstGeom prst="rect">
            <a:avLst/>
          </a:prstGeom>
          <a:solidFill>
            <a:srgbClr val="DDF4FF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过生日，你收到了梦寐以求的礼物，你有点儿不敢相信地说……</a:t>
            </a:r>
          </a:p>
        </p:txBody>
      </p:sp>
      <p:sp>
        <p:nvSpPr>
          <p:cNvPr id="8" name="矩形 7"/>
          <p:cNvSpPr/>
          <p:nvPr/>
        </p:nvSpPr>
        <p:spPr>
          <a:xfrm>
            <a:off x="220078" y="3573015"/>
            <a:ext cx="4296805" cy="24929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可以用陈述句：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有清洁工打扫也不应该乱丢垃圾。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zh-CN" altLang="en-US" sz="2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可以用反问句：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难道有清洁工打扫就可以乱丢垃圾了吗？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zh-CN" altLang="en-US" sz="2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说一说，感受不同语气。</a:t>
            </a:r>
          </a:p>
        </p:txBody>
      </p:sp>
      <p:sp>
        <p:nvSpPr>
          <p:cNvPr id="9" name="矩形 8"/>
          <p:cNvSpPr/>
          <p:nvPr/>
        </p:nvSpPr>
        <p:spPr>
          <a:xfrm>
            <a:off x="4734528" y="3599315"/>
            <a:ext cx="4296805" cy="209288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449580"/>
            <a:r>
              <a:rPr lang="zh-CN" altLang="en-US" sz="2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可以用陈述句：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这个礼物竟然是送给我的。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zh-CN" altLang="en-US" sz="26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可以用反问句：</a:t>
            </a:r>
            <a:r>
              <a:rPr lang="zh-CN" altLang="en-US" sz="2600" dirty="0">
                <a:latin typeface="黑体" panose="02010609060101010101" pitchFamily="49" charset="-122"/>
                <a:ea typeface="黑体" panose="02010609060101010101" pitchFamily="49" charset="-122"/>
              </a:rPr>
              <a:t>难道这份礼物真的是送给我的？</a:t>
            </a:r>
            <a:endParaRPr lang="en-US" altLang="zh-CN" sz="2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49580"/>
            <a:r>
              <a:rPr lang="zh-CN" altLang="en-US" sz="2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说一说，感受不同语气。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764704"/>
            <a:ext cx="75143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运用句子。</a:t>
            </a:r>
          </a:p>
          <a:p>
            <a:pPr latinLnBrk="1"/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情景一：小明在公共场合乱丢垃圾，还说反正有清洁工打扫，你提醒他说</a:t>
            </a:r>
            <a:r>
              <a:rPr lang="en-US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zh-CN" altLang="zh-CN" sz="28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在你认为说法更好的句子后面打</a:t>
            </a:r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“√”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①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如果每个人都像你这样想，那么打扫卫生的工作谁愿意做？我们还可能生活在干净温馨的环境中吗？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②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小明，你不能在公共场合乱丢垃圾，这样就没有人愿意打扫卫生了，我们的生活环境会很糟糕的。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学运用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67544" y="908720"/>
            <a:ext cx="81472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情景二：在老师的悉心指导下，我在这次作文比赛中得了第一名。手捧奖状时，我激动地对老师说：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“________________________________________________________________________________________________________________________________________________________________________________________________________________________”(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把你想表达的情感用</a:t>
            </a:r>
            <a:r>
              <a:rPr lang="zh-CN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得体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的语言写下来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学运用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5076056" y="322615"/>
            <a:ext cx="3456384" cy="5842689"/>
            <a:chOff x="5076056" y="322615"/>
            <a:chExt cx="3456384" cy="5842689"/>
          </a:xfrm>
        </p:grpSpPr>
        <p:sp>
          <p:nvSpPr>
            <p:cNvPr id="6" name="圆角矩形 5"/>
            <p:cNvSpPr/>
            <p:nvPr/>
          </p:nvSpPr>
          <p:spPr>
            <a:xfrm>
              <a:off x="5076056" y="322615"/>
              <a:ext cx="3456384" cy="5842689"/>
            </a:xfrm>
            <a:prstGeom prst="roundRect">
              <a:avLst/>
            </a:prstGeom>
            <a:solidFill>
              <a:srgbClr val="FFFFE5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9458" name="Picture 2" descr="https://timgsa.baidu.com/timg?image&amp;quality=80&amp;size=b9999_10000&amp;sec=1597923767080&amp;di=97bde6ed686e6c6ef90253f971c1d2ca&amp;imgtype=0&amp;src=http%3A%2F%2Fgss0.baidu.com%2F-4o3dSag_xI4khGko9WTAnF6hhy%2Fzhidao%2Fwh%253D450%252C600%2Fsign%3Dc935dac7a986c91708565a3dfc0d5cf9%2F30adcbef76094b36f05025d2adcc7cd98c109dca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064" y="3501008"/>
              <a:ext cx="3299505" cy="247463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矩形 9"/>
            <p:cNvSpPr>
              <a:spLocks noChangeArrowheads="1"/>
            </p:cNvSpPr>
            <p:nvPr/>
          </p:nvSpPr>
          <p:spPr bwMode="auto">
            <a:xfrm>
              <a:off x="5148064" y="476672"/>
              <a:ext cx="3299505" cy="378565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别董大</a:t>
              </a:r>
            </a:p>
            <a:p>
              <a:pPr algn="ctr">
                <a:lnSpc>
                  <a:spcPct val="150000"/>
                </a:lnSpc>
                <a:defRPr/>
              </a:pPr>
              <a:r>
                <a:rPr lang="en-US" altLang="zh-CN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[</a:t>
              </a:r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唐</a:t>
              </a:r>
              <a:r>
                <a:rPr lang="en-US" altLang="zh-CN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]</a:t>
              </a:r>
              <a:r>
                <a:rPr lang="zh-CN" altLang="en-US" sz="2000" dirty="0">
                  <a:latin typeface="黑体" panose="02010609060101010101" pitchFamily="49" charset="-122"/>
                  <a:ea typeface="黑体" panose="02010609060101010101" pitchFamily="49" charset="-122"/>
                </a:rPr>
                <a:t>高适</a:t>
              </a:r>
              <a:endPara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千里黄云白日曛，</a:t>
              </a:r>
              <a:endPara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北风吹雁雪纷纷。</a:t>
              </a:r>
              <a:b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</a:b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莫愁前路无知己，</a:t>
              </a:r>
              <a:endPara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天下谁人不识君？</a:t>
              </a:r>
            </a:p>
          </p:txBody>
        </p:sp>
      </p:grpSp>
      <p:sp>
        <p:nvSpPr>
          <p:cNvPr id="3" name="圆角矩形 2"/>
          <p:cNvSpPr/>
          <p:nvPr/>
        </p:nvSpPr>
        <p:spPr>
          <a:xfrm>
            <a:off x="107504" y="168558"/>
            <a:ext cx="1368152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日积月累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95536" y="766357"/>
            <a:ext cx="453650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高适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，唐代诗人。字达夫，一字仲武，渤海蓚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今河北景县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人。早年仕途失意。后来客游河西，先为哥舒翰书记，后历任淮南、四川节度使，终散骑常侍。封渤海县侯。其诗以七言歌行最富特色，笔力雄健，气势奔放。边塞诗与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岑参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齐名，并称“高岑”，风格也大略相近。有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高常待集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》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timgsa.baidu.com/timg?image&amp;quality=80&amp;size=b9999_10000&amp;sec=1597924088448&amp;di=70e38a5da46e94d705b0f85f8b51a298&amp;imgtype=0&amp;src=http%3A%2F%2Fcdnimg103.lizhi.fm%2Faudio_cover%2F2017%2F11%2F19%2F2636772511728032263_320x3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81" t="40789"/>
          <a:stretch>
            <a:fillRect/>
          </a:stretch>
        </p:blipFill>
        <p:spPr bwMode="auto">
          <a:xfrm>
            <a:off x="17436" y="4255307"/>
            <a:ext cx="1962275" cy="25981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4" name="AutoShape 70"/>
          <p:cNvSpPr>
            <a:spLocks noChangeAspect="1" noChangeArrowheads="1" noTextEdit="1"/>
          </p:cNvSpPr>
          <p:nvPr/>
        </p:nvSpPr>
        <p:spPr bwMode="auto">
          <a:xfrm>
            <a:off x="-3943350" y="713317"/>
            <a:ext cx="1895475" cy="18118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3795" name="Picture 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943350" y="713317"/>
            <a:ext cx="1897062" cy="18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9"/>
          <p:cNvSpPr>
            <a:spLocks noChangeArrowheads="1"/>
          </p:cNvSpPr>
          <p:nvPr/>
        </p:nvSpPr>
        <p:spPr bwMode="auto">
          <a:xfrm>
            <a:off x="401647" y="1070424"/>
            <a:ext cx="3493401" cy="378565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别董大</a:t>
            </a:r>
            <a:r>
              <a:rPr lang="zh-CN" altLang="en-US" sz="2800" b="1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唐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高适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千里黄云</a:t>
            </a:r>
            <a:r>
              <a:rPr lang="zh-CN" altLang="en-US" sz="2800" b="1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白日曛</a:t>
            </a:r>
            <a:r>
              <a:rPr lang="zh-CN" altLang="en-US" sz="2800" b="1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③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北风吹雁雪纷纷。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莫愁前路无知己，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天下谁人</a:t>
            </a:r>
            <a:r>
              <a:rPr lang="zh-CN" altLang="en-US" sz="2800" b="1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④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不识君</a:t>
            </a:r>
            <a:r>
              <a:rPr lang="zh-CN" altLang="en-US" sz="2800" b="1" baseline="30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⑤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</a:p>
        </p:txBody>
      </p:sp>
      <p:grpSp>
        <p:nvGrpSpPr>
          <p:cNvPr id="11" name="组合 6"/>
          <p:cNvGrpSpPr/>
          <p:nvPr/>
        </p:nvGrpSpPr>
        <p:grpSpPr bwMode="auto">
          <a:xfrm>
            <a:off x="4067944" y="476672"/>
            <a:ext cx="4908117" cy="5474444"/>
            <a:chOff x="3579106" y="609757"/>
            <a:chExt cx="5500598" cy="4105586"/>
          </a:xfrm>
        </p:grpSpPr>
        <p:sp>
          <p:nvSpPr>
            <p:cNvPr id="13" name="矩形 7"/>
            <p:cNvSpPr>
              <a:spLocks noChangeArrowheads="1"/>
            </p:cNvSpPr>
            <p:nvPr/>
          </p:nvSpPr>
          <p:spPr bwMode="auto">
            <a:xfrm>
              <a:off x="3690076" y="971755"/>
              <a:ext cx="5389628" cy="3743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①董大：指董庭兰，是当时有名的音乐家，在其兄弟中排名第一，故称“董大”。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②黄云：天上的乌云，在阳光下，乌云是暗黄色，所以叫黄云。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③白日曛：太阳黯淡无光。曛，即曛黄，指夕阳西沉时的昏黄景色。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④谁人：哪个人。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24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⑤君：你，这里指董大。</a:t>
              </a:r>
            </a:p>
          </p:txBody>
        </p:sp>
        <p:sp>
          <p:nvSpPr>
            <p:cNvPr id="14" name="矩形 8"/>
            <p:cNvSpPr>
              <a:spLocks noChangeArrowheads="1"/>
            </p:cNvSpPr>
            <p:nvPr/>
          </p:nvSpPr>
          <p:spPr bwMode="auto">
            <a:xfrm>
              <a:off x="3579106" y="609757"/>
              <a:ext cx="1593862" cy="346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40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【</a:t>
              </a:r>
              <a:r>
                <a:rPr lang="zh-CN" altLang="en-US" sz="240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注释</a:t>
              </a:r>
              <a:r>
                <a:rPr lang="en-US" altLang="zh-CN" sz="240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】</a:t>
              </a:r>
              <a:endParaRPr lang="zh-CN" altLang="en-US" sz="2400">
                <a:solidFill>
                  <a:srgbClr val="0066FF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9" name="圆角矩形 8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理解词语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51520" y="1196752"/>
            <a:ext cx="5904656" cy="5184576"/>
          </a:xfrm>
          <a:prstGeom prst="round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    我发现题目有时能提示文章的主要内容，如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《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观潮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》《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盘古开天地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》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。</a:t>
            </a:r>
          </a:p>
          <a:p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    弄清事情的起因、经过、结果，能帮助我们把握文章的主要内容，如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《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普罗米修斯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》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。</a:t>
            </a:r>
          </a:p>
          <a:p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    有的文章写了不止一件事，如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《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为中华之崛起而读书</a:t>
            </a:r>
            <a:r>
              <a:rPr lang="en-US" altLang="zh-CN" sz="2600" b="1" dirty="0">
                <a:solidFill>
                  <a:schemeClr val="tx1"/>
                </a:solidFill>
                <a:latin typeface="+mn-ea"/>
              </a:rPr>
              <a:t>》</a:t>
            </a:r>
            <a:r>
              <a:rPr lang="zh-CN" altLang="en-US" sz="2600" b="1" dirty="0">
                <a:solidFill>
                  <a:schemeClr val="tx1"/>
                </a:solidFill>
                <a:latin typeface="+mn-ea"/>
              </a:rPr>
              <a:t>一共写了三件事，可以先弄清每件事讲了什么，然后把几件事连起来，就能把握文章的主要内容了。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2195736" y="116632"/>
            <a:ext cx="3826854" cy="792088"/>
          </a:xfrm>
          <a:prstGeom prst="roundRect">
            <a:avLst/>
          </a:prstGeom>
          <a:solidFill>
            <a:srgbClr val="FFFFD9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把握文章的主要内容</a:t>
            </a:r>
          </a:p>
        </p:txBody>
      </p:sp>
      <p:sp>
        <p:nvSpPr>
          <p:cNvPr id="5" name="圆角矩形标注 4"/>
          <p:cNvSpPr/>
          <p:nvPr/>
        </p:nvSpPr>
        <p:spPr>
          <a:xfrm>
            <a:off x="6372200" y="1340768"/>
            <a:ext cx="2592288" cy="1080120"/>
          </a:xfrm>
          <a:prstGeom prst="wedgeRoundRectCallout">
            <a:avLst>
              <a:gd name="adj1" fmla="val -73894"/>
              <a:gd name="adj2" fmla="val 2914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题目拓展法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</a:p>
          <a:p>
            <a:r>
              <a:rPr lang="zh-CN" altLang="en-US" sz="28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借助文章题目</a:t>
            </a:r>
          </a:p>
        </p:txBody>
      </p:sp>
      <p:sp>
        <p:nvSpPr>
          <p:cNvPr id="6" name="圆角矩形标注 5"/>
          <p:cNvSpPr/>
          <p:nvPr/>
        </p:nvSpPr>
        <p:spPr>
          <a:xfrm>
            <a:off x="6300192" y="2564904"/>
            <a:ext cx="2664296" cy="1368152"/>
          </a:xfrm>
          <a:prstGeom prst="wedgeRoundRectCallout">
            <a:avLst>
              <a:gd name="adj1" fmla="val -73894"/>
              <a:gd name="adj2" fmla="val 2914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要素归纳法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8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理清起因、经过、结果</a:t>
            </a:r>
          </a:p>
        </p:txBody>
      </p:sp>
      <p:sp>
        <p:nvSpPr>
          <p:cNvPr id="7" name="圆角矩形标注 6"/>
          <p:cNvSpPr/>
          <p:nvPr/>
        </p:nvSpPr>
        <p:spPr>
          <a:xfrm>
            <a:off x="6300192" y="4005064"/>
            <a:ext cx="2664296" cy="1584176"/>
          </a:xfrm>
          <a:prstGeom prst="wedgeRoundRectCallout">
            <a:avLst>
              <a:gd name="adj1" fmla="val -73894"/>
              <a:gd name="adj2" fmla="val 2914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事件串联法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2400" dirty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弄清每件事讲了什么，然后把几件事连起来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timgsa.baidu.com/timg?image&amp;quality=80&amp;size=b9999_10000&amp;sec=1597924218175&amp;di=968d1ac06715e0c5f31f845ce203c893&amp;imgtype=0&amp;src=http%3A%2F%2F5b0988e595225.cdn.sohucs.com%2Fimages%2F20180106%2F2caf7b15ce9f40c0b28d728f2cba566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882" y="2897560"/>
            <a:ext cx="2802118" cy="396044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18" name="AutoShape 70"/>
          <p:cNvSpPr>
            <a:spLocks noChangeAspect="1" noChangeArrowheads="1" noTextEdit="1"/>
          </p:cNvSpPr>
          <p:nvPr/>
        </p:nvSpPr>
        <p:spPr bwMode="auto">
          <a:xfrm>
            <a:off x="-3943350" y="713317"/>
            <a:ext cx="1895475" cy="18118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4819" name="Picture 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943350" y="713317"/>
            <a:ext cx="1897062" cy="18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9"/>
          <p:cNvSpPr>
            <a:spLocks noChangeArrowheads="1"/>
          </p:cNvSpPr>
          <p:nvPr/>
        </p:nvSpPr>
        <p:spPr bwMode="auto">
          <a:xfrm>
            <a:off x="401647" y="1070424"/>
            <a:ext cx="3493401" cy="39703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别董大</a:t>
            </a:r>
            <a:endParaRPr lang="zh-CN" altLang="en-US" sz="2800" baseline="30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[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唐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]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高适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千里黄云白日曛，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北风吹雁雪纷纷。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莫愁前路无知己，</a:t>
            </a:r>
            <a:endParaRPr lang="en-US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天下谁人不识君？</a:t>
            </a:r>
          </a:p>
        </p:txBody>
      </p:sp>
      <p:grpSp>
        <p:nvGrpSpPr>
          <p:cNvPr id="12" name="组合 6"/>
          <p:cNvGrpSpPr/>
          <p:nvPr/>
        </p:nvGrpSpPr>
        <p:grpSpPr bwMode="auto">
          <a:xfrm>
            <a:off x="3779912" y="773135"/>
            <a:ext cx="4505466" cy="4564896"/>
            <a:chOff x="3579106" y="609757"/>
            <a:chExt cx="5554276" cy="3423463"/>
          </a:xfrm>
        </p:grpSpPr>
        <p:sp>
          <p:nvSpPr>
            <p:cNvPr id="13" name="矩形 7"/>
            <p:cNvSpPr>
              <a:spLocks noChangeArrowheads="1"/>
            </p:cNvSpPr>
            <p:nvPr/>
          </p:nvSpPr>
          <p:spPr bwMode="auto">
            <a:xfrm>
              <a:off x="3743754" y="1131400"/>
              <a:ext cx="5389628" cy="2901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800" dirty="0">
                  <a:latin typeface="黑体" panose="02010609060101010101" pitchFamily="49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    黄昏的落日使千里浮云变得暗黄，北风劲吹，大雪纷纷，大雁南飞。不要担心前方的路上没有知己，普天之下还有谁不知道您呢？</a:t>
              </a:r>
            </a:p>
          </p:txBody>
        </p:sp>
        <p:sp>
          <p:nvSpPr>
            <p:cNvPr id="14" name="矩形 8"/>
            <p:cNvSpPr>
              <a:spLocks noChangeArrowheads="1"/>
            </p:cNvSpPr>
            <p:nvPr/>
          </p:nvSpPr>
          <p:spPr bwMode="auto">
            <a:xfrm>
              <a:off x="3579106" y="609757"/>
              <a:ext cx="2006198" cy="392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dirty="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【</a:t>
              </a:r>
              <a:r>
                <a:rPr lang="zh-CN" altLang="en-US" sz="2800" dirty="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诗意</a:t>
              </a:r>
              <a:r>
                <a:rPr lang="en-US" altLang="zh-CN" sz="2800" dirty="0">
                  <a:solidFill>
                    <a:srgbClr val="0066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】</a:t>
              </a:r>
              <a:endParaRPr lang="zh-CN" altLang="en-US" sz="2800" dirty="0">
                <a:solidFill>
                  <a:srgbClr val="0066FF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10" name="圆角矩形 9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理解诗意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ss0.bdstatic.com/70cFvHSh_Q1YnxGkpoWK1HF6hhy/it/u=3847892095,2681955567&amp;fm=26&amp;gp=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1" b="1"/>
          <a:stretch>
            <a:fillRect/>
          </a:stretch>
        </p:blipFill>
        <p:spPr bwMode="auto">
          <a:xfrm>
            <a:off x="0" y="1"/>
            <a:ext cx="91409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30074" y="426178"/>
            <a:ext cx="6680034" cy="2585323"/>
          </a:xfrm>
          <a:prstGeom prst="rect">
            <a:avLst/>
          </a:prstGeom>
          <a:solidFill>
            <a:srgbClr val="FFFFCD">
              <a:alpha val="50196"/>
            </a:srgbClr>
          </a:solidFill>
          <a:ln w="28575">
            <a:solidFill>
              <a:srgbClr val="FFC000"/>
            </a:solidFill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indent="266700" algn="ctr" defTabSz="914400"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别董大</a:t>
            </a:r>
          </a:p>
          <a:p>
            <a:pPr indent="266700" algn="ctr" defTabSz="914400">
              <a:lnSpc>
                <a:spcPct val="150000"/>
              </a:lnSpc>
            </a:pPr>
            <a:r>
              <a:rPr lang="en-US" altLang="zh-CN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唐</a:t>
            </a:r>
            <a:r>
              <a:rPr lang="en-US" altLang="zh-CN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高适</a:t>
            </a:r>
            <a:endParaRPr lang="en-US" altLang="zh-CN" sz="2400" b="1" dirty="0"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  <a:p>
            <a:pPr algn="ctr" defTabSz="914400">
              <a:lnSpc>
                <a:spcPct val="150000"/>
              </a:lnSpc>
            </a:pPr>
            <a:r>
              <a:rPr kumimoji="0" lang="zh-CN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千里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黄云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白日曛，北风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吹雁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雪纷纷。</a:t>
            </a:r>
            <a:endParaRPr kumimoji="0" lang="zh-CN" altLang="en-US" sz="2800" i="0" u="none" strike="noStrike" cap="none" normalizeH="0" baseline="0" dirty="0">
              <a:ln>
                <a:noFill/>
              </a:ln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  <a:p>
            <a:pPr marR="0" lvl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莫愁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前路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无知己，天下</a:t>
            </a:r>
            <a:r>
              <a:rPr kumimoji="0" lang="en-US" altLang="zh-C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谁人</a:t>
            </a:r>
            <a:r>
              <a:rPr kumimoji="0" lang="en-US" altLang="zh-CN" sz="2800" b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kumimoji="0" lang="zh-CN" altLang="en-US" sz="2800" i="0" u="none" strike="noStrike" cap="none" normalizeH="0" baseline="0" dirty="0">
                <a:ln>
                  <a:noFill/>
                </a:ln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不识君？</a:t>
            </a:r>
            <a:endParaRPr kumimoji="0" lang="zh-CN" altLang="en-US" sz="2800" i="0" u="none" strike="noStrike" cap="none" normalizeH="0" baseline="0" dirty="0">
              <a:ln>
                <a:noFill/>
              </a:ln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230074" y="3356992"/>
            <a:ext cx="6680034" cy="2585323"/>
          </a:xfrm>
          <a:prstGeom prst="rect">
            <a:avLst/>
          </a:prstGeom>
          <a:solidFill>
            <a:srgbClr val="FFFFD9">
              <a:alpha val="50196"/>
            </a:srgbClr>
          </a:solidFill>
          <a:ln w="28575">
            <a:solidFill>
              <a:srgbClr val="FFC000"/>
            </a:solidFill>
            <a:miter lim="800000"/>
          </a:ln>
        </p:spPr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别董大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en-US" altLang="zh-CN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唐</a:t>
            </a:r>
            <a:r>
              <a:rPr lang="en-US" altLang="zh-CN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400" b="1" dirty="0"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高适</a:t>
            </a:r>
          </a:p>
          <a:p>
            <a:pPr algn="ctr" eaLnBrk="0" hangingPunct="0">
              <a:lnSpc>
                <a:spcPct val="150000"/>
              </a:lnSpc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六翮飘飖私自怜，一离京洛十余年。</a:t>
            </a:r>
            <a:b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</a:b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丈夫贫贱应未足，今日相逢无酒钱。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107504" y="168558"/>
            <a:ext cx="1152128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背诵拓展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195736" y="116632"/>
            <a:ext cx="3826854" cy="792088"/>
          </a:xfrm>
          <a:prstGeom prst="roundRect">
            <a:avLst/>
          </a:prstGeom>
          <a:solidFill>
            <a:srgbClr val="FFFFD9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把握文章的主要内容</a:t>
            </a:r>
          </a:p>
        </p:txBody>
      </p:sp>
      <p:sp>
        <p:nvSpPr>
          <p:cNvPr id="3" name="矩形 2"/>
          <p:cNvSpPr/>
          <p:nvPr/>
        </p:nvSpPr>
        <p:spPr>
          <a:xfrm>
            <a:off x="755576" y="1129149"/>
            <a:ext cx="7476050" cy="52322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题目拓展法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借助文章题目</a:t>
            </a:r>
          </a:p>
        </p:txBody>
      </p:sp>
      <p:sp>
        <p:nvSpPr>
          <p:cNvPr id="4" name="矩形 3"/>
          <p:cNvSpPr/>
          <p:nvPr/>
        </p:nvSpPr>
        <p:spPr>
          <a:xfrm>
            <a:off x="755576" y="1820495"/>
            <a:ext cx="7476050" cy="52322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关键语句法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借助文中的关键语句或段落</a:t>
            </a:r>
          </a:p>
        </p:txBody>
      </p:sp>
      <p:sp>
        <p:nvSpPr>
          <p:cNvPr id="5" name="矩形 4"/>
          <p:cNvSpPr/>
          <p:nvPr/>
        </p:nvSpPr>
        <p:spPr>
          <a:xfrm>
            <a:off x="827584" y="2636912"/>
            <a:ext cx="7476050" cy="52322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合并段意法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概括段意，合并段意</a:t>
            </a:r>
          </a:p>
        </p:txBody>
      </p:sp>
      <p:sp>
        <p:nvSpPr>
          <p:cNvPr id="6" name="矩形 5"/>
          <p:cNvSpPr/>
          <p:nvPr/>
        </p:nvSpPr>
        <p:spPr>
          <a:xfrm>
            <a:off x="852939" y="3429000"/>
            <a:ext cx="7476050" cy="52322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要素归纳法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理清事情的起因、经过、结果</a:t>
            </a:r>
          </a:p>
        </p:txBody>
      </p:sp>
      <p:sp>
        <p:nvSpPr>
          <p:cNvPr id="7" name="矩形 6"/>
          <p:cNvSpPr/>
          <p:nvPr/>
        </p:nvSpPr>
        <p:spPr>
          <a:xfrm>
            <a:off x="827584" y="4149080"/>
            <a:ext cx="7476050" cy="954107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事件串联法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先弄清每件事讲了什么，然后把几件事连起来</a:t>
            </a:r>
          </a:p>
        </p:txBody>
      </p:sp>
      <p:sp>
        <p:nvSpPr>
          <p:cNvPr id="9" name="矩形 8"/>
          <p:cNvSpPr/>
          <p:nvPr/>
        </p:nvSpPr>
        <p:spPr>
          <a:xfrm>
            <a:off x="827584" y="5210036"/>
            <a:ext cx="7476050" cy="52322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86" y="332656"/>
            <a:ext cx="6660232" cy="637097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大嘴巴</a:t>
            </a:r>
            <a:endParaRPr lang="en-US" altLang="zh-CN" sz="24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①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小猴在树上荡秋千，一不留神，跌到了河里。</a:t>
            </a: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②“救命呀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!”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小猴大声喊。喊声唤来一条大嘴巴鳄鱼，吓得小猴浑身打颤。</a:t>
            </a: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③“救命呀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!”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小猴边喊边逃。可是，迎面又游来了一个“大嘴巴”。小猴吓得再也没有力气逃命了，乖乖地被迎面的“大嘴巴”吞进嘴巴里。</a:t>
            </a: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④“咦，大嘴好宽敞呀，怎么一点儿也不痛呢？”小猴躺在大嘴巴里缩成一团。过了一会儿，大嘴巴张开了，小猴被大嘴巴吐了出来。它慢慢地爬到河滩上，睁大眼睛一看，原来是河马。</a:t>
            </a: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⑤小猴说：“河马大叔，谢谢你救了我的命。”</a:t>
            </a:r>
          </a:p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⑥“我的大嘴巴与鳄鱼的大嘴巴不同吧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!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哈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……”</a:t>
            </a:r>
          </a:p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⑦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河马大叔笑了。鳄鱼只好张着大嘴巴，无可奈何地走了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</a:p>
        </p:txBody>
      </p:sp>
      <p:sp>
        <p:nvSpPr>
          <p:cNvPr id="3" name="矩形 2"/>
          <p:cNvSpPr/>
          <p:nvPr/>
        </p:nvSpPr>
        <p:spPr>
          <a:xfrm>
            <a:off x="6675648" y="125748"/>
            <a:ext cx="2468352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dirty="0">
                <a:solidFill>
                  <a:srgbClr val="0033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按起因、经结果分成三段，并写出段意。</a:t>
            </a:r>
          </a:p>
        </p:txBody>
      </p:sp>
      <p:sp>
        <p:nvSpPr>
          <p:cNvPr id="5" name="圆角矩形标注 4"/>
          <p:cNvSpPr/>
          <p:nvPr/>
        </p:nvSpPr>
        <p:spPr>
          <a:xfrm>
            <a:off x="6675648" y="1547676"/>
            <a:ext cx="2360848" cy="657188"/>
          </a:xfrm>
          <a:prstGeom prst="wedgeRoundRectCallout">
            <a:avLst>
              <a:gd name="adj1" fmla="val -66913"/>
              <a:gd name="adj2" fmla="val -8117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小猴跌到河里。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6703639" y="2348880"/>
            <a:ext cx="2360848" cy="2304256"/>
          </a:xfrm>
          <a:prstGeom prst="wedgeRoundRectCallout">
            <a:avLst>
              <a:gd name="adj1" fmla="val -68176"/>
              <a:gd name="adj2" fmla="val -1130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②-④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小猴喊“救命”，被河马吞进嘴里，又吐了出来，爬到了河滩上。</a:t>
            </a:r>
          </a:p>
        </p:txBody>
      </p:sp>
      <p:sp>
        <p:nvSpPr>
          <p:cNvPr id="7" name="圆角矩形标注 6"/>
          <p:cNvSpPr/>
          <p:nvPr/>
        </p:nvSpPr>
        <p:spPr>
          <a:xfrm>
            <a:off x="6729400" y="5157192"/>
            <a:ext cx="2360848" cy="1268355"/>
          </a:xfrm>
          <a:prstGeom prst="wedgeRoundRectCallout">
            <a:avLst>
              <a:gd name="adj1" fmla="val -68176"/>
              <a:gd name="adj2" fmla="val -1130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⑤-⑦</a:t>
            </a:r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小猴谢谢河马，鳄鱼只好走了。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107504" y="168558"/>
            <a:ext cx="1080120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12447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找出六要素，按照“时间、人物”在“什么地方”做了“什么事”（包括事件的起因、经过、结果），将这些连接起来，就是文章的主要内容。</a:t>
            </a:r>
          </a:p>
        </p:txBody>
      </p:sp>
      <p:sp>
        <p:nvSpPr>
          <p:cNvPr id="3" name="矩形 2"/>
          <p:cNvSpPr/>
          <p:nvPr/>
        </p:nvSpPr>
        <p:spPr>
          <a:xfrm>
            <a:off x="395536" y="1484784"/>
            <a:ext cx="5400600" cy="489364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2400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任弼时同志的整个生活渗透着原则性。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他曾住在北岳庄。村外是稻田。田里小径纵横，有近路也有远路。有一次出门，警卫员建议他走近路。他说：“走近路会不会踏坏庄稼？同志，要注意，我们在任何时候都不能损害群众利益。”他在北京养病的时候，常到景山散步。警卫同志建议从一个较近的小门进去，但这个小门上挂着“游人止步”的牌子，他拒绝了这个善意的建议，说：“这是园里的制度，我们不能破坏。如果需要这样做，也要先和人家商量，得到允许才行。”</a:t>
            </a:r>
          </a:p>
        </p:txBody>
      </p:sp>
      <p:sp>
        <p:nvSpPr>
          <p:cNvPr id="4" name="矩形 3"/>
          <p:cNvSpPr/>
          <p:nvPr/>
        </p:nvSpPr>
        <p:spPr>
          <a:xfrm>
            <a:off x="5796136" y="1412776"/>
            <a:ext cx="3347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文章的关键要素是什么？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69686" y="2243773"/>
            <a:ext cx="29227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人物：任弼时</a:t>
            </a:r>
          </a:p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地点：村里</a:t>
            </a:r>
          </a:p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起因：走路</a:t>
            </a:r>
          </a:p>
          <a:p>
            <a:r>
              <a:rPr lang="zh-CN" altLang="en-US" sz="2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结果：保持原则</a:t>
            </a:r>
          </a:p>
        </p:txBody>
      </p:sp>
      <p:sp>
        <p:nvSpPr>
          <p:cNvPr id="7" name="矩形 6"/>
          <p:cNvSpPr/>
          <p:nvPr/>
        </p:nvSpPr>
        <p:spPr>
          <a:xfrm>
            <a:off x="5843926" y="3820532"/>
            <a:ext cx="33000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文章围绕第一句中心句写了两件什么事？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5909787" y="4651529"/>
            <a:ext cx="3168352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    任弼时同志不损害群众利益。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5829808" y="5482526"/>
            <a:ext cx="3248331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    任弼时同志不破坏公园的制度。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107504" y="168558"/>
            <a:ext cx="1080120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640268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下面是概括文章主要内容的方法，请结合文意正确选择。</a:t>
            </a:r>
          </a:p>
          <a:p>
            <a:pPr latinLnBrk="1"/>
            <a:r>
              <a:rPr lang="en-US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A</a:t>
            </a:r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段意合并法     </a:t>
            </a:r>
            <a:r>
              <a:rPr lang="en-US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 </a:t>
            </a:r>
            <a:r>
              <a:rPr lang="zh-CN" altLang="en-US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题目拓展法</a:t>
            </a:r>
            <a:r>
              <a:rPr lang="en-US" altLang="zh-CN" sz="28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  <a:p>
            <a:pPr latinLnBrk="1"/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从《梅兰芳蓄须》的题目中，我们能初步感知作者要写的内容。我们可以采用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  )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概括文章的主要内容。</a:t>
            </a:r>
          </a:p>
          <a:p>
            <a:pPr latinLnBrk="1"/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《为中华之崛起而读书》中讲了魏校长赞赏周恩来从小就有志气，伯父告诉周恩来不要随便出入租界，周恩来在租界看到一个女人被欺负很生气。每个部分的意思我们弄清楚了，就可以采用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　　　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来归纳文章的主要内容了。</a:t>
            </a:r>
          </a:p>
          <a:p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请用</a:t>
            </a:r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标题</a:t>
            </a:r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拓展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法</a:t>
            </a:r>
            <a:r>
              <a:rPr lang="en-US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zh-CN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概括《蝙蝠和雷达》的主要内容：</a:t>
            </a:r>
            <a:endParaRPr lang="zh-CN" altLang="en-US" sz="28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107504" y="168558"/>
            <a:ext cx="1080120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当堂练</a:t>
            </a:r>
          </a:p>
        </p:txBody>
      </p:sp>
      <p:sp>
        <p:nvSpPr>
          <p:cNvPr id="5" name="矩形 4"/>
          <p:cNvSpPr/>
          <p:nvPr/>
        </p:nvSpPr>
        <p:spPr>
          <a:xfrm>
            <a:off x="4860032" y="234888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6228184" y="4077072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43608" y="1052736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   在阅读文章时，采用我们刚才学习的方法概括主要内容，会对我们理解课文内容起到很好的帮助作用，希望我们能学以致用。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07504" y="168558"/>
            <a:ext cx="1368152" cy="3081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词句段运用</a:t>
            </a:r>
          </a:p>
        </p:txBody>
      </p:sp>
      <p:sp>
        <p:nvSpPr>
          <p:cNvPr id="3" name="矩形 2"/>
          <p:cNvSpPr/>
          <p:nvPr/>
        </p:nvSpPr>
        <p:spPr>
          <a:xfrm>
            <a:off x="683568" y="764704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zh-CN" altLang="en-US" sz="28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读一读，想一想这些词语一般用来形容哪些人。</a:t>
            </a:r>
          </a:p>
        </p:txBody>
      </p:sp>
      <p:sp>
        <p:nvSpPr>
          <p:cNvPr id="4" name="矩形 1"/>
          <p:cNvSpPr/>
          <p:nvPr/>
        </p:nvSpPr>
        <p:spPr>
          <a:xfrm>
            <a:off x="395536" y="1463911"/>
            <a:ext cx="8208911" cy="1692771"/>
          </a:xfrm>
          <a:prstGeom prst="rect">
            <a:avLst/>
          </a:prstGeom>
          <a:solidFill>
            <a:srgbClr val="FFFFE5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志存高远  精忠报国  大义凛然  英勇无畏</a:t>
            </a:r>
          </a:p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视死如归  铁面无私  秉公执法  刚正不阿</a:t>
            </a:r>
          </a:p>
        </p:txBody>
      </p:sp>
      <p:sp>
        <p:nvSpPr>
          <p:cNvPr id="5" name="矩形 4"/>
          <p:cNvSpPr/>
          <p:nvPr/>
        </p:nvSpPr>
        <p:spPr>
          <a:xfrm>
            <a:off x="395536" y="3501008"/>
            <a:ext cx="8280920" cy="24554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533400">
              <a:lnSpc>
                <a:spcPct val="150000"/>
              </a:lnSpc>
            </a:pPr>
            <a:r>
              <a:rPr lang="zh-CN" altLang="en-US" sz="36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这些词语都是形容、赞扬英雄气概和革命精神的成语，我们可以在理解词义的基础上学习运用这些成语。</a:t>
            </a:r>
          </a:p>
        </p:txBody>
      </p:sp>
      <p:sp>
        <p:nvSpPr>
          <p:cNvPr id="6" name="矩形 5"/>
          <p:cNvSpPr/>
          <p:nvPr/>
        </p:nvSpPr>
        <p:spPr>
          <a:xfrm>
            <a:off x="5292080" y="1412776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err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lǐn</a:t>
            </a:r>
            <a:endParaRPr lang="zh-CN" altLang="en-US" sz="20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43581" y="1379793"/>
            <a:ext cx="569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err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wèi</a:t>
            </a:r>
            <a:endParaRPr lang="zh-CN" altLang="en-US" sz="20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457598" y="2110241"/>
            <a:ext cx="8344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err="1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bǐnɡ</a:t>
            </a:r>
            <a:endParaRPr lang="zh-CN" altLang="en-US" sz="20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743581" y="2146517"/>
            <a:ext cx="5693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rgbClr val="0033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ē</a:t>
            </a:r>
            <a:endParaRPr lang="zh-CN" altLang="en-US" sz="2000" dirty="0">
              <a:solidFill>
                <a:srgbClr val="0033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3532</Words>
  <Application>Microsoft Office PowerPoint</Application>
  <PresentationFormat>全屏显示(4:3)</PresentationFormat>
  <Paragraphs>245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7" baseType="lpstr">
      <vt:lpstr>仿宋</vt:lpstr>
      <vt:lpstr>黑体</vt:lpstr>
      <vt:lpstr>宋体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40</cp:revision>
  <dcterms:created xsi:type="dcterms:W3CDTF">2020-08-19T12:15:00Z</dcterms:created>
  <dcterms:modified xsi:type="dcterms:W3CDTF">2021-10-01T08:24:21Z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