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4.xml" ContentType="application/vnd.openxmlformats-officedocument.theme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72" r:id="rId2"/>
    <p:sldMasterId id="2147483710" r:id="rId3"/>
  </p:sldMasterIdLst>
  <p:notesMasterIdLst>
    <p:notesMasterId r:id="rId29"/>
  </p:notesMasterIdLst>
  <p:sldIdLst>
    <p:sldId id="416" r:id="rId4"/>
    <p:sldId id="401" r:id="rId5"/>
    <p:sldId id="402" r:id="rId6"/>
    <p:sldId id="403" r:id="rId7"/>
    <p:sldId id="405" r:id="rId8"/>
    <p:sldId id="406" r:id="rId9"/>
    <p:sldId id="407" r:id="rId10"/>
    <p:sldId id="420" r:id="rId11"/>
    <p:sldId id="383" r:id="rId12"/>
    <p:sldId id="424" r:id="rId13"/>
    <p:sldId id="425" r:id="rId14"/>
    <p:sldId id="426" r:id="rId15"/>
    <p:sldId id="391" r:id="rId16"/>
    <p:sldId id="390" r:id="rId17"/>
    <p:sldId id="345" r:id="rId18"/>
    <p:sldId id="346" r:id="rId19"/>
    <p:sldId id="410" r:id="rId20"/>
    <p:sldId id="377" r:id="rId21"/>
    <p:sldId id="348" r:id="rId22"/>
    <p:sldId id="392" r:id="rId23"/>
    <p:sldId id="421" r:id="rId24"/>
    <p:sldId id="412" r:id="rId25"/>
    <p:sldId id="361" r:id="rId26"/>
    <p:sldId id="415" r:id="rId27"/>
    <p:sldId id="331" r:id="rId28"/>
  </p:sldIdLst>
  <p:sldSz cx="9144000" cy="5143500" type="screen16x9"/>
  <p:notesSz cx="6858000" cy="9144000"/>
  <p:custDataLst>
    <p:tags r:id="rId30"/>
  </p:custDataLst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800" kern="1200">
        <a:solidFill>
          <a:schemeClr val="tx1"/>
        </a:solidFill>
        <a:latin typeface="Arial" panose="020B0604020202020204" pitchFamily="34" charset="0"/>
        <a:ea typeface="微软雅黑" panose="020B050302020402020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4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3" autoAdjust="0"/>
    <p:restoredTop sz="94614" autoAdjust="0"/>
  </p:normalViewPr>
  <p:slideViewPr>
    <p:cSldViewPr showGuides="1">
      <p:cViewPr varScale="1">
        <p:scale>
          <a:sx n="122" d="100"/>
          <a:sy n="122" d="100"/>
        </p:scale>
        <p:origin x="84" y="64"/>
      </p:cViewPr>
      <p:guideLst>
        <p:guide orient="horz" pos="224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commentAuthors" Target="commentAuthor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tags" Target="tags/tag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4099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 algn="r" fontAlgn="base"/>
            <a:endParaRPr lang="zh-CN" altLang="en-US" sz="1200" strike="noStrike" noProof="1"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53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53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4102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fontAlgn="base"/>
            <a:endParaRPr lang="zh-CN" altLang="en-US" sz="1200" strike="noStrike" noProof="1"/>
          </a:p>
        </p:txBody>
      </p:sp>
      <p:sp>
        <p:nvSpPr>
          <p:cNvPr id="4103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algn="r" fontAlgn="base"/>
            <a:fld id="{9A0DB2DC-4C9A-4742-B13C-FB6460FD3503}" type="slidenum">
              <a:rPr lang="zh-CN" altLang="en-US" sz="1200" strike="noStrike" noProof="1">
                <a:latin typeface="Calibri" panose="020F0502020204030204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sz="1200" kern="1200">
        <a:solidFill>
          <a:schemeClr val="tx1"/>
        </a:solidFill>
        <a:latin typeface="Calibri" panose="020F0502020204030204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200" kern="1200">
        <a:solidFill>
          <a:schemeClr val="tx1"/>
        </a:solidFill>
        <a:latin typeface="Calibri" panose="020F0502020204030204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200" kern="1200">
        <a:solidFill>
          <a:schemeClr val="tx1"/>
        </a:solidFill>
        <a:latin typeface="Calibri" panose="020F0502020204030204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200" kern="1200">
        <a:solidFill>
          <a:schemeClr val="tx1"/>
        </a:solidFill>
        <a:latin typeface="Calibri" panose="020F0502020204030204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1200" kern="1200">
        <a:solidFill>
          <a:schemeClr val="tx1"/>
        </a:solidFill>
        <a:latin typeface="Calibri" panose="020F0502020204030204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200" kern="1200">
        <a:solidFill>
          <a:schemeClr val="tx1"/>
        </a:solidFill>
        <a:latin typeface="Calibri" panose="020F0502020204030204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200" kern="1200">
        <a:solidFill>
          <a:schemeClr val="tx1"/>
        </a:solidFill>
        <a:latin typeface="Calibri" panose="020F0502020204030204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200" kern="1200">
        <a:solidFill>
          <a:schemeClr val="tx1"/>
        </a:solidFill>
        <a:latin typeface="Calibri" panose="020F0502020204030204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1200" kern="1200">
        <a:solidFill>
          <a:schemeClr val="tx1"/>
        </a:solidFill>
        <a:latin typeface="Calibri" panose="020F05020202040302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7175" y="323850"/>
            <a:ext cx="2035175" cy="442753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1650" y="323850"/>
            <a:ext cx="5987544" cy="44275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901319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1650" y="971550"/>
            <a:ext cx="3988943" cy="37798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3407" y="971550"/>
            <a:ext cx="3988943" cy="37798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07175" y="323850"/>
            <a:ext cx="2035175" cy="4427538"/>
          </a:xfrm>
        </p:spPr>
        <p:txBody>
          <a:bodyPr vert="eaVert"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1650" y="323850"/>
            <a:ext cx="5987544" cy="44275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43109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058195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00378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792899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94141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0433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31845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228944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149906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016212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949279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20064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641724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117505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676627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1650" y="971550"/>
            <a:ext cx="3988943" cy="37798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3407" y="971550"/>
            <a:ext cx="3988943" cy="3779838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558763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03738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830413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133269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0578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1999034"/>
            <a:ext cx="3655181" cy="264321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  <a:p>
            <a:pPr lvl="1" fontAlgn="base"/>
            <a:r>
              <a:rPr lang="zh-CN" altLang="en-US" strike="noStrike" noProof="1"/>
              <a:t>第二级</a:t>
            </a:r>
          </a:p>
          <a:p>
            <a:pPr lvl="2" fontAlgn="base"/>
            <a:r>
              <a:rPr lang="zh-CN" altLang="en-US" strike="noStrike" noProof="1"/>
              <a:t>第三级</a:t>
            </a:r>
          </a:p>
          <a:p>
            <a:pPr lvl="3" fontAlgn="base"/>
            <a:r>
              <a:rPr lang="zh-CN" altLang="en-US" strike="noStrike" noProof="1"/>
              <a:t>第四级</a:t>
            </a:r>
          </a:p>
          <a:p>
            <a:pPr lvl="4" fontAlgn="base"/>
            <a:r>
              <a:rPr lang="zh-CN" altLang="en-US" strike="noStrike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ags" Target="../tags/tag11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ags" Target="../tags/tag10.xml"/><Relationship Id="rId2" Type="http://schemas.openxmlformats.org/officeDocument/2006/relationships/slideLayout" Target="../slideLayouts/slideLayout14.xml"/><Relationship Id="rId16" Type="http://schemas.openxmlformats.org/officeDocument/2006/relationships/tags" Target="../tags/tag9.xml"/><Relationship Id="rId20" Type="http://schemas.openxmlformats.org/officeDocument/2006/relationships/tags" Target="../tags/tag13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ags" Target="../tags/tag8.xml"/><Relationship Id="rId10" Type="http://schemas.openxmlformats.org/officeDocument/2006/relationships/slideLayout" Target="../slideLayouts/slideLayout22.xml"/><Relationship Id="rId19" Type="http://schemas.openxmlformats.org/officeDocument/2006/relationships/tags" Target="../tags/tag1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tags" Target="../tags/tag19.xml"/><Relationship Id="rId3" Type="http://schemas.openxmlformats.org/officeDocument/2006/relationships/slideLayout" Target="../slideLayouts/slideLayout28.xml"/><Relationship Id="rId21" Type="http://schemas.openxmlformats.org/officeDocument/2006/relationships/tags" Target="../tags/tag14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tags" Target="../tags/tag18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tags" Target="../tags/tag17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tags" Target="../tags/tag16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tags" Target="../tags/tag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01650" y="323850"/>
            <a:ext cx="8140700" cy="485775"/>
          </a:xfrm>
          <a:prstGeom prst="rect">
            <a:avLst/>
          </a:prstGeom>
          <a:noFill/>
          <a:ln w="9525">
            <a:noFill/>
          </a:ln>
        </p:spPr>
        <p:txBody>
          <a:bodyPr lIns="101600" tIns="38100" rIns="76200" bIns="3810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/>
            <p:custDataLst>
              <p:tags r:id="rId15"/>
            </p:custDataLst>
          </p:nvPr>
        </p:nvSpPr>
        <p:spPr>
          <a:xfrm>
            <a:off x="501650" y="971550"/>
            <a:ext cx="8140700" cy="3779838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171450"/>
            <a:r>
              <a:rPr lang="zh-CN" altLang="en-US"/>
              <a:t>第二级</a:t>
            </a:r>
          </a:p>
          <a:p>
            <a:pPr lvl="2" indent="-171450"/>
            <a:r>
              <a:rPr lang="zh-CN" altLang="en-US"/>
              <a:t>第三级</a:t>
            </a:r>
          </a:p>
          <a:p>
            <a:pPr lvl="3" indent="-171450"/>
            <a:r>
              <a:rPr lang="zh-CN" altLang="en-US"/>
              <a:t>第四级</a:t>
            </a:r>
          </a:p>
          <a:p>
            <a:pPr lvl="4" indent="-171450"/>
            <a:r>
              <a:rPr lang="zh-CN" altLang="en-US"/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60400" y="4762500"/>
            <a:ext cx="2024063" cy="238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>
            <a:lvl1pPr marL="0" indent="0" algn="l" fontAlgn="base">
              <a:defRPr sz="900">
                <a:solidFill>
                  <a:srgbClr val="898989"/>
                </a:solidFill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87688" y="4762500"/>
            <a:ext cx="2968625" cy="238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>
            <a:lvl1pPr marL="0" indent="0" algn="ctr" fontAlgn="base">
              <a:defRPr sz="900">
                <a:solidFill>
                  <a:srgbClr val="898989"/>
                </a:solidFill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457950" y="4762500"/>
            <a:ext cx="2025650" cy="238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>
            <a:lvl1pPr marL="0" indent="0" algn="r" fontAlgn="base">
              <a:defRPr sz="900">
                <a:solidFill>
                  <a:srgbClr val="898989"/>
                </a:solidFill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2055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5B9BD5"/>
          </a:solidFill>
          <a:ln w="12700" cap="flat" cmpd="sng">
            <a:solidFill>
              <a:srgbClr val="41719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/>
            <a:endParaRPr lang="zh-CN" altLang="en-US" sz="1300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709" r:id="rId12"/>
  </p:sldLayoutIdLst>
  <p:hf sldNum="0" hdr="0" ftr="0" dt="0"/>
  <p:txStyles>
    <p:titleStyle>
      <a:lvl1pPr marL="0" lvl="0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2100" b="1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lvl="0" indent="-17145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SzPct val="100000"/>
        <a:buFont typeface="Arial" panose="020B0604020202020204" pitchFamily="34" charset="0"/>
        <a:buChar char="•"/>
        <a:defRPr sz="1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14350" lvl="1" indent="-17145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SzPct val="100000"/>
        <a:buFont typeface="Arial" panose="020B0604020202020204" pitchFamily="34" charset="0"/>
        <a:buChar char="•"/>
        <a:tabLst>
          <a:tab pos="1206500" algn="l"/>
        </a:tabLst>
        <a:defRPr sz="1200" u="none" kern="1200" baseline="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2pPr>
      <a:lvl3pPr marL="857250" lvl="2" indent="-17145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SzPct val="100000"/>
        <a:buFont typeface="Arial" panose="020B0604020202020204" pitchFamily="34" charset="0"/>
        <a:buChar char="•"/>
        <a:tabLst>
          <a:tab pos="1206500" algn="l"/>
        </a:tabLst>
        <a:defRPr sz="1200" u="none" kern="1200" baseline="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3pPr>
      <a:lvl4pPr marL="1200150" lvl="3" indent="-17145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SzPct val="100000"/>
        <a:buFont typeface="Arial" panose="020B0604020202020204" pitchFamily="34" charset="0"/>
        <a:buChar char="•"/>
        <a:tabLst>
          <a:tab pos="1206500" algn="l"/>
        </a:tabLst>
        <a:defRPr sz="1200" u="none" kern="1200" baseline="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4pPr>
      <a:lvl5pPr marL="1543050" lvl="4" indent="-17145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SzPct val="100000"/>
        <a:buFont typeface="Arial" panose="020B0604020202020204" pitchFamily="34" charset="0"/>
        <a:buChar char="•"/>
        <a:tabLst>
          <a:tab pos="1206500" algn="l"/>
        </a:tabLst>
        <a:defRPr sz="1200" u="none" kern="1200" baseline="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5pPr>
      <a:lvl6pPr marL="2514600" lvl="5" indent="-22860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tabLst>
          <a:tab pos="1206500" algn="l"/>
        </a:tabLst>
        <a:defRPr sz="1200" u="none" kern="1200" baseline="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6pPr>
      <a:lvl7pPr marL="2971800" lvl="6" indent="-22860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tabLst>
          <a:tab pos="1206500" algn="l"/>
        </a:tabLst>
        <a:defRPr sz="1200" u="none" kern="1200" baseline="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7pPr>
      <a:lvl8pPr marL="3429000" lvl="7" indent="-22860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tabLst>
          <a:tab pos="1206500" algn="l"/>
        </a:tabLst>
        <a:defRPr sz="1200" u="none" kern="1200" baseline="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8pPr>
      <a:lvl9pPr marL="3886200" lvl="8" indent="-22860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tabLst>
          <a:tab pos="1206500" algn="l"/>
        </a:tabLst>
        <a:defRPr sz="1200" u="none" kern="1200" baseline="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9pPr>
    </p:bodyStyle>
    <p:otherStyle>
      <a:lvl1pPr marL="0" lvl="0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Tx/>
        <a:buNone/>
        <a:defRPr sz="1300" kern="120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2pPr>
      <a:lvl3pPr marL="685800" lvl="2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Tx/>
        <a:buNone/>
        <a:defRPr sz="1300" kern="120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3pPr>
      <a:lvl4pPr marL="1028700" lvl="3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Tx/>
        <a:buNone/>
        <a:defRPr sz="1300" kern="120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4pPr>
      <a:lvl5pPr marL="1371600" lvl="4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Tx/>
        <a:buNone/>
        <a:defRPr sz="1300" kern="120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5pPr>
      <a:lvl6pPr marL="2286000" lvl="5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1300" kern="120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6pPr>
      <a:lvl7pPr marL="2743200" lvl="6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1300" kern="120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7pPr>
      <a:lvl8pPr marL="3200400" lvl="7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1300" kern="120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8pPr>
      <a:lvl9pPr marL="3657600" lvl="8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1300" kern="120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501650" y="323850"/>
            <a:ext cx="8140700" cy="485775"/>
          </a:xfrm>
          <a:prstGeom prst="rect">
            <a:avLst/>
          </a:prstGeom>
          <a:noFill/>
          <a:ln w="9525">
            <a:noFill/>
          </a:ln>
        </p:spPr>
        <p:txBody>
          <a:bodyPr lIns="101600" tIns="38100" rIns="76200" bIns="3810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6"/>
            </p:custDataLst>
          </p:nvPr>
        </p:nvSpPr>
        <p:spPr>
          <a:xfrm>
            <a:off x="501650" y="971550"/>
            <a:ext cx="8140700" cy="3779838"/>
          </a:xfrm>
          <a:prstGeom prst="rect">
            <a:avLst/>
          </a:prstGeom>
          <a:noFill/>
          <a:ln w="9525">
            <a:noFill/>
          </a:ln>
        </p:spPr>
        <p:txBody>
          <a:bodyPr lIns="101600" tIns="0" rIns="82550" bIns="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171450"/>
            <a:r>
              <a:rPr lang="zh-CN" altLang="en-US"/>
              <a:t>第二级</a:t>
            </a:r>
          </a:p>
          <a:p>
            <a:pPr lvl="2" indent="-171450"/>
            <a:r>
              <a:rPr lang="zh-CN" altLang="en-US"/>
              <a:t>第三级</a:t>
            </a:r>
          </a:p>
          <a:p>
            <a:pPr lvl="3" indent="-171450"/>
            <a:r>
              <a:rPr lang="zh-CN" altLang="en-US"/>
              <a:t>第四级</a:t>
            </a:r>
          </a:p>
          <a:p>
            <a:pPr lvl="4" indent="-171450"/>
            <a:r>
              <a:rPr lang="zh-CN" altLang="en-US"/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660400" y="4762500"/>
            <a:ext cx="2024063" cy="238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>
            <a:lvl1pPr marL="0" indent="0" algn="l" fontAlgn="base">
              <a:defRPr sz="900">
                <a:solidFill>
                  <a:srgbClr val="898989"/>
                </a:solidFill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BB962C8B-B14F-4D97-AF65-F5344CB8AC3E}" type="datetime1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2021/12/6</a:t>
            </a:fld>
            <a:endParaRPr lang="zh-CN" altLang="en-US" strike="noStrike" noProof="1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3087688" y="4762500"/>
            <a:ext cx="2968625" cy="238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>
            <a:lvl1pPr marL="0" indent="0" algn="ctr" fontAlgn="base">
              <a:defRPr sz="900">
                <a:solidFill>
                  <a:srgbClr val="898989"/>
                </a:solidFill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endParaRPr lang="zh-CN" altLang="en-US" strike="noStrike" noProof="1"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6457950" y="4762500"/>
            <a:ext cx="2025650" cy="2381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>
            <a:lvl1pPr marL="0" indent="0" algn="r" fontAlgn="base">
              <a:defRPr sz="900">
                <a:solidFill>
                  <a:srgbClr val="898989"/>
                </a:solidFill>
                <a:latin typeface="Arial" panose="020B0604020202020204"/>
                <a:ea typeface="微软雅黑" panose="020B0503020204020204" charset="-122"/>
              </a:defRPr>
            </a:lvl1pPr>
          </a:lstStyle>
          <a:p>
            <a:pPr lvl="0" defTabSz="6858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</a:pPr>
            <a:fld id="{9A0DB2DC-4C9A-4742-B13C-FB6460FD3503}" type="slidenum">
              <a:rPr lang="zh-CN" altLang="en-US" strike="noStrike" noProof="1">
                <a:latin typeface="Arial" panose="020B0604020202020204"/>
                <a:ea typeface="微软雅黑" panose="020B0503020204020204" charset="-122"/>
                <a:cs typeface="+mn-cs"/>
              </a:rPr>
              <a:t>‹#›</a:t>
            </a:fld>
            <a:endParaRPr lang="zh-CN" altLang="en-US" sz="900" strike="noStrike" noProof="1">
              <a:solidFill>
                <a:srgbClr val="898989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031" name="KSO_TEMPLATE" hidden="1"/>
          <p:cNvSpPr/>
          <p:nvPr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rgbClr val="5B9BD5"/>
          </a:solidFill>
          <a:ln w="12700" cap="flat" cmpd="sng">
            <a:solidFill>
              <a:srgbClr val="41719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/>
            <a:endParaRPr lang="zh-CN" altLang="en-US" sz="13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730" r:id="rId13"/>
  </p:sldLayoutIdLst>
  <p:hf sldNum="0" hdr="0" ftr="0" dt="0"/>
  <p:txStyles>
    <p:titleStyle>
      <a:lvl1pPr marL="0" lvl="0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2100" b="1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lvl="0" indent="-17145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SzPct val="100000"/>
        <a:buFont typeface="Arial" panose="020B0604020202020204" pitchFamily="34" charset="0"/>
        <a:buChar char="•"/>
        <a:defRPr sz="12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14350" lvl="1" indent="-17145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SzPct val="100000"/>
        <a:buFont typeface="Arial" panose="020B0604020202020204" pitchFamily="34" charset="0"/>
        <a:buChar char="•"/>
        <a:tabLst>
          <a:tab pos="1206500" algn="l"/>
        </a:tabLst>
        <a:defRPr sz="1200" u="none" kern="1200" baseline="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2pPr>
      <a:lvl3pPr marL="857250" lvl="2" indent="-17145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SzPct val="100000"/>
        <a:buFont typeface="Arial" panose="020B0604020202020204" pitchFamily="34" charset="0"/>
        <a:buChar char="•"/>
        <a:tabLst>
          <a:tab pos="1206500" algn="l"/>
        </a:tabLst>
        <a:defRPr sz="1200" u="none" kern="1200" baseline="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3pPr>
      <a:lvl4pPr marL="1200150" lvl="3" indent="-17145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SzPct val="100000"/>
        <a:buFont typeface="Arial" panose="020B0604020202020204" pitchFamily="34" charset="0"/>
        <a:buChar char="•"/>
        <a:tabLst>
          <a:tab pos="1206500" algn="l"/>
        </a:tabLst>
        <a:defRPr sz="1200" u="none" kern="1200" baseline="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4pPr>
      <a:lvl5pPr marL="1543050" lvl="4" indent="-17145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SzPct val="100000"/>
        <a:buFont typeface="Arial" panose="020B0604020202020204" pitchFamily="34" charset="0"/>
        <a:buChar char="•"/>
        <a:tabLst>
          <a:tab pos="1206500" algn="l"/>
        </a:tabLst>
        <a:defRPr sz="1200" u="none" kern="1200" baseline="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5pPr>
      <a:lvl6pPr marL="2514600" lvl="5" indent="-22860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tabLst>
          <a:tab pos="1206500" algn="l"/>
        </a:tabLst>
        <a:defRPr sz="1200" u="none" kern="1200" baseline="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6pPr>
      <a:lvl7pPr marL="2971800" lvl="6" indent="-22860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tabLst>
          <a:tab pos="1206500" algn="l"/>
        </a:tabLst>
        <a:defRPr sz="1200" u="none" kern="1200" baseline="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7pPr>
      <a:lvl8pPr marL="3429000" lvl="7" indent="-22860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tabLst>
          <a:tab pos="1206500" algn="l"/>
        </a:tabLst>
        <a:defRPr sz="1200" u="none" kern="1200" baseline="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8pPr>
      <a:lvl9pPr marL="3886200" lvl="8" indent="-228600" algn="l" defTabSz="68580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ClrTx/>
        <a:buSzPct val="100000"/>
        <a:buFont typeface="Arial" panose="020B0604020202020204" pitchFamily="34" charset="0"/>
        <a:buChar char="•"/>
        <a:tabLst>
          <a:tab pos="1206500" algn="l"/>
        </a:tabLst>
        <a:defRPr sz="1200" u="none" kern="1200" baseline="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9pPr>
    </p:bodyStyle>
    <p:otherStyle>
      <a:lvl1pPr marL="0" lvl="0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None/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Tx/>
        <a:buNone/>
        <a:defRPr sz="1300" kern="120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2pPr>
      <a:lvl3pPr marL="685800" lvl="2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Tx/>
        <a:buNone/>
        <a:defRPr sz="1300" kern="120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3pPr>
      <a:lvl4pPr marL="1028700" lvl="3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Tx/>
        <a:buNone/>
        <a:defRPr sz="1300" kern="120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4pPr>
      <a:lvl5pPr marL="1371600" lvl="4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SzPct val="100000"/>
        <a:buFontTx/>
        <a:buNone/>
        <a:defRPr sz="1300" kern="120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5pPr>
      <a:lvl6pPr marL="2286000" lvl="5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1300" kern="120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6pPr>
      <a:lvl7pPr marL="2743200" lvl="6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1300" kern="120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7pPr>
      <a:lvl8pPr marL="3200400" lvl="7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1300" kern="120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8pPr>
      <a:lvl9pPr marL="3657600" lvl="8" indent="0" algn="l" defTabSz="6858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Pct val="100000"/>
        <a:buFontTx/>
        <a:buNone/>
        <a:defRPr sz="1300" kern="1200">
          <a:solidFill>
            <a:schemeClr val="tx1"/>
          </a:solidFill>
          <a:latin typeface="Arial" panose="020B0604020202020204"/>
          <a:ea typeface="微软雅黑" panose="020B0503020204020204" charset="-122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2021/12/6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891414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FC0A4D-0F63-402D-9B87-5159BBB35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鸟的天堂">
            <a:hlinkClick r:id="" action="ppaction://media"/>
            <a:extLst>
              <a:ext uri="{FF2B5EF4-FFF2-40B4-BE49-F238E27FC236}">
                <a16:creationId xmlns:a16="http://schemas.microsoft.com/office/drawing/2014/main" id="{3A84AAE9-0BB0-495B-AEA6-328FD692384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1650" y="281400"/>
            <a:ext cx="8293384" cy="466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2179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9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DEFD1CE-DF25-4D47-B43E-A3AA5A7ADB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" y="-134348"/>
            <a:ext cx="9143492" cy="51435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7AB1D29-9BAE-4E7F-9A1C-D8B644AA5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1922437"/>
            <a:ext cx="7344816" cy="93610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我有机会看清它的真面目，这是一株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大树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枝干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的数目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不可计数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。枝上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又生根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，有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许多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</a:t>
            </a:r>
            <a:r>
              <a:rPr lang="zh-CN" altLang="en-US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直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垂到地上，伸进泥土里。</a:t>
            </a:r>
            <a:r>
              <a:rPr lang="zh-CN" altLang="zh-CN" sz="2800" dirty="0">
                <a:solidFill>
                  <a:schemeClr val="bg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一部分树枝垂到水面，从远处看，就像一株大树卧在水面上。</a:t>
            </a:r>
            <a:endParaRPr lang="zh-CN" altLang="en-US" sz="6600" dirty="0">
              <a:solidFill>
                <a:schemeClr val="bg1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004544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DEFD1CE-DF25-4D47-B43E-A3AA5A7ADB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0"/>
            <a:ext cx="9143492" cy="51435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7AB1D29-9BAE-4E7F-9A1C-D8B644AA5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1923678"/>
            <a:ext cx="7344816" cy="93610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我有机会看清它的真面目，这是一株大树，枝干的数目不可计数。枝上又生根，有许多根</a:t>
            </a:r>
            <a:r>
              <a:rPr lang="zh-CN" altLang="en-US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直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垂到地上，伸进泥土里。一部分树枝垂到水面，从远处看，就像一株大树卧在水面上。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B0EBB48-72FC-4C02-B174-53D964891DE6}"/>
              </a:ext>
            </a:extLst>
          </p:cNvPr>
          <p:cNvSpPr/>
          <p:nvPr/>
        </p:nvSpPr>
        <p:spPr>
          <a:xfrm>
            <a:off x="7308304" y="1203598"/>
            <a:ext cx="720080" cy="57606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3406B7B-4394-400E-A303-20744A7299E0}"/>
              </a:ext>
            </a:extLst>
          </p:cNvPr>
          <p:cNvSpPr/>
          <p:nvPr/>
        </p:nvSpPr>
        <p:spPr>
          <a:xfrm>
            <a:off x="827584" y="1851670"/>
            <a:ext cx="720080" cy="57606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E917507-918C-4AB9-843D-58BC33A29ED8}"/>
              </a:ext>
            </a:extLst>
          </p:cNvPr>
          <p:cNvSpPr/>
          <p:nvPr/>
        </p:nvSpPr>
        <p:spPr>
          <a:xfrm>
            <a:off x="2591780" y="1851670"/>
            <a:ext cx="1512168" cy="6480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C589446-784A-4E14-8C04-05C70BC5B400}"/>
              </a:ext>
            </a:extLst>
          </p:cNvPr>
          <p:cNvSpPr/>
          <p:nvPr/>
        </p:nvSpPr>
        <p:spPr>
          <a:xfrm>
            <a:off x="7632340" y="1814425"/>
            <a:ext cx="468052" cy="57606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3B504D8-B725-4273-A9E6-2CEC3AB34D75}"/>
              </a:ext>
            </a:extLst>
          </p:cNvPr>
          <p:cNvSpPr/>
          <p:nvPr/>
        </p:nvSpPr>
        <p:spPr>
          <a:xfrm>
            <a:off x="6905567" y="1814425"/>
            <a:ext cx="720080" cy="57606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42142988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DEFD1CE-DF25-4D47-B43E-A3AA5A7ADB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0"/>
            <a:ext cx="9143492" cy="51435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7AB1D29-9BAE-4E7F-9A1C-D8B644AA5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1923678"/>
            <a:ext cx="7344816" cy="93610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solidFill>
                  <a:schemeClr val="bg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我有机会看清它的真面目，这是一株大树，枝干的数目不可计数。枝上又生根，有许多根</a:t>
            </a:r>
            <a:r>
              <a:rPr lang="zh-CN" altLang="en-US" sz="2800" dirty="0">
                <a:solidFill>
                  <a:schemeClr val="bg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直</a:t>
            </a:r>
            <a:r>
              <a:rPr lang="zh-CN" altLang="zh-CN" sz="2800" dirty="0">
                <a:solidFill>
                  <a:schemeClr val="bg1">
                    <a:lumMod val="75000"/>
                  </a:schemeClr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垂到地上，伸进泥土里。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一部分树枝垂到水面，从远处看，就像一株大树卧在水面上。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3B504D8-B725-4273-A9E6-2CEC3AB34D75}"/>
              </a:ext>
            </a:extLst>
          </p:cNvPr>
          <p:cNvSpPr/>
          <p:nvPr/>
        </p:nvSpPr>
        <p:spPr>
          <a:xfrm>
            <a:off x="5364088" y="3149296"/>
            <a:ext cx="648072" cy="59025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452692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5677C10-C4FF-4EA3-B7E1-DFEEB7418A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" y="-52252"/>
            <a:ext cx="9143492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450A493-5AF1-4D96-9147-11254B57A8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27933" y="1929090"/>
            <a:ext cx="5260791" cy="3028013"/>
          </a:xfrm>
          <a:prstGeom prst="roundRect">
            <a:avLst/>
          </a:prstGeom>
          <a:noFill/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DA81D54-52BC-48A9-A3DD-D66B95826623}"/>
              </a:ext>
            </a:extLst>
          </p:cNvPr>
          <p:cNvSpPr txBox="1"/>
          <p:nvPr/>
        </p:nvSpPr>
        <p:spPr>
          <a:xfrm flipH="1">
            <a:off x="1691680" y="330148"/>
            <a:ext cx="2675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浓荫覆盖大约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20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亩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733862-5F57-401E-819C-807014BC61FA}"/>
              </a:ext>
            </a:extLst>
          </p:cNvPr>
          <p:cNvSpPr txBox="1"/>
          <p:nvPr/>
        </p:nvSpPr>
        <p:spPr>
          <a:xfrm>
            <a:off x="2263876" y="791813"/>
            <a:ext cx="2324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 charset="-122"/>
                <a:cs typeface="Arial"/>
              </a:rPr>
              <a:t>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 charset="-122"/>
                <a:cs typeface="Arial"/>
              </a:rPr>
              <a:t>亩≈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 charset="-122"/>
                <a:cs typeface="Arial"/>
              </a:rPr>
              <a:t>666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 charset="-122"/>
                <a:cs typeface="Arial"/>
              </a:rPr>
              <a:t>平方米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7FC2AC4-E6D7-4B8A-82C5-D72CD26380E1}"/>
              </a:ext>
            </a:extLst>
          </p:cNvPr>
          <p:cNvSpPr txBox="1"/>
          <p:nvPr/>
        </p:nvSpPr>
        <p:spPr>
          <a:xfrm>
            <a:off x="2247654" y="1211723"/>
            <a:ext cx="2324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 charset="-122"/>
                <a:cs typeface="Arial"/>
              </a:rPr>
              <a:t>20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 charset="-122"/>
                <a:cs typeface="Arial"/>
              </a:rPr>
              <a:t>亩≈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 charset="-122"/>
                <a:cs typeface="Arial"/>
              </a:rPr>
              <a:t>13320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 charset="-122"/>
                <a:cs typeface="Arial"/>
              </a:rPr>
              <a:t>平方米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984700-C158-436E-A9BB-BD0031BD4DB5}"/>
              </a:ext>
            </a:extLst>
          </p:cNvPr>
          <p:cNvSpPr txBox="1"/>
          <p:nvPr/>
        </p:nvSpPr>
        <p:spPr>
          <a:xfrm flipH="1">
            <a:off x="5313842" y="422481"/>
            <a:ext cx="2249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 charset="-122"/>
                <a:cs typeface="Arial"/>
              </a:rPr>
              <a:t>246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 charset="-122"/>
                <a:cs typeface="Arial"/>
              </a:rPr>
              <a:t>间教室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D634C12-B46B-4CB3-BC20-7430D25FF001}"/>
              </a:ext>
            </a:extLst>
          </p:cNvPr>
          <p:cNvSpPr txBox="1"/>
          <p:nvPr/>
        </p:nvSpPr>
        <p:spPr>
          <a:xfrm flipH="1">
            <a:off x="5313842" y="1027057"/>
            <a:ext cx="2249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 charset="-122"/>
                <a:cs typeface="Arial"/>
              </a:rPr>
              <a:t>操场？棠外？</a:t>
            </a:r>
          </a:p>
        </p:txBody>
      </p:sp>
    </p:spTree>
    <p:extLst>
      <p:ext uri="{BB962C8B-B14F-4D97-AF65-F5344CB8AC3E}">
        <p14:creationId xmlns:p14="http://schemas.microsoft.com/office/powerpoint/2010/main" val="238106733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0AD7886-7888-47D2-B462-3FD7B9BDF1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" y="-4006"/>
            <a:ext cx="9143492" cy="514350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503464" y="2038800"/>
            <a:ext cx="1039586" cy="838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charset="-122"/>
              <a:cs typeface="Arial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1368584" y="1784958"/>
            <a:ext cx="5304473" cy="805841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charset="-122"/>
              <a:cs typeface="Arial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1025256"/>
            <a:ext cx="7134024" cy="3200872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Arial"/>
              </a:rPr>
              <a:t>     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Arial"/>
              </a:rPr>
              <a:t>我有机会看清它的真面目，真是一株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Arial"/>
              </a:rPr>
              <a:t>大树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Arial"/>
              </a:rPr>
              <a:t>，枝干的数目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Arial"/>
              </a:rPr>
              <a:t>不可计数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Arial"/>
              </a:rPr>
              <a:t>。枝上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Arial"/>
              </a:rPr>
              <a:t>又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Arial"/>
              </a:rPr>
              <a:t>生根，有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Arial"/>
              </a:rPr>
              <a:t>许多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Arial"/>
              </a:rPr>
              <a:t>根直垂到地上，伸进泥土里。一部分树枝垂到水面，从远处看，就像一棵大树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Arial"/>
              </a:rPr>
              <a:t>卧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Arial"/>
              </a:rPr>
              <a:t>在水面上。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Arial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296154" y="2772727"/>
            <a:ext cx="5761838" cy="5334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charset="-122"/>
              <a:cs typeface="Arial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360964" y="3572801"/>
            <a:ext cx="5410200" cy="6858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06394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3F9ACAE-EAB7-4BA3-BB68-A391162F5B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" y="0"/>
            <a:ext cx="9143492" cy="514350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335280" y="1973485"/>
            <a:ext cx="1439636" cy="838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TextBox 4"/>
          <p:cNvSpPr txBox="1"/>
          <p:nvPr/>
        </p:nvSpPr>
        <p:spPr>
          <a:xfrm>
            <a:off x="755576" y="1295062"/>
            <a:ext cx="7056783" cy="2677652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榕树正值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茂盛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期，好像在把它的全部生命力展示给我们看。那么多的绿叶，一簇堆在另一簇的上面，不留一点儿缝隙。那翠绿的颜色，明亮地照耀着我们的眼睛，似乎每一片树叶上都有一个新的生命在颤动。</a:t>
            </a:r>
            <a:endParaRPr lang="en-US" altLang="zh-CN" sz="2800" b="1" dirty="0"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2011680" y="2811780"/>
            <a:ext cx="5105400" cy="12573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TextBox 11"/>
          <p:cNvSpPr txBox="1"/>
          <p:nvPr/>
        </p:nvSpPr>
        <p:spPr>
          <a:xfrm>
            <a:off x="1612232" y="1969990"/>
            <a:ext cx="6304702" cy="523216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    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717B5A2F-5BDD-454F-ADB9-5CC28DAA4ED2}"/>
              </a:ext>
            </a:extLst>
          </p:cNvPr>
          <p:cNvSpPr/>
          <p:nvPr/>
        </p:nvSpPr>
        <p:spPr>
          <a:xfrm>
            <a:off x="5535982" y="1737360"/>
            <a:ext cx="792088" cy="5232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39594D-43F9-4DF9-8B85-AC4773F18663}"/>
              </a:ext>
            </a:extLst>
          </p:cNvPr>
          <p:cNvSpPr txBox="1"/>
          <p:nvPr/>
        </p:nvSpPr>
        <p:spPr>
          <a:xfrm>
            <a:off x="3977711" y="1737356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那么多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FDFF65E8-8173-4B79-BAD3-291531C57856}"/>
              </a:ext>
            </a:extLst>
          </p:cNvPr>
          <p:cNvSpPr/>
          <p:nvPr/>
        </p:nvSpPr>
        <p:spPr>
          <a:xfrm>
            <a:off x="7223880" y="1756520"/>
            <a:ext cx="504056" cy="50405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A927EAD-76FF-446B-8E44-6C588ED6931C}"/>
              </a:ext>
            </a:extLst>
          </p:cNvPr>
          <p:cNvSpPr/>
          <p:nvPr/>
        </p:nvSpPr>
        <p:spPr>
          <a:xfrm>
            <a:off x="5796136" y="3027124"/>
            <a:ext cx="860808" cy="52748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2B445F6-0768-4E8B-A62D-562BF2D606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" y="0"/>
            <a:ext cx="9143492" cy="5143500"/>
          </a:xfrm>
          <a:prstGeom prst="rect">
            <a:avLst/>
          </a:prstGeom>
        </p:spPr>
      </p:pic>
      <p:sp>
        <p:nvSpPr>
          <p:cNvPr id="4" name="云形标注 3"/>
          <p:cNvSpPr/>
          <p:nvPr/>
        </p:nvSpPr>
        <p:spPr>
          <a:xfrm>
            <a:off x="1447800" y="2833457"/>
            <a:ext cx="3733800" cy="1338943"/>
          </a:xfrm>
          <a:prstGeom prst="cloudCallout">
            <a:avLst>
              <a:gd name="adj1" fmla="val 11354"/>
              <a:gd name="adj2" fmla="val -8660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TextBox 4"/>
          <p:cNvSpPr txBox="1"/>
          <p:nvPr/>
        </p:nvSpPr>
        <p:spPr>
          <a:xfrm>
            <a:off x="2483768" y="3705310"/>
            <a:ext cx="4583933" cy="646327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这美丽的南国的树！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D8CE02B-3373-4C81-AA03-E599BC068C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117" y="1059582"/>
            <a:ext cx="5400600" cy="25622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42BD85B-ED09-4373-AA38-CC12E2977A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" y="0"/>
            <a:ext cx="9143492" cy="514350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335280" y="1973485"/>
            <a:ext cx="1439636" cy="8382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对角圆角矩形 3"/>
          <p:cNvSpPr/>
          <p:nvPr/>
        </p:nvSpPr>
        <p:spPr>
          <a:xfrm>
            <a:off x="2063387" y="876750"/>
            <a:ext cx="4781550" cy="10668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TextBox 4"/>
          <p:cNvSpPr txBox="1"/>
          <p:nvPr/>
        </p:nvSpPr>
        <p:spPr>
          <a:xfrm>
            <a:off x="1259632" y="483518"/>
            <a:ext cx="6777478" cy="4524311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那么多的绿叶，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一簇堆在另一簇的上面，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不留一点缝隙。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那翠绿的颜色，</a:t>
            </a:r>
            <a:endParaRPr lang="en-US" altLang="zh-CN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明亮地照耀着我们的眼睛，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似乎每一片树叶上，</a:t>
            </a:r>
            <a:endParaRPr lang="en-US" altLang="zh-CN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都有一个新的生命在颤动。</a:t>
            </a:r>
            <a:endParaRPr lang="en-US" altLang="zh-CN" sz="3600" b="1" dirty="0">
              <a:latin typeface="楷体" pitchFamily="49" charset="-122"/>
              <a:ea typeface="楷体" pitchFamily="49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这美丽的南国的树！</a:t>
            </a:r>
          </a:p>
        </p:txBody>
      </p:sp>
      <p:sp>
        <p:nvSpPr>
          <p:cNvPr id="11" name="对角圆角矩形 10"/>
          <p:cNvSpPr/>
          <p:nvPr/>
        </p:nvSpPr>
        <p:spPr>
          <a:xfrm>
            <a:off x="2011680" y="2811780"/>
            <a:ext cx="5105400" cy="12573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pic>
        <p:nvPicPr>
          <p:cNvPr id="7" name="bandari - melody of love">
            <a:hlinkClick r:id="" action="ppaction://media"/>
            <a:extLst>
              <a:ext uri="{FF2B5EF4-FFF2-40B4-BE49-F238E27FC236}">
                <a16:creationId xmlns:a16="http://schemas.microsoft.com/office/drawing/2014/main" id="{96D56801-E854-409B-95FA-1FDFF01D6C5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5000" end="216574.6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7064" y="47371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6744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5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551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5881139-BC39-4B40-AC07-38EBD9ED8C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957"/>
            <a:ext cx="9143492" cy="5143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99592" y="352873"/>
            <a:ext cx="7344816" cy="2022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pc="1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spc="1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小组合作学习第</a:t>
            </a:r>
            <a:r>
              <a:rPr lang="en-US" altLang="zh-CN" sz="3200" b="1" spc="1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12</a:t>
            </a:r>
            <a:r>
              <a:rPr lang="zh-CN" altLang="en-US" sz="3200" b="1" spc="15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、13自然段，</a:t>
            </a:r>
            <a:endParaRPr lang="en-US" altLang="zh-CN" sz="3200" b="1" spc="15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思考：作者第二次走进“鸟的天堂”，所看到的</a:t>
            </a:r>
            <a:r>
              <a:rPr lang="zh-CN" altLang="en-US" sz="28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景物</a:t>
            </a:r>
            <a:r>
              <a:rPr lang="zh-CN" altLang="zh-CN" sz="2800" b="1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又有什么特点？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02ADDD-64C9-420E-95A9-1DCEE6763100}"/>
              </a:ext>
            </a:extLst>
          </p:cNvPr>
          <p:cNvSpPr txBox="1"/>
          <p:nvPr/>
        </p:nvSpPr>
        <p:spPr>
          <a:xfrm>
            <a:off x="971346" y="2544257"/>
            <a:ext cx="7417078" cy="22217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spc="15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要求：</a:t>
            </a:r>
            <a:endParaRPr lang="en-US" altLang="zh-CN" sz="2400" b="1" spc="15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kern="100" dirty="0">
                <a:solidFill>
                  <a:srgbClr val="0070C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b="1" kern="100" dirty="0">
                <a:solidFill>
                  <a:srgbClr val="0070C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、细化事物特点，抓住关键词句，体会“鸟的天堂”的特点。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kern="100" dirty="0">
                <a:solidFill>
                  <a:srgbClr val="0070C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 kern="100" dirty="0">
                <a:solidFill>
                  <a:srgbClr val="0070C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、展开想象，你仿佛看到了什么样的画面。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D87FEB5F-9705-4ED5-98D0-E566DB3D3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" y="-15676"/>
            <a:ext cx="9143492" cy="514350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22396" y="2267400"/>
            <a:ext cx="1796415" cy="685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对角圆角矩形 3"/>
          <p:cNvSpPr/>
          <p:nvPr/>
        </p:nvSpPr>
        <p:spPr>
          <a:xfrm>
            <a:off x="2008415" y="895800"/>
            <a:ext cx="4376057" cy="6858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TextBox 4"/>
          <p:cNvSpPr txBox="1"/>
          <p:nvPr/>
        </p:nvSpPr>
        <p:spPr>
          <a:xfrm>
            <a:off x="611560" y="927493"/>
            <a:ext cx="7488832" cy="3323983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    起初周围是寂静的。后来忽然起了一声鸟叫。我们把手一拍，便看见了一只大鸟飞了起来。接着又看见第二只，第三只。我们继续拍掌，树上就变得热闹了，到处是鸟声，到处是鸟影。大的、小的、花的、黑的，有的站在树枝上叫，有的飞起来，有的在扑翅膀。</a:t>
            </a:r>
          </a:p>
          <a:p>
            <a:pPr>
              <a:lnSpc>
                <a:spcPct val="150000"/>
              </a:lnSpc>
            </a:pPr>
            <a:endParaRPr lang="zh-CN" altLang="en-US" sz="2100" b="1" dirty="0">
              <a:latin typeface="楷体" pitchFamily="49" charset="-122"/>
              <a:ea typeface="楷体" pitchFamily="49" charset="-122"/>
            </a:endParaRPr>
          </a:p>
          <a:p>
            <a:endParaRPr lang="zh-CN" altLang="en-US" sz="21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2041208" y="1827821"/>
            <a:ext cx="4343400" cy="1051084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对角圆角矩形 18"/>
          <p:cNvSpPr/>
          <p:nvPr/>
        </p:nvSpPr>
        <p:spPr>
          <a:xfrm>
            <a:off x="1928813" y="3059880"/>
            <a:ext cx="4574858" cy="6858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圆角矩形 9"/>
          <p:cNvSpPr/>
          <p:nvPr/>
        </p:nvSpPr>
        <p:spPr>
          <a:xfrm>
            <a:off x="6340372" y="2494066"/>
            <a:ext cx="533400" cy="400685"/>
          </a:xfrm>
          <a:prstGeom prst="roundRect">
            <a:avLst/>
          </a:prstGeom>
          <a:noFill/>
          <a:ln w="25400">
            <a:solidFill>
              <a:srgbClr val="F652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圆角矩形 10"/>
          <p:cNvSpPr/>
          <p:nvPr/>
        </p:nvSpPr>
        <p:spPr>
          <a:xfrm>
            <a:off x="3946208" y="2509913"/>
            <a:ext cx="533400" cy="400685"/>
          </a:xfrm>
          <a:prstGeom prst="roundRect">
            <a:avLst/>
          </a:prstGeom>
          <a:noFill/>
          <a:ln w="25400">
            <a:solidFill>
              <a:srgbClr val="F652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30" name="圆角矩形 9">
            <a:extLst>
              <a:ext uri="{FF2B5EF4-FFF2-40B4-BE49-F238E27FC236}">
                <a16:creationId xmlns:a16="http://schemas.microsoft.com/office/drawing/2014/main" id="{DC94E231-C4DE-40DA-81EF-72383D528075}"/>
              </a:ext>
            </a:extLst>
          </p:cNvPr>
          <p:cNvSpPr/>
          <p:nvPr/>
        </p:nvSpPr>
        <p:spPr>
          <a:xfrm>
            <a:off x="5026396" y="1975184"/>
            <a:ext cx="533400" cy="400685"/>
          </a:xfrm>
          <a:prstGeom prst="roundRect">
            <a:avLst/>
          </a:prstGeom>
          <a:noFill/>
          <a:ln w="25400">
            <a:solidFill>
              <a:srgbClr val="F652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33" name="圆角矩形 9">
            <a:extLst>
              <a:ext uri="{FF2B5EF4-FFF2-40B4-BE49-F238E27FC236}">
                <a16:creationId xmlns:a16="http://schemas.microsoft.com/office/drawing/2014/main" id="{2AC3D3F1-344F-44EA-BAE6-4EE9F8FAB840}"/>
              </a:ext>
            </a:extLst>
          </p:cNvPr>
          <p:cNvSpPr/>
          <p:nvPr/>
        </p:nvSpPr>
        <p:spPr>
          <a:xfrm>
            <a:off x="6615202" y="1975184"/>
            <a:ext cx="533400" cy="400685"/>
          </a:xfrm>
          <a:prstGeom prst="roundRect">
            <a:avLst/>
          </a:prstGeom>
          <a:noFill/>
          <a:ln w="25400">
            <a:solidFill>
              <a:srgbClr val="F652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90F1515-0E13-44C3-B66B-76681FB3E857}"/>
              </a:ext>
            </a:extLst>
          </p:cNvPr>
          <p:cNvSpPr txBox="1"/>
          <p:nvPr/>
        </p:nvSpPr>
        <p:spPr>
          <a:xfrm>
            <a:off x="3473768" y="3252322"/>
            <a:ext cx="2011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还有的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6A15415-28CA-44F2-8FD1-EF19E2EB3159}"/>
              </a:ext>
            </a:extLst>
          </p:cNvPr>
          <p:cNvSpPr txBox="1"/>
          <p:nvPr/>
        </p:nvSpPr>
        <p:spPr>
          <a:xfrm>
            <a:off x="3851920" y="1975759"/>
            <a:ext cx="1001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热闹</a:t>
            </a:r>
          </a:p>
        </p:txBody>
      </p:sp>
      <p:sp>
        <p:nvSpPr>
          <p:cNvPr id="15" name="圆角矩形 10">
            <a:extLst>
              <a:ext uri="{FF2B5EF4-FFF2-40B4-BE49-F238E27FC236}">
                <a16:creationId xmlns:a16="http://schemas.microsoft.com/office/drawing/2014/main" id="{5BDACB2C-3CD0-4C38-B5B5-1C4CD48A9613}"/>
              </a:ext>
            </a:extLst>
          </p:cNvPr>
          <p:cNvSpPr/>
          <p:nvPr/>
        </p:nvSpPr>
        <p:spPr>
          <a:xfrm>
            <a:off x="736787" y="2955134"/>
            <a:ext cx="533400" cy="400685"/>
          </a:xfrm>
          <a:prstGeom prst="roundRect">
            <a:avLst/>
          </a:prstGeom>
          <a:noFill/>
          <a:ln w="25400">
            <a:solidFill>
              <a:srgbClr val="F652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30" grpId="0" animBg="1"/>
      <p:bldP spid="33" grpId="0" animBg="1"/>
      <p:bldP spid="13" grpId="0"/>
      <p:bldP spid="14" grpId="0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D10E0C-5242-410D-9F42-6A8678894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9BF42A7-784A-4D4F-A98A-E370AA47F4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8243"/>
            <a:ext cx="9144000" cy="5139267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83A11799-43D9-4249-B2D0-6139C9532D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3075806"/>
            <a:ext cx="2286000" cy="182880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59795111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19D9AB7-6378-43E1-9BF1-E4F27845B2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" y="-15675"/>
            <a:ext cx="9143492" cy="5143500"/>
          </a:xfrm>
          <a:prstGeom prst="rect">
            <a:avLst/>
          </a:prstGeom>
        </p:spPr>
      </p:pic>
      <p:sp>
        <p:nvSpPr>
          <p:cNvPr id="4" name="对角圆角矩形 3"/>
          <p:cNvSpPr/>
          <p:nvPr/>
        </p:nvSpPr>
        <p:spPr>
          <a:xfrm>
            <a:off x="2008415" y="895800"/>
            <a:ext cx="4376057" cy="6858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TextBox 4"/>
          <p:cNvSpPr txBox="1"/>
          <p:nvPr/>
        </p:nvSpPr>
        <p:spPr>
          <a:xfrm>
            <a:off x="899592" y="906376"/>
            <a:ext cx="7014332" cy="2354487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100" b="1" dirty="0">
                <a:solidFill>
                  <a:schemeClr val="bg1">
                    <a:lumMod val="75000"/>
                  </a:schemeClr>
                </a:solidFill>
                <a:latin typeface="楷体" pitchFamily="49" charset="-122"/>
                <a:ea typeface="楷体" pitchFamily="49" charset="-122"/>
              </a:rPr>
              <a:t>起初周围是寂静的。后来忽然起了一声鸟叫。我们把手一拍，便看见了一只大鸟飞了起来。接着又看见第二只，第三只。我们继续拍掌，树上就变得热闹了，到处是鸟声，到处是鸟影。大的、小的、花的、黑的，有的站在树枝上叫，有的飞起来，有的在扑翅膀。</a:t>
            </a:r>
          </a:p>
          <a:p>
            <a:endParaRPr lang="zh-CN" altLang="en-US" sz="2100" b="1" dirty="0">
              <a:latin typeface="楷体" pitchFamily="49" charset="-122"/>
              <a:ea typeface="楷体" pitchFamily="49" charset="-122"/>
            </a:endParaRPr>
          </a:p>
          <a:p>
            <a:endParaRPr lang="zh-CN" altLang="en-US" sz="21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2041208" y="1827821"/>
            <a:ext cx="4343400" cy="1051084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对角圆角矩形 18"/>
          <p:cNvSpPr/>
          <p:nvPr/>
        </p:nvSpPr>
        <p:spPr>
          <a:xfrm>
            <a:off x="1928813" y="3059880"/>
            <a:ext cx="4574858" cy="6858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29" name="矩形 28"/>
          <p:cNvSpPr/>
          <p:nvPr/>
        </p:nvSpPr>
        <p:spPr>
          <a:xfrm>
            <a:off x="868845" y="2674253"/>
            <a:ext cx="6655196" cy="1384990"/>
          </a:xfrm>
          <a:prstGeom prst="rect">
            <a:avLst/>
          </a:prstGeom>
          <a:noFill/>
        </p:spPr>
        <p:txBody>
          <a:bodyPr wrap="square" lIns="91437" tIns="45718" rIns="91437" bIns="45718">
            <a:spAutoFit/>
          </a:bodyPr>
          <a:lstStyle/>
          <a:p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    我注意地看着，眼睛应接不暇，看清楚了</a:t>
            </a: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只，又错过了</a:t>
            </a: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那</a:t>
            </a:r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只，看见了那只，</a:t>
            </a:r>
            <a:r>
              <a:rPr lang="zh-CN" altLang="en-US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另</a:t>
            </a:r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一只又飞起来。</a:t>
            </a:r>
            <a:r>
              <a:rPr lang="zh-CN" altLang="en-US" sz="2100" b="1" dirty="0">
                <a:solidFill>
                  <a:schemeClr val="bg1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</a:rPr>
              <a:t>一只画眉鸟飞了出来，被我们的掌声一吓，又飞进了叶丛，站在一根小枝上兴奋地叫着，那歌声真好听。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767FE8-DFAE-4A08-9D0A-AC0C9DEFC238}"/>
              </a:ext>
            </a:extLst>
          </p:cNvPr>
          <p:cNvSpPr txBox="1"/>
          <p:nvPr/>
        </p:nvSpPr>
        <p:spPr>
          <a:xfrm>
            <a:off x="3851920" y="2678850"/>
            <a:ext cx="19553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应接不暇</a:t>
            </a:r>
          </a:p>
        </p:txBody>
      </p:sp>
    </p:spTree>
    <p:extLst>
      <p:ext uri="{BB962C8B-B14F-4D97-AF65-F5344CB8AC3E}">
        <p14:creationId xmlns:p14="http://schemas.microsoft.com/office/powerpoint/2010/main" val="39857092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43740F3-46A9-4BBC-A1A7-688AC6518E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" y="0"/>
            <a:ext cx="9143492" cy="5143500"/>
          </a:xfrm>
          <a:prstGeom prst="rect">
            <a:avLst/>
          </a:prstGeom>
        </p:spPr>
      </p:pic>
      <p:sp>
        <p:nvSpPr>
          <p:cNvPr id="4" name="对角圆角矩形 3"/>
          <p:cNvSpPr/>
          <p:nvPr/>
        </p:nvSpPr>
        <p:spPr>
          <a:xfrm>
            <a:off x="2008415" y="895800"/>
            <a:ext cx="4376057" cy="6858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TextBox 4"/>
          <p:cNvSpPr txBox="1"/>
          <p:nvPr/>
        </p:nvSpPr>
        <p:spPr>
          <a:xfrm>
            <a:off x="899592" y="906376"/>
            <a:ext cx="7014332" cy="3647148"/>
          </a:xfrm>
          <a:prstGeom prst="rect">
            <a:avLst/>
          </a:prstGeom>
          <a:noFill/>
        </p:spPr>
        <p:txBody>
          <a:bodyPr wrap="square" lIns="91437" tIns="45718" rIns="91437" bIns="45718" rtlCol="0">
            <a:spAutoFit/>
          </a:bodyPr>
          <a:lstStyle/>
          <a:p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100" b="1" dirty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起初周围是寂静的。后来忽然起了一声鸟叫。我们把手一拍，便看见了一只大鸟飞了起来。接着又看见第二只，第三只。</a:t>
            </a:r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我们继续拍掌，树上就变得热闹了，到处是鸟声，到处是鸟影。大的、小的、花的、黑的，有的站在树枝上叫，有的飞起来，有的在扑翅膀。</a:t>
            </a:r>
            <a:endParaRPr lang="en-US" altLang="zh-CN" sz="2100" b="1" dirty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100" b="1" dirty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我注意地看着，眼睛应接不暇，看清楚了这只，又错过了那只，看见了那只，另一只又飞起来。</a:t>
            </a:r>
            <a:r>
              <a:rPr lang="zh-CN" altLang="en-US" sz="2100" b="1" dirty="0">
                <a:solidFill>
                  <a:schemeClr val="bg1">
                    <a:lumMod val="75000"/>
                  </a:schemeClr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</a:rPr>
              <a:t>一只画眉鸟飞了出来，被我们的掌声一吓，又飞进了叶丛，站在一根小枝上兴奋地叫着，那歌声真好听。</a:t>
            </a:r>
            <a:endParaRPr lang="zh-CN" altLang="en-US" sz="2100" b="1" dirty="0">
              <a:solidFill>
                <a:schemeClr val="bg1">
                  <a:lumMod val="6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2100" b="1" dirty="0">
              <a:solidFill>
                <a:schemeClr val="bg1">
                  <a:lumMod val="65000"/>
                </a:schemeClr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sz="21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2041208" y="1827821"/>
            <a:ext cx="4343400" cy="1051084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对角圆角矩形 18"/>
          <p:cNvSpPr/>
          <p:nvPr/>
        </p:nvSpPr>
        <p:spPr>
          <a:xfrm>
            <a:off x="1928813" y="3059880"/>
            <a:ext cx="4574858" cy="6858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3632598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8" grpId="0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CEBA3FCD-0EB0-478E-AD19-E3F883D1A2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" y="0"/>
            <a:ext cx="9143492" cy="514350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22396" y="2267400"/>
            <a:ext cx="1796415" cy="685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18" name="对角圆角矩形 17"/>
          <p:cNvSpPr/>
          <p:nvPr/>
        </p:nvSpPr>
        <p:spPr>
          <a:xfrm>
            <a:off x="2041208" y="1827821"/>
            <a:ext cx="4343400" cy="1051084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19" name="对角圆角矩形 18"/>
          <p:cNvSpPr/>
          <p:nvPr/>
        </p:nvSpPr>
        <p:spPr>
          <a:xfrm>
            <a:off x="1928813" y="3059880"/>
            <a:ext cx="4574858" cy="685800"/>
          </a:xfrm>
          <a:prstGeom prst="round2Diag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 algn="ctr"/>
            <a:endParaRPr lang="zh-CN" altLang="en-US" sz="1350"/>
          </a:p>
        </p:txBody>
      </p:sp>
      <p:sp>
        <p:nvSpPr>
          <p:cNvPr id="29" name="矩形 28"/>
          <p:cNvSpPr/>
          <p:nvPr/>
        </p:nvSpPr>
        <p:spPr>
          <a:xfrm>
            <a:off x="539552" y="3095662"/>
            <a:ext cx="7560840" cy="830993"/>
          </a:xfrm>
          <a:prstGeom prst="rect">
            <a:avLst/>
          </a:prstGeom>
          <a:noFill/>
        </p:spPr>
        <p:txBody>
          <a:bodyPr wrap="square" lIns="91437" tIns="45718" rIns="91437" bIns="45718"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</a:rPr>
              <a:t>    一只画眉鸟飞了出来，被我们的掌声一吓，又飞进了叶丛，站在一根小枝上兴奋地叫着，那歌声真好听。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2863621-C112-4E5C-9766-E67813C1872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229" y="396969"/>
            <a:ext cx="2376264" cy="2706451"/>
          </a:xfrm>
          <a:prstGeom prst="rect">
            <a:avLst/>
          </a:prstGeom>
        </p:spPr>
      </p:pic>
      <p:pic>
        <p:nvPicPr>
          <p:cNvPr id="7" name="pd-5b768a500cfa2538">
            <a:hlinkClick r:id="" action="ppaction://media"/>
            <a:extLst>
              <a:ext uri="{FF2B5EF4-FFF2-40B4-BE49-F238E27FC236}">
                <a16:creationId xmlns:a16="http://schemas.microsoft.com/office/drawing/2014/main" id="{575F730B-43AC-4BE4-8A49-70FA4B6A04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60432" y="25531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168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462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2857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0A4243D-5980-47E0-BCAA-93878B8C0A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" y="0"/>
            <a:ext cx="9143492" cy="514350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 bwMode="auto">
          <a:xfrm>
            <a:off x="636678" y="555526"/>
            <a:ext cx="5807529" cy="1828800"/>
          </a:xfrm>
          <a:prstGeom prst="roundRect">
            <a:avLst/>
          </a:prstGeom>
          <a:noFill/>
          <a:ln w="38100" cmpd="thickThin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>
              <a:defRPr/>
            </a:pPr>
            <a:endParaRPr lang="zh-CN" altLang="en-US" sz="1350">
              <a:latin typeface="微软雅黑" charset="-122"/>
              <a:ea typeface="微软雅黑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576" y="729364"/>
            <a:ext cx="5474568" cy="1113762"/>
          </a:xfrm>
          <a:prstGeom prst="rect">
            <a:avLst/>
          </a:prstGeom>
        </p:spPr>
        <p:txBody>
          <a:bodyPr wrap="square" lIns="91437" tIns="45718" rIns="91437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 看到这么一棵奇特的榕树，领略到树上鸟儿欢腾的场面，作者不禁感叹。</a:t>
            </a:r>
          </a:p>
        </p:txBody>
      </p:sp>
      <p:grpSp>
        <p:nvGrpSpPr>
          <p:cNvPr id="2" name="组合 20"/>
          <p:cNvGrpSpPr/>
          <p:nvPr/>
        </p:nvGrpSpPr>
        <p:grpSpPr>
          <a:xfrm>
            <a:off x="4427984" y="2016963"/>
            <a:ext cx="4029166" cy="1195544"/>
            <a:chOff x="3479042" y="3493789"/>
            <a:chExt cx="4721584" cy="1195868"/>
          </a:xfrm>
        </p:grpSpPr>
        <p:sp>
          <p:nvSpPr>
            <p:cNvPr id="3" name="圆角矩形标注 2"/>
            <p:cNvSpPr/>
            <p:nvPr/>
          </p:nvSpPr>
          <p:spPr>
            <a:xfrm>
              <a:off x="3563425" y="3493789"/>
              <a:ext cx="4637201" cy="1060896"/>
            </a:xfrm>
            <a:prstGeom prst="wedgeRoundRectCallout">
              <a:avLst>
                <a:gd name="adj1" fmla="val -82247"/>
                <a:gd name="adj2" fmla="val -45138"/>
                <a:gd name="adj3" fmla="val 16667"/>
              </a:avLst>
            </a:prstGeom>
            <a:solidFill>
              <a:srgbClr val="FFFFFF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rgbClr val="FF0000"/>
                </a:solidFill>
              </a:endParaRPr>
            </a:p>
          </p:txBody>
        </p:sp>
        <p:sp>
          <p:nvSpPr>
            <p:cNvPr id="23" name="Text Box 6"/>
            <p:cNvSpPr txBox="1"/>
            <p:nvPr/>
          </p:nvSpPr>
          <p:spPr>
            <a:xfrm>
              <a:off x="3479042" y="3703287"/>
              <a:ext cx="4637200" cy="9863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100" b="1" dirty="0">
                  <a:latin typeface="楷体" pitchFamily="49" charset="-122"/>
                  <a:ea typeface="楷体" pitchFamily="49" charset="-122"/>
                  <a:cs typeface="楷体" panose="02010609060101010101" pitchFamily="49" charset="-122"/>
                </a:rPr>
                <a:t>“</a:t>
              </a:r>
              <a:r>
                <a:rPr lang="zh-CN" altLang="en-US" sz="2100" b="1" dirty="0">
                  <a:solidFill>
                    <a:srgbClr val="F6523F"/>
                  </a:solidFill>
                  <a:latin typeface="楷体" pitchFamily="49" charset="-122"/>
                  <a:ea typeface="楷体" pitchFamily="49" charset="-122"/>
                  <a:cs typeface="楷体" panose="02010609060101010101" pitchFamily="49" charset="-122"/>
                </a:rPr>
                <a:t>鸟的天堂</a:t>
              </a:r>
              <a:r>
                <a:rPr lang="zh-CN" altLang="en-US" sz="2100" b="1" dirty="0">
                  <a:latin typeface="楷体" pitchFamily="49" charset="-122"/>
                  <a:ea typeface="楷体" pitchFamily="49" charset="-122"/>
                  <a:cs typeface="楷体" panose="02010609060101010101" pitchFamily="49" charset="-122"/>
                </a:rPr>
                <a:t>”的确是</a:t>
              </a:r>
              <a:r>
                <a:rPr lang="zh-CN" altLang="en-US" sz="2100" b="1" dirty="0">
                  <a:solidFill>
                    <a:srgbClr val="F6523F"/>
                  </a:solidFill>
                  <a:latin typeface="楷体" pitchFamily="49" charset="-122"/>
                  <a:ea typeface="楷体" pitchFamily="49" charset="-122"/>
                  <a:cs typeface="楷体" panose="02010609060101010101" pitchFamily="49" charset="-122"/>
                </a:rPr>
                <a:t>鸟的天堂</a:t>
              </a:r>
              <a:r>
                <a:rPr lang="zh-CN" altLang="en-US" sz="2100" b="1" dirty="0">
                  <a:latin typeface="楷体" pitchFamily="49" charset="-122"/>
                  <a:ea typeface="楷体" pitchFamily="49" charset="-122"/>
                  <a:cs typeface="楷体" panose="02010609060101010101" pitchFamily="49" charset="-122"/>
                </a:rPr>
                <a:t>啊！</a:t>
              </a:r>
              <a:endParaRPr lang="en-US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11" name="圆角矩形标注 10"/>
          <p:cNvSpPr/>
          <p:nvPr/>
        </p:nvSpPr>
        <p:spPr>
          <a:xfrm>
            <a:off x="611560" y="3143453"/>
            <a:ext cx="7399421" cy="1404620"/>
          </a:xfrm>
          <a:prstGeom prst="wedgeRoundRectCallout">
            <a:avLst>
              <a:gd name="adj1" fmla="val 58384"/>
              <a:gd name="adj2" fmla="val -58226"/>
              <a:gd name="adj3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rtlCol="0" anchor="ctr"/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第一个加引号的</a:t>
            </a:r>
            <a:r>
              <a:rPr lang="zh-CN" altLang="en-US" sz="2100" b="1" dirty="0">
                <a:solidFill>
                  <a:srgbClr val="F6523F"/>
                </a:solidFill>
                <a:latin typeface="楷体" pitchFamily="49" charset="-122"/>
                <a:ea typeface="楷体" pitchFamily="49" charset="-122"/>
              </a:rPr>
              <a:t>鸟的天堂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指的是这棵大榕树，表示特定称谓。</a:t>
            </a:r>
            <a:endParaRPr lang="en-US" altLang="zh-CN" sz="21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第二个</a:t>
            </a:r>
            <a:r>
              <a:rPr lang="zh-CN" altLang="en-US" sz="2100" b="1" dirty="0">
                <a:solidFill>
                  <a:srgbClr val="F6523F"/>
                </a:solidFill>
                <a:latin typeface="楷体" pitchFamily="49" charset="-122"/>
                <a:ea typeface="楷体" pitchFamily="49" charset="-122"/>
              </a:rPr>
              <a:t>鸟的天堂</a:t>
            </a:r>
            <a:r>
              <a:rPr lang="zh-CN" altLang="en-US" sz="21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指的是鸟儿真正的天堂。鸟儿在这里栖息繁衍，过着幸福的生活。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1298E3B-18B1-4F46-99AD-660423C462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43492" cy="51435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BBD40D7F-98A7-4F60-B020-E3D328D55F71}"/>
              </a:ext>
            </a:extLst>
          </p:cNvPr>
          <p:cNvSpPr txBox="1"/>
          <p:nvPr/>
        </p:nvSpPr>
        <p:spPr>
          <a:xfrm>
            <a:off x="1043608" y="2952423"/>
            <a:ext cx="7290429" cy="175432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要求：</a:t>
            </a:r>
            <a:endParaRPr lang="zh-CN" altLang="zh-CN" b="1" kern="100" dirty="0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lvl="0"/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自主选择一处，细化事物特点，把画面写具体。</a:t>
            </a:r>
          </a:p>
          <a:p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展开想象，用上恰当的比喻、拟人、排比等修辞手法，让画面更生动优美。</a:t>
            </a:r>
            <a:endParaRPr lang="zh-CN" altLang="zh-CN" sz="2000" b="1" kern="100" dirty="0">
              <a:solidFill>
                <a:srgbClr val="0070C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A0E44A-D4D7-4161-886D-44A98750C7BE}"/>
              </a:ext>
            </a:extLst>
          </p:cNvPr>
          <p:cNvSpPr txBox="1"/>
          <p:nvPr/>
        </p:nvSpPr>
        <p:spPr>
          <a:xfrm>
            <a:off x="2195736" y="446380"/>
            <a:ext cx="7128792" cy="25766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眼前是一条清澈的小河。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小狗在公园的草坪上玩耍。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清早，天空中布满了阴云。</a:t>
            </a:r>
          </a:p>
          <a:p>
            <a:pPr indent="762000" algn="just">
              <a:lnSpc>
                <a:spcPct val="150000"/>
              </a:lnSpc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……</a:t>
            </a:r>
            <a:endParaRPr lang="zh-CN" altLang="zh-CN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849B79B-93B7-4D15-A01F-40A887325BAC}"/>
              </a:ext>
            </a:extLst>
          </p:cNvPr>
          <p:cNvSpPr txBox="1"/>
          <p:nvPr/>
        </p:nvSpPr>
        <p:spPr>
          <a:xfrm>
            <a:off x="395536" y="12347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</a:rPr>
              <a:t>课堂小练笔</a:t>
            </a:r>
          </a:p>
        </p:txBody>
      </p:sp>
      <p:pic>
        <p:nvPicPr>
          <p:cNvPr id="7" name="bandari - melody of love">
            <a:hlinkClick r:id="" action="ppaction://media"/>
            <a:extLst>
              <a:ext uri="{FF2B5EF4-FFF2-40B4-BE49-F238E27FC236}">
                <a16:creationId xmlns:a16="http://schemas.microsoft.com/office/drawing/2014/main" id="{58A66E86-2752-4D2A-AB65-B1A41E10BF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78053" y="25717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40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657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4694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11E0BC4-BEB3-4A35-9AD8-22E341DF9C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" y="0"/>
            <a:ext cx="9143492" cy="51435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83568" y="1246208"/>
            <a:ext cx="7776864" cy="2822632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charset="-122"/>
                <a:ea typeface="微软雅黑" charset="-122"/>
              </a:rPr>
              <a:t>       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</a:rPr>
              <a:t>一片土，一棵树，一块田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</a:rPr>
              <a:t>……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</a:rPr>
              <a:t>它们使我的眼睛舒畅，使我的呼吸快乐，使我的心灵舒展。我爱这春回大地的景象，我爱一切从土里来的东西，因为我是从土里来的，也要回到土里去。</a:t>
            </a:r>
            <a:endParaRPr lang="en-US" altLang="zh-CN" sz="2000" b="1" dirty="0">
              <a:latin typeface="楷体" pitchFamily="49" charset="-122"/>
              <a:ea typeface="楷体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生命，无处不是生命。</a:t>
            </a:r>
            <a:endParaRPr lang="en-US" altLang="zh-CN" sz="2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                         ——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选自巴金的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筑渝道上</a:t>
            </a: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，有改动</a:t>
            </a:r>
            <a:endParaRPr lang="zh-CN" altLang="en-US" dirty="0">
              <a:latin typeface="微软雅黑" charset="-122"/>
              <a:ea typeface="微软雅黑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楷体" pitchFamily="49" charset="-122"/>
                <a:ea typeface="楷体" pitchFamily="49" charset="-122"/>
                <a:cs typeface="楷体" panose="02010609060101010101" pitchFamily="49" charset="-122"/>
              </a:rPr>
              <a:t>   </a:t>
            </a:r>
            <a:endParaRPr lang="zh-CN" altLang="en-US" sz="20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82C61D-CEEF-4B9F-ABBD-BA8AEB0AF1AB}"/>
              </a:ext>
            </a:extLst>
          </p:cNvPr>
          <p:cNvSpPr txBox="1"/>
          <p:nvPr/>
        </p:nvSpPr>
        <p:spPr>
          <a:xfrm flipH="1">
            <a:off x="539552" y="423049"/>
            <a:ext cx="16988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阅读链接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67A83D8-5A65-4CD6-9E08-29BD42FEAA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" y="0"/>
            <a:ext cx="9143492" cy="51435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7AB1D29-9BAE-4E7F-9A1C-D8B644AA5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923678"/>
            <a:ext cx="8140700" cy="485775"/>
          </a:xfrm>
        </p:spPr>
        <p:txBody>
          <a:bodyPr/>
          <a:lstStyle/>
          <a:p>
            <a:pPr algn="ctr"/>
            <a:r>
              <a:rPr lang="zh-CN" altLang="zh-CN" sz="32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“鸟的天堂”的确是鸟的天堂啊！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911691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0F75984-5747-45FC-85BC-222D0BF592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" y="0"/>
            <a:ext cx="9143492" cy="51435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5D317D23-AE9C-407D-9EE5-61A28A358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1851670"/>
            <a:ext cx="8140700" cy="4857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800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回顾课文，思考：作者几次去了“鸟的天堂”，分别是在什么时候去的？看到的景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物有什么不同</a:t>
            </a:r>
            <a:r>
              <a:rPr lang="zh-CN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b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</a:b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630ACE-A105-4761-9BE0-E6721517D5DE}"/>
              </a:ext>
            </a:extLst>
          </p:cNvPr>
          <p:cNvSpPr txBox="1"/>
          <p:nvPr/>
        </p:nvSpPr>
        <p:spPr>
          <a:xfrm>
            <a:off x="539552" y="2643758"/>
            <a:ext cx="8140700" cy="181588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作者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两次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经过</a:t>
            </a:r>
            <a:r>
              <a:rPr lang="zh-CN" altLang="en-US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鸟的天堂</a:t>
            </a:r>
            <a:r>
              <a:rPr lang="zh-CN" altLang="en-US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第一次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是在吃过晚饭后（傍晚）看到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一棵大榕树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，连一只鸟也没看到；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第二次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经过</a:t>
            </a:r>
            <a:r>
              <a:rPr lang="zh-CN" altLang="en-US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鸟的天堂</a:t>
            </a:r>
            <a:r>
              <a:rPr lang="zh-CN" altLang="en-US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是在早晨，看到</a:t>
            </a:r>
            <a:r>
              <a:rPr lang="zh-CN" altLang="zh-CN" sz="28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许多鸟儿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28399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224A51C-7667-487E-B04C-5A4F21F575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" y="0"/>
            <a:ext cx="9143492" cy="51435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7AB1D29-9BAE-4E7F-9A1C-D8B644AA5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1851670"/>
            <a:ext cx="7776864" cy="485775"/>
          </a:xfrm>
        </p:spPr>
        <p:txBody>
          <a:bodyPr/>
          <a:lstStyle/>
          <a:p>
            <a:pPr indent="304800" algn="just">
              <a:lnSpc>
                <a:spcPct val="150000"/>
              </a:lnSpc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默读第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自然段，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说说</a:t>
            </a:r>
            <a:r>
              <a:rPr lang="zh-CN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这株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zh-CN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榕树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有什么特点</a:t>
            </a:r>
            <a:r>
              <a:rPr lang="zh-CN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？并用“——”画出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相关</a:t>
            </a:r>
            <a:r>
              <a:rPr lang="zh-CN" altLang="en-US" sz="2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语</a:t>
            </a:r>
            <a:r>
              <a:rPr lang="zh-CN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句。</a:t>
            </a:r>
          </a:p>
        </p:txBody>
      </p:sp>
    </p:spTree>
    <p:extLst>
      <p:ext uri="{BB962C8B-B14F-4D97-AF65-F5344CB8AC3E}">
        <p14:creationId xmlns:p14="http://schemas.microsoft.com/office/powerpoint/2010/main" val="177313560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DEFD1CE-DF25-4D47-B43E-A3AA5A7ADB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" y="-144016"/>
            <a:ext cx="9143492" cy="51435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7AB1D29-9BAE-4E7F-9A1C-D8B644AA5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1923678"/>
            <a:ext cx="7344816" cy="93610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我有机会看清它的真面目，这是一株大树，枝干的数目不可计数。枝上又生根，有许多根</a:t>
            </a:r>
            <a:r>
              <a:rPr lang="zh-CN" altLang="en-US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直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垂到地上，伸进泥土里。一部分树枝垂到水面，从远处看，就像一株大树卧在水面上。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3406B7B-4394-400E-A303-20744A7299E0}"/>
              </a:ext>
            </a:extLst>
          </p:cNvPr>
          <p:cNvSpPr/>
          <p:nvPr/>
        </p:nvSpPr>
        <p:spPr>
          <a:xfrm>
            <a:off x="827584" y="1851670"/>
            <a:ext cx="720080" cy="57606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E917507-918C-4AB9-843D-58BC33A29ED8}"/>
              </a:ext>
            </a:extLst>
          </p:cNvPr>
          <p:cNvSpPr/>
          <p:nvPr/>
        </p:nvSpPr>
        <p:spPr>
          <a:xfrm>
            <a:off x="2591780" y="1851670"/>
            <a:ext cx="1512168" cy="6480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4A0EF069-4591-4C9F-A3F3-26EA24851B50}"/>
              </a:ext>
            </a:extLst>
          </p:cNvPr>
          <p:cNvCxnSpPr/>
          <p:nvPr/>
        </p:nvCxnSpPr>
        <p:spPr>
          <a:xfrm>
            <a:off x="7308304" y="1707654"/>
            <a:ext cx="7200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65721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F583C8-FB06-4D7A-9531-9782D5C77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936" y="3840918"/>
            <a:ext cx="6902127" cy="486000"/>
          </a:xfrm>
        </p:spPr>
        <p:txBody>
          <a:bodyPr/>
          <a:lstStyle/>
          <a:p>
            <a:r>
              <a:rPr lang="zh-CN" altLang="en-US" sz="48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枝干的数目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不可计数</a:t>
            </a:r>
            <a:r>
              <a:rPr lang="zh-CN" altLang="en-US" sz="32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8AF9B9-AC53-4713-82FB-0FC0EE735883}"/>
              </a:ext>
            </a:extLst>
          </p:cNvPr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20936" y="1059582"/>
            <a:ext cx="319438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690B72-246E-4CFA-A425-381AD26ABD34}"/>
              </a:ext>
            </a:extLst>
          </p:cNvPr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059582"/>
            <a:ext cx="319438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39879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CDEFD1CE-DF25-4D47-B43E-A3AA5A7ADB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" y="-52252"/>
            <a:ext cx="9143492" cy="51435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07AB1D29-9BAE-4E7F-9A1C-D8B644AA5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1923678"/>
            <a:ext cx="7344816" cy="93610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我有机会看清它的真面目，这是一株大树，枝干的数目不可计数。枝上又生根，有许多根</a:t>
            </a:r>
            <a:r>
              <a:rPr lang="zh-CN" altLang="en-US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直</a:t>
            </a:r>
            <a:r>
              <a:rPr lang="zh-CN" altLang="zh-CN" sz="28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垂到地上，伸进泥土里。一部分树枝垂到水面，从远处看，就像一株大树卧在水面上。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B0EBB48-72FC-4C02-B174-53D964891DE6}"/>
              </a:ext>
            </a:extLst>
          </p:cNvPr>
          <p:cNvSpPr/>
          <p:nvPr/>
        </p:nvSpPr>
        <p:spPr>
          <a:xfrm>
            <a:off x="7308304" y="1203598"/>
            <a:ext cx="720080" cy="57606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3406B7B-4394-400E-A303-20744A7299E0}"/>
              </a:ext>
            </a:extLst>
          </p:cNvPr>
          <p:cNvSpPr/>
          <p:nvPr/>
        </p:nvSpPr>
        <p:spPr>
          <a:xfrm>
            <a:off x="827584" y="1851670"/>
            <a:ext cx="720080" cy="57606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FE917507-918C-4AB9-843D-58BC33A29ED8}"/>
              </a:ext>
            </a:extLst>
          </p:cNvPr>
          <p:cNvSpPr/>
          <p:nvPr/>
        </p:nvSpPr>
        <p:spPr>
          <a:xfrm>
            <a:off x="2591780" y="1851670"/>
            <a:ext cx="1512168" cy="64807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C589446-784A-4E14-8C04-05C70BC5B400}"/>
              </a:ext>
            </a:extLst>
          </p:cNvPr>
          <p:cNvSpPr/>
          <p:nvPr/>
        </p:nvSpPr>
        <p:spPr>
          <a:xfrm>
            <a:off x="7632340" y="1814425"/>
            <a:ext cx="468052" cy="57606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43B504D8-B725-4273-A9E6-2CEC3AB34D75}"/>
              </a:ext>
            </a:extLst>
          </p:cNvPr>
          <p:cNvSpPr/>
          <p:nvPr/>
        </p:nvSpPr>
        <p:spPr>
          <a:xfrm>
            <a:off x="6905567" y="1814425"/>
            <a:ext cx="720080" cy="57606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9636179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739C5A0-9796-43A3-800D-76F4B3A281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67494"/>
            <a:ext cx="6506375" cy="377321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22B4428-A564-4D1A-BA3E-E3C5597B1C65}"/>
              </a:ext>
            </a:extLst>
          </p:cNvPr>
          <p:cNvSpPr txBox="1"/>
          <p:nvPr/>
        </p:nvSpPr>
        <p:spPr>
          <a:xfrm>
            <a:off x="3059832" y="2355726"/>
            <a:ext cx="1681655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/>
              </a:rPr>
              <a:t>独木成林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0CA29D-4170-495C-B62F-1E30031F1816}"/>
              </a:ext>
            </a:extLst>
          </p:cNvPr>
          <p:cNvSpPr txBox="1"/>
          <p:nvPr/>
        </p:nvSpPr>
        <p:spPr>
          <a:xfrm>
            <a:off x="1115616" y="4227934"/>
            <a:ext cx="68407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4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枝上</a:t>
            </a:r>
            <a:r>
              <a:rPr lang="zh-CN" altLang="zh-CN" sz="24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又生根</a:t>
            </a:r>
            <a:r>
              <a:rPr lang="zh-CN" altLang="zh-CN" sz="24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，有</a:t>
            </a:r>
            <a:r>
              <a:rPr lang="zh-CN" altLang="zh-CN" sz="24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许多根</a:t>
            </a:r>
            <a:r>
              <a:rPr lang="zh-CN" altLang="en-US" sz="24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直</a:t>
            </a:r>
            <a:r>
              <a:rPr lang="zh-CN" altLang="zh-CN" sz="24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垂到地上，伸进泥土里。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145774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16.11.28"/>
  <p:tag name="AS_TITLE" val="Aspose.Slides for .NET 4.0"/>
  <p:tag name="AS_VERSION" val="16.11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20200632_1"/>
  <p:tag name="KSO_WM_TEMPLATE_SUBCATEGORY" val="0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09*500"/>
  <p:tag name="KSO_WM_SLIDE_POSITION" val="0*90"/>
  <p:tag name="KSO_WM_TAG_VERSION" val="1.0"/>
  <p:tag name="KSO_WM_BEAUTIFY_FLAG" val="#wm#"/>
  <p:tag name="KSO_WM_TEMPLATE_CATEGORY" val="diagram"/>
  <p:tag name="KSO_WM_TEMPLATE_INDEX" val="20200632"/>
  <p:tag name="KSO_WM_SLIDE_LAYOUT" val="a_d_f"/>
  <p:tag name="KSO_WM_SLIDE_LAYOUT_CNT" val="1_1_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 charset="-122"/>
        <a:cs typeface="Arial"/>
      </a:majorFont>
      <a:minorFont>
        <a:latin typeface="Arial"/>
        <a:ea typeface="微软雅黑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1408</Words>
  <Application>Microsoft Office PowerPoint</Application>
  <PresentationFormat>全屏显示(16:9)</PresentationFormat>
  <Paragraphs>61</Paragraphs>
  <Slides>25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等线</vt:lpstr>
      <vt:lpstr>楷体</vt:lpstr>
      <vt:lpstr>宋体</vt:lpstr>
      <vt:lpstr>微软雅黑</vt:lpstr>
      <vt:lpstr>Arial</vt:lpstr>
      <vt:lpstr>Calibri</vt:lpstr>
      <vt:lpstr>1_自定义设计方案</vt:lpstr>
      <vt:lpstr>2_自定义设计方案</vt:lpstr>
      <vt:lpstr>5_自定义设计方案</vt:lpstr>
      <vt:lpstr>PowerPoint 演示文稿</vt:lpstr>
      <vt:lpstr>PowerPoint 演示文稿</vt:lpstr>
      <vt:lpstr>“鸟的天堂”的确是鸟的天堂啊！ </vt:lpstr>
      <vt:lpstr>       回顾课文，思考：作者几次去了“鸟的天堂”，分别是在什么时候去的？看到的景物有什么不同？ </vt:lpstr>
      <vt:lpstr>  默读第7、8自然段，说说这株大榕树有什么特点？并用“——”画出相关语句。</vt:lpstr>
      <vt:lpstr>    我有机会看清它的真面目，这是一株大树，枝干的数目不可计数。枝上又生根，有许多根直垂到地上，伸进泥土里。一部分树枝垂到水面，从远处看，就像一株大树卧在水面上。</vt:lpstr>
      <vt:lpstr>    枝干的数目不可计数。</vt:lpstr>
      <vt:lpstr>    我有机会看清它的真面目，这是一株大树，枝干的数目不可计数。枝上又生根，有许多根直垂到地上，伸进泥土里。一部分树枝垂到水面，从远处看，就像一株大树卧在水面上。</vt:lpstr>
      <vt:lpstr>PowerPoint 演示文稿</vt:lpstr>
      <vt:lpstr>    我有机会看清它的真面目，这是一株大树，枝干的数目不可计数。枝上又生根，有许多根直垂到地上，伸进泥土里。一部分树枝垂到水面，从远处看，就像一株大树卧在水面上。</vt:lpstr>
      <vt:lpstr>    我有机会看清它的真面目，这是一株大树，枝干的数目不可计数。枝上又生根，有许多根直垂到地上，伸进泥土里。一部分树枝垂到水面，从远处看，就像一株大树卧在水面上。</vt:lpstr>
      <vt:lpstr>    我有机会看清它的真面目，这是一株大树，枝干的数目不可计数。枝上又生根，有许多根直垂到地上，伸进泥土里。一部分树枝垂到水面，从远处看，就像一株大树卧在水面上。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羽辰芊芊</dc:creator>
  <cp:lastModifiedBy>羽辰芊芊</cp:lastModifiedBy>
  <cp:revision>325</cp:revision>
  <dcterms:created xsi:type="dcterms:W3CDTF">2006-08-16T00:00:00Z</dcterms:created>
  <dcterms:modified xsi:type="dcterms:W3CDTF">2021-12-06T16:21:17Z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2052-11.1.0.9739</vt:lpwstr>
  </property>
</Properties>
</file>