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omments/comment1.xml" ContentType="application/vnd.openxmlformats-officedocument.presentationml.comment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11088661" r:id="rId2"/>
    <p:sldId id="257" r:id="rId3"/>
    <p:sldId id="455" r:id="rId4"/>
    <p:sldId id="264" r:id="rId5"/>
    <p:sldId id="265" r:id="rId6"/>
    <p:sldId id="263" r:id="rId7"/>
    <p:sldId id="266" r:id="rId8"/>
    <p:sldId id="445" r:id="rId9"/>
    <p:sldId id="487" r:id="rId10"/>
    <p:sldId id="11088665" r:id="rId11"/>
    <p:sldId id="11088666" r:id="rId12"/>
    <p:sldId id="479" r:id="rId13"/>
    <p:sldId id="490" r:id="rId14"/>
    <p:sldId id="11088667" r:id="rId15"/>
    <p:sldId id="11088668" r:id="rId16"/>
    <p:sldId id="428" r:id="rId17"/>
    <p:sldId id="11088669" r:id="rId18"/>
    <p:sldId id="453" r:id="rId19"/>
    <p:sldId id="269" r:id="rId20"/>
    <p:sldId id="454" r:id="rId21"/>
    <p:sldId id="444" r:id="rId22"/>
    <p:sldId id="11088664" r:id="rId23"/>
    <p:sldId id="11088663" r:id="rId24"/>
    <p:sldId id="11088670" r:id="rId25"/>
    <p:sldId id="274" r:id="rId26"/>
    <p:sldId id="25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w" initials="t" lastIdx="1" clrIdx="0">
    <p:extLst>
      <p:ext uri="{19B8F6BF-5375-455C-9EA6-DF929625EA0E}">
        <p15:presenceInfo xmlns:p15="http://schemas.microsoft.com/office/powerpoint/2012/main" userId="tw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54A9"/>
    <a:srgbClr val="B2569A"/>
    <a:srgbClr val="7FADD6"/>
    <a:srgbClr val="005BAC"/>
    <a:srgbClr val="F6B8CA"/>
    <a:srgbClr val="67C592"/>
    <a:srgbClr val="EA6088"/>
    <a:srgbClr val="FFFFBD"/>
    <a:srgbClr val="5CC1CF"/>
    <a:srgbClr val="AACD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9" d="100"/>
          <a:sy n="69" d="100"/>
        </p:scale>
        <p:origin x="52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1-22T10:30:43.216" idx="1">
    <p:pos x="7641" y="4011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04814B-7C46-43F0-9C29-EBDB399989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DEAFC6-ECFC-499B-8CB4-53307D55F86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 dirty="0"/>
          </a:p>
        </p:txBody>
      </p:sp>
      <p:sp>
        <p:nvSpPr>
          <p:cNvPr id="61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lstStyle/>
          <a:p>
            <a:pPr lvl="0" algn="r" eaLnBrk="1" hangingPunct="1">
              <a:buFont typeface="Arial" panose="020B0604020202020204" pitchFamily="34" charset="0"/>
            </a:pPr>
            <a:fld id="{9A0DB2DC-4C9A-4742-B13C-FB6460FD3503}" type="slidenum">
              <a:rPr lang="en-US" altLang="zh-CN" sz="1200" dirty="0">
                <a:latin typeface="Calibri" panose="020F0502020204030204" pitchFamily="34" charset="0"/>
                <a:ea typeface="宋体" panose="02010600030101010101" pitchFamily="2" charset="-122"/>
              </a:rPr>
              <a:t>1</a:t>
            </a:fld>
            <a:endParaRPr lang="en-US" altLang="zh-CN" sz="12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251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D8CD4D-EB18-4ADC-8502-EF59D8421ABB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33E747-8996-4170-969C-EF28FB2901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4"/>
          <p:cNvSpPr txBox="1"/>
          <p:nvPr/>
        </p:nvSpPr>
        <p:spPr>
          <a:xfrm>
            <a:off x="273774" y="3750617"/>
            <a:ext cx="3234267" cy="54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慈母情深</a:t>
            </a: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3075" name="矩形 5"/>
          <p:cNvSpPr/>
          <p:nvPr/>
        </p:nvSpPr>
        <p:spPr>
          <a:xfrm>
            <a:off x="4245187" y="3836156"/>
            <a:ext cx="3117851" cy="540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父爱之舟</a:t>
            </a:r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sp>
        <p:nvSpPr>
          <p:cNvPr id="2" name="矩形 1"/>
          <p:cNvSpPr/>
          <p:nvPr/>
        </p:nvSpPr>
        <p:spPr>
          <a:xfrm>
            <a:off x="8939954" y="-492022"/>
            <a:ext cx="3236807" cy="72898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11" name="图片 10" descr="D6688173875C06B2890BE2EEDF7FC0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513" y="1206391"/>
            <a:ext cx="3452707" cy="2266527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12" name="图片 11" descr="1F99940E480DCAA9A4E69D6A363AA73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1134" y="1268198"/>
            <a:ext cx="3368887" cy="2344420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grpSp>
        <p:nvGrpSpPr>
          <p:cNvPr id="14" name="组合 13"/>
          <p:cNvGrpSpPr/>
          <p:nvPr/>
        </p:nvGrpSpPr>
        <p:grpSpPr>
          <a:xfrm>
            <a:off x="7301660" y="1230097"/>
            <a:ext cx="5184987" cy="3614416"/>
            <a:chOff x="8624" y="2087"/>
            <a:chExt cx="6124" cy="4269"/>
          </a:xfrm>
        </p:grpSpPr>
        <p:sp>
          <p:nvSpPr>
            <p:cNvPr id="3076" name="矩形 6"/>
            <p:cNvSpPr/>
            <p:nvPr/>
          </p:nvSpPr>
          <p:spPr>
            <a:xfrm>
              <a:off x="8624" y="5270"/>
              <a:ext cx="6124" cy="10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ctr" eaLnBrk="0" hangingPunct="0">
                <a:lnSpc>
                  <a:spcPct val="120000"/>
                </a:lnSpc>
              </a:pPr>
              <a:r>
                <a:rPr lang="en-US" altLang="zh-CN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《</a:t>
              </a:r>
              <a:r>
                <a:rPr lang="zh-CN" altLang="en-US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“精彩极了”和“糟糕透了”</a:t>
              </a:r>
              <a:r>
                <a:rPr lang="en-US" altLang="zh-CN" sz="24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》</a:t>
              </a:r>
            </a:p>
            <a:p>
              <a:pPr algn="ctr" eaLnBrk="0" hangingPunct="0">
                <a:lnSpc>
                  <a:spcPct val="120000"/>
                </a:lnSpc>
              </a:pPr>
              <a:endParaRPr lang="en-US" altLang="zh-CN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13" name="图片 12" descr="A20BD150D3C5038E25C0391CB4BDDFF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589" y="2087"/>
              <a:ext cx="3941" cy="2727"/>
            </a:xfrm>
            <a:prstGeom prst="rect">
              <a:avLst/>
            </a:prstGeom>
            <a:effectLst>
              <a:softEdge rad="63500"/>
            </a:effectLst>
          </p:spPr>
        </p:pic>
      </p:grpSp>
      <p:sp>
        <p:nvSpPr>
          <p:cNvPr id="10" name="矩形 5">
            <a:extLst>
              <a:ext uri="{FF2B5EF4-FFF2-40B4-BE49-F238E27FC236}">
                <a16:creationId xmlns:a16="http://schemas.microsoft.com/office/drawing/2014/main" id="{E104A538-D969-47F8-9C7C-256776980115}"/>
              </a:ext>
            </a:extLst>
          </p:cNvPr>
          <p:cNvSpPr/>
          <p:nvPr/>
        </p:nvSpPr>
        <p:spPr>
          <a:xfrm>
            <a:off x="4205543" y="185904"/>
            <a:ext cx="3117851" cy="796949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44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舐犊之情</a:t>
            </a:r>
            <a:endParaRPr lang="en-US" altLang="zh-CN" sz="44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5">
            <a:extLst>
              <a:ext uri="{FF2B5EF4-FFF2-40B4-BE49-F238E27FC236}">
                <a16:creationId xmlns:a16="http://schemas.microsoft.com/office/drawing/2014/main" id="{A35EF76F-A4D3-43EC-AEA6-9CB0466837E0}"/>
              </a:ext>
            </a:extLst>
          </p:cNvPr>
          <p:cNvSpPr/>
          <p:nvPr/>
        </p:nvSpPr>
        <p:spPr>
          <a:xfrm>
            <a:off x="2179645" y="5253134"/>
            <a:ext cx="7662772" cy="796949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 eaLnBrk="0" hangingPunct="0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你有什么想对父母说的呢？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1"/>
      <p:bldP spid="3074" grpId="2"/>
      <p:bldP spid="3075" grpId="0"/>
      <p:bldP spid="10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8475" y="236127"/>
          <a:ext cx="2740839" cy="54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87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6552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我想对您说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496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“您”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亲人   </a:t>
                      </a: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r>
                        <a:rPr lang="zh-CN" altLang="en-US" sz="1600" dirty="0">
                          <a:ln>
                            <a:noFill/>
                          </a:ln>
                        </a:rPr>
                        <a:t>   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朋友</a:t>
                      </a: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（   ）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</a:rPr>
                        <a:t>对社会有贡献的人（   ）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爸爸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5360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提建议</a:t>
                      </a:r>
                      <a:endParaRPr lang="en-US" altLang="zh-CN" sz="19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为什么：</a:t>
                      </a: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爸爸爱喝酒，喝酒伤身体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。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ln>
                            <a:noFill/>
                          </a:ln>
                        </a:rPr>
                        <a:t>感受</a:t>
                      </a:r>
                      <a:r>
                        <a:rPr lang="en-US" altLang="zh-CN" sz="1900" dirty="0">
                          <a:ln>
                            <a:noFill/>
                          </a:ln>
                        </a:rPr>
                        <a:t>/</a:t>
                      </a:r>
                      <a:r>
                        <a:rPr lang="zh-CN" altLang="en-US" sz="1900" dirty="0">
                          <a:ln>
                            <a:noFill/>
                          </a:ln>
                        </a:rPr>
                        <a:t>想法：</a:t>
                      </a:r>
                    </a:p>
                    <a:p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担心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16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/>
                        <a:t>典型事例（一句话）：</a:t>
                      </a:r>
                      <a:endParaRPr lang="en-US" altLang="zh-CN" sz="16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爸爸因为过量饮酒进了医院，康复后坚持喝酒。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箭头: 右 5"/>
          <p:cNvSpPr/>
          <p:nvPr/>
        </p:nvSpPr>
        <p:spPr>
          <a:xfrm>
            <a:off x="3026285" y="600955"/>
            <a:ext cx="1635051" cy="1821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3026285" y="199583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倾诉对象</a:t>
            </a:r>
          </a:p>
        </p:txBody>
      </p:sp>
      <p:sp>
        <p:nvSpPr>
          <p:cNvPr id="10" name="箭头: 右 9"/>
          <p:cNvSpPr/>
          <p:nvPr/>
        </p:nvSpPr>
        <p:spPr>
          <a:xfrm>
            <a:off x="3025650" y="1316234"/>
            <a:ext cx="1582168" cy="174785"/>
          </a:xfrm>
          <a:prstGeom prst="rightArrow">
            <a:avLst/>
          </a:prstGeom>
          <a:solidFill>
            <a:schemeClr val="accent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26285" y="854802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</a:rPr>
              <a:t>我的建议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455145" y="334639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400" dirty="0"/>
          </a:p>
        </p:txBody>
      </p:sp>
      <p:sp>
        <p:nvSpPr>
          <p:cNvPr id="18" name="文本框 2">
            <a:extLst>
              <a:ext uri="{FF2B5EF4-FFF2-40B4-BE49-F238E27FC236}">
                <a16:creationId xmlns:a16="http://schemas.microsoft.com/office/drawing/2014/main" id="{B1F1FE3A-976A-42F7-AE23-897367E30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3139" y="112911"/>
            <a:ext cx="7443693" cy="710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400" dirty="0">
                <a:solidFill>
                  <a:prstClr val="black"/>
                </a:solidFill>
                <a:latin typeface="Arial" panose="020B0604020202020204" pitchFamily="34" charset="0"/>
              </a:rPr>
              <a:t>爸爸，我想对您说</a:t>
            </a:r>
            <a:endParaRPr lang="zh-CN" altLang="zh-CN" sz="24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亲爱的爸爸：</a:t>
            </a:r>
          </a:p>
          <a:p>
            <a:pPr defTabSz="914400"/>
            <a:r>
              <a:rPr lang="zh-CN" altLang="en-US" sz="1600" dirty="0">
                <a:latin typeface="Arial" panose="020B0604020202020204" pitchFamily="34" charset="0"/>
              </a:rPr>
              <a:t>       您好！</a:t>
            </a:r>
          </a:p>
          <a:p>
            <a:pPr defTabSz="914400"/>
            <a:r>
              <a:rPr lang="zh-CN" altLang="en-US" sz="1600" dirty="0">
                <a:latin typeface="Arial" panose="020B0604020202020204" pitchFamily="34" charset="0"/>
              </a:rPr>
              <a:t>       我有一句心里话，想对您说：</a:t>
            </a: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爸爸，为了您的健康，能否可以少喝一点酒？</a:t>
            </a:r>
            <a:r>
              <a:rPr lang="zh-CN" altLang="en-US" sz="1600" dirty="0">
                <a:latin typeface="Arial" panose="020B0604020202020204" pitchFamily="34" charset="0"/>
              </a:rPr>
              <a:t>我很担心您的身体。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开心的时候，您总要喝上几杯酒庆祝一下；难过的时候，您也要满上几杯借酒消愁；遇到困难时，您更要喝上几杯逃避现实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实际上，您在去年的体检中因为喝酒过量被医生诊断出了痛风，膝盖关节处更因此鼓起了大包，这让您走路总是一瘸一拐的，可您依旧没有停止喝酒。记得那个周末的中午，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骄阳似火，太阳火辣辣地炙烤着大地，院子里的花啊草啊都耷拉着脑袋。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我和妈妈突然接到医院的电话。您进了医院！我和妈妈恨不得脚踩风火轮飞奔到医院，看到您脸色苍白，满头冷汗，痛得蜷缩成一团，我们大吃一惊。医生告诉我们您因为喝酒过量导致急性胃穿孔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然而出院之后，您好了伤疤忘了疼，又端起了酒杯。爸爸，看到您膝盖处的大包，看到您蹒跚的步履，看到您因疼痛蜷缩的身躯，我止不住流下了担心的泪水。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长期喝酒对您身体的危害很大，痛风只是身体受损的第一步，它还会影响到您的肝脏、血管甚至是大脑。您也要为自己的身体想一想啊！爸爸，其实我也理解您，您的工作压力很大，喝酒能够帮助您放松一下。但是放松的方式还有很多，您可以散步、运动、看书、陪陪我和妈妈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相信这样您会收获到更多喝酒不能带给您的美好！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爸爸，请您放下酒杯，好吗？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祝您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身体健康！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你的儿子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2021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11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</a:t>
            </a:r>
          </a:p>
          <a:p>
            <a:pPr algn="ctr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</a:t>
            </a:r>
          </a:p>
          <a:p>
            <a:pPr algn="r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</a:t>
            </a:r>
          </a:p>
          <a:p>
            <a:pPr algn="just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                            </a:t>
            </a: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</a:t>
            </a:r>
            <a:endParaRPr lang="zh-CN" altLang="en-US" sz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81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8475" y="236127"/>
          <a:ext cx="2740839" cy="54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87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6552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我想对您说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496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“您”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亲人   </a:t>
                      </a: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r>
                        <a:rPr lang="zh-CN" altLang="en-US" sz="1600" dirty="0">
                          <a:ln>
                            <a:noFill/>
                          </a:ln>
                        </a:rPr>
                        <a:t>   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朋友</a:t>
                      </a: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（   ）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</a:rPr>
                        <a:t>对社会有贡献的人（   ）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爸爸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5360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提建议</a:t>
                      </a:r>
                      <a:endParaRPr lang="en-US" altLang="zh-CN" sz="19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为什么：</a:t>
                      </a: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爸爸爱喝酒，喝酒伤身体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。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ln>
                            <a:noFill/>
                          </a:ln>
                        </a:rPr>
                        <a:t>感受</a:t>
                      </a:r>
                      <a:r>
                        <a:rPr lang="en-US" altLang="zh-CN" sz="1900" dirty="0">
                          <a:ln>
                            <a:noFill/>
                          </a:ln>
                        </a:rPr>
                        <a:t>/</a:t>
                      </a:r>
                      <a:r>
                        <a:rPr lang="zh-CN" altLang="en-US" sz="1900" dirty="0">
                          <a:ln>
                            <a:noFill/>
                          </a:ln>
                        </a:rPr>
                        <a:t>想法：</a:t>
                      </a:r>
                    </a:p>
                    <a:p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担心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16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/>
                        <a:t>典型事例（一句话）：</a:t>
                      </a:r>
                      <a:endParaRPr lang="en-US" altLang="zh-CN" sz="16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爸爸因为过量饮酒进了医院，康复后坚持喝酒。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箭头: 右 5"/>
          <p:cNvSpPr/>
          <p:nvPr/>
        </p:nvSpPr>
        <p:spPr>
          <a:xfrm>
            <a:off x="3026285" y="600955"/>
            <a:ext cx="1635051" cy="1821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3026285" y="199583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倾诉对象</a:t>
            </a:r>
          </a:p>
        </p:txBody>
      </p:sp>
      <p:sp>
        <p:nvSpPr>
          <p:cNvPr id="8" name="箭头: 右 7"/>
          <p:cNvSpPr/>
          <p:nvPr/>
        </p:nvSpPr>
        <p:spPr>
          <a:xfrm>
            <a:off x="2944010" y="2890260"/>
            <a:ext cx="1548079" cy="227060"/>
          </a:xfrm>
          <a:prstGeom prst="rightArrow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2939313" y="2480888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</a:rPr>
              <a:t>典型事例</a:t>
            </a:r>
          </a:p>
        </p:txBody>
      </p:sp>
      <p:sp>
        <p:nvSpPr>
          <p:cNvPr id="10" name="箭头: 右 9"/>
          <p:cNvSpPr/>
          <p:nvPr/>
        </p:nvSpPr>
        <p:spPr>
          <a:xfrm>
            <a:off x="3025650" y="1316234"/>
            <a:ext cx="1582168" cy="174785"/>
          </a:xfrm>
          <a:prstGeom prst="rightArrow">
            <a:avLst/>
          </a:prstGeom>
          <a:solidFill>
            <a:schemeClr val="accent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26285" y="854802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</a:rPr>
              <a:t>我的建议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4522221" y="2473177"/>
            <a:ext cx="291582" cy="145542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8" name="文本框 47"/>
          <p:cNvSpPr txBox="1"/>
          <p:nvPr/>
        </p:nvSpPr>
        <p:spPr>
          <a:xfrm>
            <a:off x="6455145" y="334639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400" dirty="0"/>
          </a:p>
        </p:txBody>
      </p:sp>
      <p:sp>
        <p:nvSpPr>
          <p:cNvPr id="18" name="文本框 2">
            <a:extLst>
              <a:ext uri="{FF2B5EF4-FFF2-40B4-BE49-F238E27FC236}">
                <a16:creationId xmlns:a16="http://schemas.microsoft.com/office/drawing/2014/main" id="{B1F1FE3A-976A-42F7-AE23-897367E30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3139" y="112911"/>
            <a:ext cx="7443693" cy="710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400" dirty="0">
                <a:solidFill>
                  <a:prstClr val="black"/>
                </a:solidFill>
                <a:latin typeface="Arial" panose="020B0604020202020204" pitchFamily="34" charset="0"/>
              </a:rPr>
              <a:t>爸爸，我想对您说</a:t>
            </a:r>
            <a:endParaRPr lang="zh-CN" altLang="zh-CN" sz="24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亲爱的爸爸：</a:t>
            </a:r>
          </a:p>
          <a:p>
            <a:pPr defTabSz="914400"/>
            <a:r>
              <a:rPr lang="zh-CN" altLang="en-US" sz="1600" dirty="0">
                <a:latin typeface="Arial" panose="020B0604020202020204" pitchFamily="34" charset="0"/>
              </a:rPr>
              <a:t>       您好！</a:t>
            </a:r>
          </a:p>
          <a:p>
            <a:pPr defTabSz="914400"/>
            <a:r>
              <a:rPr lang="zh-CN" altLang="en-US" sz="1600" dirty="0">
                <a:latin typeface="Arial" panose="020B0604020202020204" pitchFamily="34" charset="0"/>
              </a:rPr>
              <a:t>       我有一句心里话，想对您说：</a:t>
            </a: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爸爸，为了您的健康，能否可以少喝一点酒？我很担心您的身体。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开心的时候，您总要喝上几杯酒庆祝一下；难过的时候，您也要满上几杯借酒消愁；遇到困难时，您更要喝上几杯逃避现实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实际上，您在去年的体检中因为喝酒过量被医生诊断出了痛风，膝盖关节处更因此鼓起了大包，这让您走路总是一瘸一拐的，可您依旧没有停止喝酒。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</a:rPr>
              <a:t>记得那个周末的中午，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  <a:sym typeface="+mn-ea"/>
              </a:rPr>
              <a:t>骄阳似火，太阳火辣辣地炙烤着大地，院子里的花啊草啊都耷拉着脑袋。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</a:rPr>
              <a:t>我和妈妈突然接到医院的电话。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您进了医院！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</a:rPr>
              <a:t>我和妈妈恨不得脚踩风火轮飞奔到医院，看到您脸色苍白，满头冷汗，痛得蜷缩成一团，我们大吃一惊。医生告诉我们您因为喝酒过量导致急性胃穿孔</a:t>
            </a:r>
            <a:r>
              <a:rPr lang="en-US" altLang="zh-CN" sz="1600" dirty="0">
                <a:solidFill>
                  <a:srgbClr val="A854A9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然而出院之后，您好了伤疤忘了疼，又端起了酒杯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</a:rPr>
              <a:t>。爸爸，看到您膝盖处的大包，看到您蹒跚的步履，看到您因疼痛蜷缩的身躯，我止不住流下了担心的泪水。</a:t>
            </a:r>
            <a:endParaRPr lang="en-US" altLang="zh-CN" sz="1600" dirty="0">
              <a:solidFill>
                <a:srgbClr val="A854A9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长期喝酒对您身体的危害很大，痛风只是身体受损的第一步，它还会影响到您的肝脏、血管甚至是大脑。您也要为自己的身体想一想啊！爸爸，其实我也理解您，您的工作压力很大，喝酒能够帮助您放松一下。但是放松的方式还有很多，您可以散步、运动、看书、陪陪我和妈妈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相信这样您会收获到更多喝酒不能带给您的美好！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爸爸，请您放下酒杯，好吗？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祝您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身体健康！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你的儿子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2021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11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</a:t>
            </a:r>
          </a:p>
          <a:p>
            <a:pPr algn="ctr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</a:t>
            </a:r>
          </a:p>
          <a:p>
            <a:pPr algn="r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</a:t>
            </a:r>
          </a:p>
          <a:p>
            <a:pPr algn="just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                            </a:t>
            </a: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</a:t>
            </a:r>
            <a:endParaRPr lang="zh-CN" altLang="en-US" sz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81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45024" y="452100"/>
            <a:ext cx="7293062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有一次，爸爸饮酒过量进了医院，康复后坚持喝酒。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40105" y="2206625"/>
            <a:ext cx="10764520" cy="26776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       记得那个周末的中午，骄阳似火，太阳火辣辣地炙烤着大地，院子里的花啊草啊都耷拉着脑袋。我和妈妈突然接到医院的电话。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您进了医院！我和妈妈立刻飞奔到医院，看到您脸色苍白，满头冷汗，痛得蜷缩成一团，我们大吃一惊。医生告诉我们您因为喝酒过量导致急性胃穿孔</a:t>
            </a:r>
            <a:r>
              <a:rPr lang="en-US" altLang="zh-CN" sz="2800" dirty="0">
                <a:latin typeface="Arial" panose="020B0604020202020204" pitchFamily="34" charset="0"/>
                <a:sym typeface="+mn-ea"/>
              </a:rPr>
              <a:t>……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然而出院之后，您好了伤疤忘了疼，又端起了酒杯。</a:t>
            </a:r>
          </a:p>
        </p:txBody>
      </p:sp>
      <p:sp>
        <p:nvSpPr>
          <p:cNvPr id="3" name="下箭头 2"/>
          <p:cNvSpPr/>
          <p:nvPr/>
        </p:nvSpPr>
        <p:spPr>
          <a:xfrm>
            <a:off x="5632450" y="934720"/>
            <a:ext cx="459105" cy="1250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下箭头 2"/>
          <p:cNvSpPr/>
          <p:nvPr/>
        </p:nvSpPr>
        <p:spPr>
          <a:xfrm>
            <a:off x="5632450" y="934720"/>
            <a:ext cx="459105" cy="1250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2331691" y="5215574"/>
            <a:ext cx="7754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</a:rPr>
              <a:t>环境描写、</a:t>
            </a:r>
            <a:r>
              <a:rPr lang="zh-CN" altLang="en-US" sz="2800" dirty="0">
                <a:solidFill>
                  <a:srgbClr val="00B0F0"/>
                </a:solidFill>
              </a:rPr>
              <a:t>动作描写、心理描写、神态描写</a:t>
            </a:r>
            <a:r>
              <a:rPr lang="en-US" altLang="zh-CN" sz="2800" dirty="0">
                <a:solidFill>
                  <a:srgbClr val="00B0F0"/>
                </a:solidFill>
              </a:rPr>
              <a:t>……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E949C1-0688-4F65-96D0-4DC9C6B49C1C}"/>
              </a:ext>
            </a:extLst>
          </p:cNvPr>
          <p:cNvSpPr txBox="1"/>
          <p:nvPr/>
        </p:nvSpPr>
        <p:spPr>
          <a:xfrm>
            <a:off x="3797627" y="6028958"/>
            <a:ext cx="4587855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C00000"/>
                </a:solidFill>
              </a:rPr>
              <a:t>抓住细节写具体</a:t>
            </a:r>
            <a:endParaRPr lang="en-US" altLang="zh-CN" sz="3200" dirty="0">
              <a:solidFill>
                <a:srgbClr val="C0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97F924-25B1-4DF6-B586-4C78E4180912}"/>
              </a:ext>
            </a:extLst>
          </p:cNvPr>
          <p:cNvSpPr txBox="1"/>
          <p:nvPr/>
        </p:nvSpPr>
        <p:spPr>
          <a:xfrm>
            <a:off x="1066607" y="2220809"/>
            <a:ext cx="10764520" cy="26776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     记得那个周末的中午，</a:t>
            </a:r>
            <a:r>
              <a:rPr lang="zh-CN" altLang="en-US" sz="2800" dirty="0">
                <a:solidFill>
                  <a:srgbClr val="C00000"/>
                </a:solidFill>
                <a:latin typeface="Arial" panose="020B0604020202020204" pitchFamily="34" charset="0"/>
                <a:sym typeface="+mn-ea"/>
              </a:rPr>
              <a:t>骄阳似火，太阳火辣辣地炙烤着大地，院子里的花啊草啊都耷拉着脑袋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。我和妈妈突然</a:t>
            </a: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接到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医院的电话。您进了医院！我和妈妈立刻</a:t>
            </a: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飞奔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到医院，</a:t>
            </a: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看到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您</a:t>
            </a: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脸色苍白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，</a:t>
            </a: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满头冷汗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，</a:t>
            </a: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痛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得</a:t>
            </a: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蜷缩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成一团，我们</a:t>
            </a: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大吃一惊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。医生</a:t>
            </a: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告诉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我们您因为喝酒过量导致急性胃穿孔</a:t>
            </a:r>
            <a:r>
              <a:rPr lang="en-US" altLang="zh-CN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……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然而出院之后，</a:t>
            </a:r>
            <a:r>
              <a:rPr lang="zh-CN" altLang="en-US" sz="2800" dirty="0">
                <a:latin typeface="Arial" panose="020B0604020202020204" pitchFamily="34" charset="0"/>
                <a:sym typeface="+mn-ea"/>
              </a:rPr>
              <a:t>您</a:t>
            </a: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好了伤疤忘了疼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，又</a:t>
            </a:r>
            <a:r>
              <a:rPr lang="zh-CN" altLang="en-US" sz="2800" dirty="0">
                <a:solidFill>
                  <a:srgbClr val="00B0F0"/>
                </a:solidFill>
                <a:latin typeface="Arial" panose="020B0604020202020204" pitchFamily="34" charset="0"/>
                <a:sym typeface="+mn-ea"/>
              </a:rPr>
              <a:t>端起</a:t>
            </a:r>
            <a:r>
              <a:rPr lang="zh-CN" altLang="en-US" sz="28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了酒杯。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BB0682-5CD8-46FC-BDB0-83D5172FC8B6}"/>
              </a:ext>
            </a:extLst>
          </p:cNvPr>
          <p:cNvSpPr txBox="1"/>
          <p:nvPr/>
        </p:nvSpPr>
        <p:spPr>
          <a:xfrm>
            <a:off x="2445024" y="452100"/>
            <a:ext cx="7293062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有一次，爸爸饮酒过量进了医院，康复后坚持喝酒。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1"/>
      <p:bldP spid="34" grpId="2"/>
      <p:bldP spid="6" grpId="1"/>
      <p:bldP spid="6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8475" y="236127"/>
          <a:ext cx="2740839" cy="54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87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6552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我想对您说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496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“您”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亲人   </a:t>
                      </a: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r>
                        <a:rPr lang="zh-CN" altLang="en-US" sz="1600" dirty="0">
                          <a:ln>
                            <a:noFill/>
                          </a:ln>
                        </a:rPr>
                        <a:t>   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朋友</a:t>
                      </a: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（   ）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</a:rPr>
                        <a:t>对社会有贡献的人（   ）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爸爸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5360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提建议</a:t>
                      </a:r>
                      <a:endParaRPr lang="en-US" altLang="zh-CN" sz="19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为什么：</a:t>
                      </a: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爸爸爱喝酒，喝酒伤身体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。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ln>
                            <a:noFill/>
                          </a:ln>
                        </a:rPr>
                        <a:t>感受</a:t>
                      </a:r>
                      <a:r>
                        <a:rPr lang="en-US" altLang="zh-CN" sz="1900" dirty="0">
                          <a:ln>
                            <a:noFill/>
                          </a:ln>
                        </a:rPr>
                        <a:t>/</a:t>
                      </a:r>
                      <a:r>
                        <a:rPr lang="zh-CN" altLang="en-US" sz="1900" dirty="0">
                          <a:ln>
                            <a:noFill/>
                          </a:ln>
                        </a:rPr>
                        <a:t>想法：</a:t>
                      </a:r>
                    </a:p>
                    <a:p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担心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16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/>
                        <a:t>典型事例（一句话）：</a:t>
                      </a:r>
                      <a:endParaRPr lang="en-US" altLang="zh-CN" sz="16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爸爸因为过量饮酒进了医院，康复后坚持喝酒。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箭头: 右 5"/>
          <p:cNvSpPr/>
          <p:nvPr/>
        </p:nvSpPr>
        <p:spPr>
          <a:xfrm>
            <a:off x="3026285" y="600955"/>
            <a:ext cx="1635051" cy="1821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3026285" y="199583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倾诉对象</a:t>
            </a:r>
          </a:p>
        </p:txBody>
      </p:sp>
      <p:sp>
        <p:nvSpPr>
          <p:cNvPr id="8" name="箭头: 右 7"/>
          <p:cNvSpPr/>
          <p:nvPr/>
        </p:nvSpPr>
        <p:spPr>
          <a:xfrm>
            <a:off x="2944010" y="3435545"/>
            <a:ext cx="1548079" cy="227060"/>
          </a:xfrm>
          <a:prstGeom prst="rightArrow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2939313" y="3034562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</a:rPr>
              <a:t>典型事例</a:t>
            </a:r>
          </a:p>
        </p:txBody>
      </p:sp>
      <p:sp>
        <p:nvSpPr>
          <p:cNvPr id="10" name="箭头: 右 9"/>
          <p:cNvSpPr/>
          <p:nvPr/>
        </p:nvSpPr>
        <p:spPr>
          <a:xfrm>
            <a:off x="3025650" y="1316234"/>
            <a:ext cx="1582168" cy="174785"/>
          </a:xfrm>
          <a:prstGeom prst="rightArrow">
            <a:avLst/>
          </a:prstGeom>
          <a:solidFill>
            <a:schemeClr val="accent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26285" y="854802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</a:rPr>
              <a:t>我的建议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4522221" y="2657735"/>
            <a:ext cx="291582" cy="145542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8" name="文本框 47"/>
          <p:cNvSpPr txBox="1"/>
          <p:nvPr/>
        </p:nvSpPr>
        <p:spPr>
          <a:xfrm>
            <a:off x="6455145" y="334639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400" dirty="0"/>
          </a:p>
        </p:txBody>
      </p:sp>
      <p:sp>
        <p:nvSpPr>
          <p:cNvPr id="18" name="文本框 2">
            <a:extLst>
              <a:ext uri="{FF2B5EF4-FFF2-40B4-BE49-F238E27FC236}">
                <a16:creationId xmlns:a16="http://schemas.microsoft.com/office/drawing/2014/main" id="{B1F1FE3A-976A-42F7-AE23-897367E30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3139" y="112911"/>
            <a:ext cx="7443693" cy="723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400" dirty="0">
                <a:solidFill>
                  <a:prstClr val="black"/>
                </a:solidFill>
                <a:latin typeface="Arial" panose="020B0604020202020204" pitchFamily="34" charset="0"/>
              </a:rPr>
              <a:t>爸爸，我想对您说</a:t>
            </a:r>
            <a:endParaRPr lang="zh-CN" altLang="zh-CN" sz="24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亲爱的爸爸：</a:t>
            </a:r>
          </a:p>
          <a:p>
            <a:pPr defTabSz="914400"/>
            <a:r>
              <a:rPr lang="zh-CN" altLang="en-US" sz="1600" dirty="0">
                <a:latin typeface="Arial" panose="020B0604020202020204" pitchFamily="34" charset="0"/>
              </a:rPr>
              <a:t>       您好！</a:t>
            </a:r>
          </a:p>
          <a:p>
            <a:pPr defTabSz="914400"/>
            <a:r>
              <a:rPr lang="zh-CN" altLang="en-US" sz="1600" dirty="0">
                <a:latin typeface="Arial" panose="020B0604020202020204" pitchFamily="34" charset="0"/>
              </a:rPr>
              <a:t>       我有一句心里话，想对您说：</a:t>
            </a: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爸爸，为了您的健康，能否可以少喝一点酒？我很担心您的身体。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b="1" dirty="0">
                <a:solidFill>
                  <a:prstClr val="black"/>
                </a:solidFill>
                <a:latin typeface="Arial" panose="020B0604020202020204" pitchFamily="34" charset="0"/>
              </a:rPr>
              <a:t>开心的时候，您总要喝上几杯酒庆祝一下；难过的时候，您也要满上几杯借酒消愁；遇到困难时，您更要喝上几杯逃避现实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b="1" dirty="0">
                <a:solidFill>
                  <a:prstClr val="black"/>
                </a:solidFill>
                <a:latin typeface="Arial" panose="020B0604020202020204" pitchFamily="34" charset="0"/>
              </a:rPr>
              <a:t>实际上，您在去年的体检中因为喝酒过量被医生诊断出了痛风，膝盖关节处更因此鼓起了大包，这让您走路总是一瘸一拐的，可您依旧没有停止喝酒。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</a:rPr>
              <a:t>记得那个周末的中午，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  <a:sym typeface="+mn-ea"/>
              </a:rPr>
              <a:t>骄阳似火，太阳火辣辣地炙烤着大地，院子里的花啊草啊都耷拉着脑袋。</a:t>
            </a:r>
            <a:r>
              <a:rPr lang="zh-CN" altLang="en-US" sz="1600" dirty="0">
                <a:solidFill>
                  <a:srgbClr val="7030A0"/>
                </a:solidFill>
                <a:latin typeface="Arial" panose="020B0604020202020204" pitchFamily="34" charset="0"/>
              </a:rPr>
              <a:t>我和妈妈突然接到医院的电话。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您进了医院！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</a:rPr>
              <a:t>我和妈妈恨不得脚踩风火轮飞奔到医院，看到您脸色苍白，满头冷汗，痛得蜷缩成一团，我们大吃一惊。医生告诉我们您因为喝酒过量导致急性胃穿孔</a:t>
            </a:r>
            <a:r>
              <a:rPr lang="en-US" altLang="zh-CN" sz="1600" dirty="0">
                <a:solidFill>
                  <a:srgbClr val="A854A9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然而出院之后，您好了伤疤忘了疼，又端起了酒杯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</a:rPr>
              <a:t>。爸爸，看到您膝盖处的大包，看到您蹒跚的步履，看到您因疼痛蜷缩的身躯，我止不住流下了担心的泪水。</a:t>
            </a:r>
            <a:endParaRPr lang="en-US" altLang="zh-CN" sz="1600" dirty="0">
              <a:solidFill>
                <a:srgbClr val="A854A9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长期喝酒对您身体的危害很大，痛风只是身体受损的第一步，它还会影响到您的肝脏、血管甚至是大脑。您也要为自己的身体想一想啊！爸爸，其实我也理解您，您的工作压力很大，喝酒能够帮助您放松一下。但是放松的方式还有很多，您可以散步、运动、看书、陪陪我和妈妈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相信这样您会收获到更多喝酒不能带给您的美好！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爸爸，请您放下酒杯，好吗？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祝您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身体健康！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你的儿子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2021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11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</a:t>
            </a:r>
          </a:p>
          <a:p>
            <a:pPr algn="ctr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</a:t>
            </a:r>
          </a:p>
          <a:p>
            <a:pPr algn="r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</a:t>
            </a:r>
          </a:p>
          <a:p>
            <a:pPr algn="just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                            </a:t>
            </a: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</a:t>
            </a:r>
            <a:endParaRPr lang="zh-CN" altLang="en-US" sz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箭头: 右 1">
            <a:extLst>
              <a:ext uri="{FF2B5EF4-FFF2-40B4-BE49-F238E27FC236}">
                <a16:creationId xmlns:a16="http://schemas.microsoft.com/office/drawing/2014/main" id="{541616B5-54A1-4B0C-91EA-EE983C483E42}"/>
              </a:ext>
            </a:extLst>
          </p:cNvPr>
          <p:cNvSpPr/>
          <p:nvPr/>
        </p:nvSpPr>
        <p:spPr>
          <a:xfrm>
            <a:off x="3171039" y="1753299"/>
            <a:ext cx="1490297" cy="78258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过渡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71DEBE5-6535-4ACD-8BB6-78C7326C125D}"/>
              </a:ext>
            </a:extLst>
          </p:cNvPr>
          <p:cNvSpPr txBox="1"/>
          <p:nvPr/>
        </p:nvSpPr>
        <p:spPr>
          <a:xfrm>
            <a:off x="3909720" y="6194081"/>
            <a:ext cx="4587855" cy="58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C00000"/>
                </a:solidFill>
              </a:rPr>
              <a:t>自然过渡巧衔接</a:t>
            </a:r>
            <a:endParaRPr lang="en-US" altLang="zh-CN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7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/>
      <p:bldP spid="1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98475" y="236127"/>
          <a:ext cx="2740839" cy="54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87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6552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我想对您说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496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“您”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亲人   </a:t>
                      </a: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r>
                        <a:rPr lang="zh-CN" altLang="en-US" sz="1600" dirty="0">
                          <a:ln>
                            <a:noFill/>
                          </a:ln>
                        </a:rPr>
                        <a:t>   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朋友</a:t>
                      </a: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（   ）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</a:rPr>
                        <a:t>对社会有贡献的人（   ）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爸爸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5360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提建议</a:t>
                      </a:r>
                      <a:endParaRPr lang="en-US" altLang="zh-CN" sz="19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为什么：</a:t>
                      </a: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爸爸爱喝酒，喝酒伤身体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。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ln>
                            <a:noFill/>
                          </a:ln>
                        </a:rPr>
                        <a:t>感受</a:t>
                      </a:r>
                      <a:r>
                        <a:rPr lang="en-US" altLang="zh-CN" sz="1900" dirty="0">
                          <a:ln>
                            <a:noFill/>
                          </a:ln>
                        </a:rPr>
                        <a:t>/</a:t>
                      </a:r>
                      <a:r>
                        <a:rPr lang="zh-CN" altLang="en-US" sz="1900" dirty="0">
                          <a:ln>
                            <a:noFill/>
                          </a:ln>
                        </a:rPr>
                        <a:t>想法：</a:t>
                      </a:r>
                    </a:p>
                    <a:p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担心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16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/>
                        <a:t>典型事例（一句话）：</a:t>
                      </a:r>
                      <a:endParaRPr lang="en-US" altLang="zh-CN" sz="16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爸爸因为过量饮酒进了医院，康复后坚持喝酒。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箭头: 右 5"/>
          <p:cNvSpPr/>
          <p:nvPr/>
        </p:nvSpPr>
        <p:spPr>
          <a:xfrm>
            <a:off x="3026285" y="600955"/>
            <a:ext cx="1635051" cy="1821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3026285" y="199583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倾诉对象</a:t>
            </a:r>
          </a:p>
        </p:txBody>
      </p:sp>
      <p:sp>
        <p:nvSpPr>
          <p:cNvPr id="8" name="箭头: 右 7"/>
          <p:cNvSpPr/>
          <p:nvPr/>
        </p:nvSpPr>
        <p:spPr>
          <a:xfrm>
            <a:off x="2944010" y="3435545"/>
            <a:ext cx="1548079" cy="227060"/>
          </a:xfrm>
          <a:prstGeom prst="rightArrow">
            <a:avLst/>
          </a:prstGeom>
          <a:solidFill>
            <a:schemeClr val="accent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2939313" y="3034562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</a:rPr>
              <a:t>典型事例</a:t>
            </a:r>
          </a:p>
        </p:txBody>
      </p:sp>
      <p:sp>
        <p:nvSpPr>
          <p:cNvPr id="10" name="箭头: 右 9"/>
          <p:cNvSpPr/>
          <p:nvPr/>
        </p:nvSpPr>
        <p:spPr>
          <a:xfrm>
            <a:off x="3025650" y="1316234"/>
            <a:ext cx="1582168" cy="174785"/>
          </a:xfrm>
          <a:prstGeom prst="rightArrow">
            <a:avLst/>
          </a:prstGeom>
          <a:solidFill>
            <a:schemeClr val="accent6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26285" y="854802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6">
                    <a:lumMod val="75000"/>
                  </a:schemeClr>
                </a:solidFill>
              </a:rPr>
              <a:t>我的建议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4522221" y="2657735"/>
            <a:ext cx="291582" cy="1455420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8" name="文本框 47"/>
          <p:cNvSpPr txBox="1"/>
          <p:nvPr/>
        </p:nvSpPr>
        <p:spPr>
          <a:xfrm>
            <a:off x="6455145" y="334639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400" dirty="0"/>
          </a:p>
        </p:txBody>
      </p:sp>
      <p:sp>
        <p:nvSpPr>
          <p:cNvPr id="18" name="文本框 2">
            <a:extLst>
              <a:ext uri="{FF2B5EF4-FFF2-40B4-BE49-F238E27FC236}">
                <a16:creationId xmlns:a16="http://schemas.microsoft.com/office/drawing/2014/main" id="{B1F1FE3A-976A-42F7-AE23-897367E30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3139" y="112911"/>
            <a:ext cx="7443693" cy="723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400" dirty="0">
                <a:solidFill>
                  <a:prstClr val="black"/>
                </a:solidFill>
                <a:latin typeface="Arial" panose="020B0604020202020204" pitchFamily="34" charset="0"/>
              </a:rPr>
              <a:t>爸爸，我想对您说</a:t>
            </a:r>
            <a:endParaRPr lang="zh-CN" altLang="zh-CN" sz="24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亲爱的爸爸：</a:t>
            </a:r>
          </a:p>
          <a:p>
            <a:pPr defTabSz="914400"/>
            <a:r>
              <a:rPr lang="zh-CN" altLang="en-US" sz="1600" dirty="0">
                <a:latin typeface="Arial" panose="020B0604020202020204" pitchFamily="34" charset="0"/>
              </a:rPr>
              <a:t>       您好！</a:t>
            </a:r>
          </a:p>
          <a:p>
            <a:pPr defTabSz="914400"/>
            <a:r>
              <a:rPr lang="zh-CN" altLang="en-US" sz="1600" dirty="0">
                <a:latin typeface="Arial" panose="020B0604020202020204" pitchFamily="34" charset="0"/>
              </a:rPr>
              <a:t>       我有一句心里话，想对您说：</a:t>
            </a:r>
            <a:r>
              <a:rPr lang="zh-CN" altLang="en-US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rPr>
              <a:t>爸爸，为了您的健康，能否可以少喝一点酒？我很担心您的身体。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b="1" dirty="0">
                <a:solidFill>
                  <a:prstClr val="black"/>
                </a:solidFill>
                <a:latin typeface="Arial" panose="020B0604020202020204" pitchFamily="34" charset="0"/>
              </a:rPr>
              <a:t>开心的时候，您总要喝上几杯酒庆祝一下；难过的时候，您也要满上几杯借酒消愁；遇到困难时，您更要喝上几杯逃避现实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b="1" dirty="0">
                <a:solidFill>
                  <a:prstClr val="black"/>
                </a:solidFill>
                <a:latin typeface="Arial" panose="020B0604020202020204" pitchFamily="34" charset="0"/>
              </a:rPr>
              <a:t>实际上，您在去年的体检中因为喝酒过量被医生诊断出了痛风，膝盖关节处更因此鼓起了大包，这让您走路总是一瘸一拐的，可您依旧没有停止喝酒。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</a:rPr>
              <a:t>记得那个周末的中午，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  <a:sym typeface="+mn-ea"/>
              </a:rPr>
              <a:t>骄阳似火，太阳火辣辣地炙烤着大地，院子里的花啊草啊都耷拉着脑袋。</a:t>
            </a:r>
            <a:r>
              <a:rPr lang="zh-CN" altLang="en-US" sz="1600" dirty="0">
                <a:solidFill>
                  <a:srgbClr val="7030A0"/>
                </a:solidFill>
                <a:latin typeface="Arial" panose="020B0604020202020204" pitchFamily="34" charset="0"/>
              </a:rPr>
              <a:t>我和妈妈突然接到医院的电话。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您进了医院！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</a:rPr>
              <a:t>我和妈妈恨不得脚踩风火轮飞奔到医院，看到您脸色苍白，满头冷汗，痛得蜷缩成一团，我们大吃一惊。医生告诉我们您因为喝酒过量导致急性胃穿孔</a:t>
            </a:r>
            <a:r>
              <a:rPr lang="en-US" altLang="zh-CN" sz="1600" dirty="0">
                <a:solidFill>
                  <a:srgbClr val="A854A9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然而出院之后，您好了伤疤忘了疼，又端起了酒杯</a:t>
            </a:r>
            <a:r>
              <a:rPr lang="zh-CN" altLang="en-US" sz="1600" dirty="0">
                <a:solidFill>
                  <a:srgbClr val="A854A9"/>
                </a:solidFill>
                <a:latin typeface="Arial" panose="020B0604020202020204" pitchFamily="34" charset="0"/>
              </a:rPr>
              <a:t>。爸爸，看到您膝盖处的大包，看到您蹒跚的步履，看到您因疼痛蜷缩的身躯，我止不住流下了担心的泪水。</a:t>
            </a:r>
            <a:endParaRPr lang="en-US" altLang="zh-CN" sz="1600" dirty="0">
              <a:solidFill>
                <a:srgbClr val="A854A9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1600" dirty="0">
                <a:solidFill>
                  <a:schemeClr val="accent5"/>
                </a:solidFill>
                <a:latin typeface="Arial" panose="020B0604020202020204" pitchFamily="34" charset="0"/>
              </a:rPr>
              <a:t>爸爸，长期喝酒对您身体的危害很大，痛风只是身体受损的第一步，它还会影响到您的肝脏、血管甚至是大脑。您也要为自己的身体想一想啊！爸爸，其实我也理解您，您的工作压力很大，喝酒能够帮助您放松一下。但是放松的方式还有很多，您可以散步、运动、看书、陪陪我和妈妈</a:t>
            </a:r>
            <a:r>
              <a:rPr lang="en-US" altLang="zh-CN" sz="1600" dirty="0">
                <a:solidFill>
                  <a:schemeClr val="accent5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schemeClr val="accent5"/>
                </a:solidFill>
                <a:latin typeface="Arial" panose="020B0604020202020204" pitchFamily="34" charset="0"/>
              </a:rPr>
              <a:t>相信这样您会收获到更多喝酒不能带给您的美好！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爸爸，请您放下酒杯，好吗？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祝您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身体健康！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你的儿子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2021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11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</a:t>
            </a:r>
          </a:p>
          <a:p>
            <a:pPr algn="ctr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</a:t>
            </a:r>
          </a:p>
          <a:p>
            <a:pPr algn="r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</a:t>
            </a:r>
          </a:p>
          <a:p>
            <a:pPr algn="just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                            </a:t>
            </a: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</a:t>
            </a:r>
            <a:endParaRPr lang="zh-CN" altLang="en-US" sz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" name="箭头: 右 1">
            <a:extLst>
              <a:ext uri="{FF2B5EF4-FFF2-40B4-BE49-F238E27FC236}">
                <a16:creationId xmlns:a16="http://schemas.microsoft.com/office/drawing/2014/main" id="{541616B5-54A1-4B0C-91EA-EE983C483E42}"/>
              </a:ext>
            </a:extLst>
          </p:cNvPr>
          <p:cNvSpPr/>
          <p:nvPr/>
        </p:nvSpPr>
        <p:spPr>
          <a:xfrm>
            <a:off x="3171039" y="1753299"/>
            <a:ext cx="1490297" cy="78258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</a:rPr>
              <a:t>过渡</a:t>
            </a:r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id="{71824AE7-17D2-4705-BA67-92E1F4E41EB4}"/>
              </a:ext>
            </a:extLst>
          </p:cNvPr>
          <p:cNvSpPr/>
          <p:nvPr/>
        </p:nvSpPr>
        <p:spPr>
          <a:xfrm>
            <a:off x="3070496" y="4218922"/>
            <a:ext cx="1635051" cy="782589"/>
          </a:xfrm>
          <a:prstGeom prst="rightArrow">
            <a:avLst/>
          </a:prstGeom>
          <a:solidFill>
            <a:srgbClr val="7FADD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</a:rPr>
              <a:t>感受、希望、祝福</a:t>
            </a:r>
          </a:p>
        </p:txBody>
      </p:sp>
    </p:spTree>
    <p:extLst>
      <p:ext uri="{BB962C8B-B14F-4D97-AF65-F5344CB8AC3E}">
        <p14:creationId xmlns:p14="http://schemas.microsoft.com/office/powerpoint/2010/main" val="321222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3275333" y="231634"/>
            <a:ext cx="7721600" cy="650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15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</a:t>
            </a:r>
            <a:r>
              <a:rPr lang="en-US" altLang="zh-CN" sz="14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</a:t>
            </a: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</a:rPr>
              <a:t>爸爸，我想对您说</a:t>
            </a:r>
            <a:endParaRPr lang="zh-CN" altLang="zh-CN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亲爱的爸爸：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您好！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我有一句心里话，想对您说：爸爸，为了您的健康，能否可以少喝一点酒？我很担心您的身体。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开心的时候，您总要喝上几杯酒庆祝一下；难过的时候，您也要满上几杯借酒消愁；遇到困难时，您更要喝上几杯逃避现实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实际上，您在去年的体检中因为喝酒过量被医生诊断出了痛风，膝盖关节处更因此鼓起了大包，这让您走路总是一瘸一拐的，可您依旧没有停止喝酒。记得那个周末的中午，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骄阳似火，太阳火辣辣地炙烤着大地，院子里的花啊草啊都耷拉着脑袋。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我和妈妈突然接到医院的电话。您进了医院！我和妈妈立刻飞奔到医院，看到您脸色苍白，满头冷汗，痛得蜷缩成一团，我们大吃一惊。医生告诉我们您因为喝酒过量导致急性胃穿孔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然而出院之后，您好了伤疤忘了疼，又端起了酒杯。爸爸，看到您膝盖处的大包，看到您蹒跚的步履，看到您因疼痛蜷缩的身躯，我止不住流下了担心的泪水。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长期喝酒对您身体的危害很大，痛风只是身体受损的第一步，它还会影响到您的肝脏、血管甚至是大脑。您也要为自己的身体想一想啊！爸爸，其实我也理解您，您的工作压力很大，喝酒能够帮助您放松一下。但是放松的方式还有很多，您可以散步、运动、看书、陪陪我和妈妈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相信这样您会收获到更多喝酒不能带给您的美好！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爸爸，请您放下酒杯，好吗？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祝您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身体健康！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</a:t>
            </a:r>
          </a:p>
          <a:p>
            <a:pPr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`                                                       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您的儿子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2021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10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月    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just" defTabSz="914400"/>
            <a:r>
              <a:rPr lang="en-US" altLang="zh-CN" sz="1465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1465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4936" y="327935"/>
            <a:ext cx="871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称呼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72398" y="2643470"/>
            <a:ext cx="871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正文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71385" y="691831"/>
            <a:ext cx="122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问候语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72398" y="4986115"/>
            <a:ext cx="1228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祝福语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495898" y="5822088"/>
            <a:ext cx="87147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b="1" dirty="0">
                <a:solidFill>
                  <a:srgbClr val="FF0000"/>
                </a:solidFill>
              </a:rPr>
              <a:t>署名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478147" y="6119892"/>
            <a:ext cx="871476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5" b="1" dirty="0">
                <a:solidFill>
                  <a:srgbClr val="FF0000"/>
                </a:solidFill>
              </a:rPr>
              <a:t>日期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22" name="直接连接符 21"/>
          <p:cNvCxnSpPr>
            <a:cxnSpLocks/>
          </p:cNvCxnSpPr>
          <p:nvPr/>
        </p:nvCxnSpPr>
        <p:spPr>
          <a:xfrm>
            <a:off x="1600802" y="649300"/>
            <a:ext cx="104173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cxnSpLocks/>
          </p:cNvCxnSpPr>
          <p:nvPr/>
        </p:nvCxnSpPr>
        <p:spPr>
          <a:xfrm>
            <a:off x="1600802" y="938052"/>
            <a:ext cx="104173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cxnSpLocks/>
          </p:cNvCxnSpPr>
          <p:nvPr/>
        </p:nvCxnSpPr>
        <p:spPr>
          <a:xfrm>
            <a:off x="1443874" y="2889690"/>
            <a:ext cx="111476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cxnSpLocks/>
          </p:cNvCxnSpPr>
          <p:nvPr/>
        </p:nvCxnSpPr>
        <p:spPr>
          <a:xfrm>
            <a:off x="1897248" y="5216948"/>
            <a:ext cx="94249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227728" y="6081141"/>
            <a:ext cx="6909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8227728" y="6297502"/>
            <a:ext cx="69092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13769FB4-B4E6-4682-8090-7B8D145D4F74}"/>
              </a:ext>
            </a:extLst>
          </p:cNvPr>
          <p:cNvSpPr txBox="1"/>
          <p:nvPr/>
        </p:nvSpPr>
        <p:spPr>
          <a:xfrm>
            <a:off x="2257489" y="384054"/>
            <a:ext cx="7014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</a:rPr>
              <a:t>顶格</a:t>
            </a:r>
            <a:endParaRPr lang="zh-CN" altLang="en-US" sz="1400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01063FF-2563-44DA-BE0A-A836B3CE8FA4}"/>
              </a:ext>
            </a:extLst>
          </p:cNvPr>
          <p:cNvSpPr txBox="1"/>
          <p:nvPr/>
        </p:nvSpPr>
        <p:spPr>
          <a:xfrm>
            <a:off x="2281115" y="705419"/>
            <a:ext cx="7014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</a:rPr>
              <a:t>空格</a:t>
            </a:r>
            <a:endParaRPr lang="zh-CN" altLang="en-US" sz="14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3401B513-FC0E-4666-8911-AB3BB8C92337}"/>
              </a:ext>
            </a:extLst>
          </p:cNvPr>
          <p:cNvSpPr txBox="1"/>
          <p:nvPr/>
        </p:nvSpPr>
        <p:spPr>
          <a:xfrm>
            <a:off x="2242498" y="2581913"/>
            <a:ext cx="7014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</a:rPr>
              <a:t>具体</a:t>
            </a:r>
            <a:endParaRPr lang="zh-CN" altLang="en-US" sz="14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182B313-1721-48EB-AEC5-5EA9564AFB6F}"/>
              </a:ext>
            </a:extLst>
          </p:cNvPr>
          <p:cNvSpPr txBox="1"/>
          <p:nvPr/>
        </p:nvSpPr>
        <p:spPr>
          <a:xfrm>
            <a:off x="2523556" y="5203832"/>
            <a:ext cx="7014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</a:rPr>
              <a:t>顶格</a:t>
            </a:r>
            <a:endParaRPr lang="zh-CN" altLang="en-US" sz="14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CFD8F24-62CE-4E46-B2CE-F33FD44AE955}"/>
              </a:ext>
            </a:extLst>
          </p:cNvPr>
          <p:cNvSpPr txBox="1"/>
          <p:nvPr/>
        </p:nvSpPr>
        <p:spPr>
          <a:xfrm>
            <a:off x="2523556" y="4924894"/>
            <a:ext cx="7014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</a:rPr>
              <a:t>空格</a:t>
            </a:r>
            <a:endParaRPr lang="zh-CN" altLang="en-US" sz="14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4CE8BAD-1FC0-4DEF-83A7-A706970B36A2}"/>
              </a:ext>
            </a:extLst>
          </p:cNvPr>
          <p:cNvSpPr txBox="1"/>
          <p:nvPr/>
        </p:nvSpPr>
        <p:spPr>
          <a:xfrm>
            <a:off x="8611986" y="5812115"/>
            <a:ext cx="7014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</a:rPr>
              <a:t>上</a:t>
            </a:r>
            <a:endParaRPr lang="zh-CN" altLang="en-US" sz="1400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B3472C4-FEB7-410E-A292-12D3C6A39F03}"/>
              </a:ext>
            </a:extLst>
          </p:cNvPr>
          <p:cNvSpPr txBox="1"/>
          <p:nvPr/>
        </p:nvSpPr>
        <p:spPr>
          <a:xfrm>
            <a:off x="8630105" y="6289396"/>
            <a:ext cx="7014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</a:rPr>
              <a:t>下</a:t>
            </a:r>
            <a:endParaRPr lang="zh-CN" altLang="en-US" sz="1400" dirty="0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D205867-D2B2-4361-A86D-3A77EC801BAB}"/>
              </a:ext>
            </a:extLst>
          </p:cNvPr>
          <p:cNvSpPr txBox="1"/>
          <p:nvPr/>
        </p:nvSpPr>
        <p:spPr>
          <a:xfrm>
            <a:off x="8454231" y="6040016"/>
            <a:ext cx="12381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prstClr val="black"/>
                </a:solidFill>
                <a:latin typeface="Arial" panose="020B0604020202020204" pitchFamily="34" charset="0"/>
              </a:rPr>
              <a:t>右下角</a:t>
            </a:r>
            <a:endParaRPr lang="zh-CN" alt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9" grpId="0"/>
      <p:bldP spid="20" grpId="0"/>
      <p:bldP spid="21" grpId="0"/>
      <p:bldP spid="24" grpId="0"/>
      <p:bldP spid="28" grpId="0"/>
      <p:bldP spid="30" grpId="0"/>
      <p:bldP spid="31" grpId="0"/>
      <p:bldP spid="32" grpId="0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60465"/>
            <a:ext cx="998855" cy="59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33" y="5625061"/>
            <a:ext cx="1280570" cy="128057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42240" y="894715"/>
            <a:ext cx="11810365" cy="8001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083081" y="615121"/>
            <a:ext cx="5928681" cy="186204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38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我想对</a:t>
            </a:r>
            <a:r>
              <a:rPr lang="zh-CN" altLang="en-US" sz="11500" spc="38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6600" spc="38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</a:p>
        </p:txBody>
      </p:sp>
      <p:pic>
        <p:nvPicPr>
          <p:cNvPr id="7" name="图片 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99427" y="1263634"/>
            <a:ext cx="1652588" cy="108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2626830" y="2674341"/>
            <a:ext cx="709285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/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想对他人诉真情，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聚焦场景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抓典型。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13E3C26-E128-4D72-88B3-432DA8857178}"/>
              </a:ext>
            </a:extLst>
          </p:cNvPr>
          <p:cNvSpPr txBox="1"/>
          <p:nvPr/>
        </p:nvSpPr>
        <p:spPr>
          <a:xfrm>
            <a:off x="2626830" y="3271358"/>
            <a:ext cx="709285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/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场景如何去打造，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抓住细节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很重要。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935B61-10C8-47A2-929F-7443D3D24F33}"/>
              </a:ext>
            </a:extLst>
          </p:cNvPr>
          <p:cNvSpPr txBox="1"/>
          <p:nvPr/>
        </p:nvSpPr>
        <p:spPr>
          <a:xfrm>
            <a:off x="2641850" y="3828134"/>
            <a:ext cx="709285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自然过渡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不能少，巧妙衔接它最好。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2F66DD5-C0F6-4368-9FB8-D3904DC06A9B}"/>
              </a:ext>
            </a:extLst>
          </p:cNvPr>
          <p:cNvSpPr txBox="1"/>
          <p:nvPr/>
        </p:nvSpPr>
        <p:spPr>
          <a:xfrm>
            <a:off x="2626829" y="4425151"/>
            <a:ext cx="709285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/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情感抒发想要棒，</a:t>
            </a:r>
            <a:r>
              <a:rPr lang="zh-CN" altLang="en-US" sz="28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感受祝福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一齐上。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80323B7-F3C7-47DE-A8AC-6AE9FE8675D6}"/>
              </a:ext>
            </a:extLst>
          </p:cNvPr>
          <p:cNvSpPr txBox="1"/>
          <p:nvPr/>
        </p:nvSpPr>
        <p:spPr>
          <a:xfrm>
            <a:off x="2641850" y="5043801"/>
            <a:ext cx="709285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/>
              <a:t>    </a:t>
            </a:r>
            <a:r>
              <a:rPr lang="zh-CN" altLang="en-US" sz="28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书信格式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记心间，字斟句酌真情现。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6852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3.54167E-6 -1.48148E-6 L -3.54167E-6 -0.07222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60465"/>
            <a:ext cx="998855" cy="59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33" y="5625061"/>
            <a:ext cx="1280570" cy="128057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42240" y="894715"/>
            <a:ext cx="11810365" cy="8001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592824" y="1450217"/>
            <a:ext cx="4989114" cy="144655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38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我想对</a:t>
            </a:r>
            <a:r>
              <a:rPr lang="zh-CN" altLang="en-US" sz="8800" spc="38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6600" spc="38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</a:p>
        </p:txBody>
      </p:sp>
      <p:pic>
        <p:nvPicPr>
          <p:cNvPr id="7" name="图片 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33780" y="1321430"/>
            <a:ext cx="1652588" cy="108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5948039" y="4904532"/>
            <a:ext cx="400958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/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棠外附小  朱志锋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1.85185E-6 L 1.25E-6 -0.07222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60465"/>
            <a:ext cx="998855" cy="59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33" y="5625061"/>
            <a:ext cx="1280570" cy="128057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42240" y="894715"/>
            <a:ext cx="11810365" cy="8001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825375" y="1060732"/>
            <a:ext cx="840740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/>
              <a:t> </a:t>
            </a:r>
            <a:r>
              <a:rPr lang="zh-CN" altLang="en-US" sz="2400" dirty="0"/>
              <a:t>请根据以下评价标准，</a:t>
            </a:r>
            <a:r>
              <a:rPr lang="zh-CN" altLang="en-US" sz="2400" dirty="0">
                <a:solidFill>
                  <a:srgbClr val="FF0000"/>
                </a:solidFill>
              </a:rPr>
              <a:t>自</a:t>
            </a:r>
            <a:r>
              <a:rPr lang="zh-CN" altLang="en-US" sz="2400" dirty="0"/>
              <a:t>评习作。</a:t>
            </a:r>
            <a:endParaRPr lang="zh-CN" altLang="en-US" sz="2400" b="1" dirty="0">
              <a:latin typeface="华文仿宋" panose="02010600040101010101" pitchFamily="2" charset="-122"/>
              <a:ea typeface="华文仿宋" panose="02010600040101010101" pitchFamily="2" charset="-122"/>
              <a:cs typeface="楷体" panose="02010609060101010101" charset="-122"/>
            </a:endParaRPr>
          </a:p>
        </p:txBody>
      </p:sp>
      <p:graphicFrame>
        <p:nvGraphicFramePr>
          <p:cNvPr id="8" name="表格 2">
            <a:extLst>
              <a:ext uri="{FF2B5EF4-FFF2-40B4-BE49-F238E27FC236}">
                <a16:creationId xmlns:a16="http://schemas.microsoft.com/office/drawing/2014/main" id="{A34C2B7C-DAE9-4CC2-A0DF-A7488993C598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59006918"/>
              </p:ext>
            </p:extLst>
          </p:nvPr>
        </p:nvGraphicFramePr>
        <p:xfrm>
          <a:off x="1326213" y="1845563"/>
          <a:ext cx="9078415" cy="4270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8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9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114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自评要求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      分值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14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叙述对象是否明确？（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988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2.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事例选取是否典型？（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14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3.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是否用到了环境描写烘托氛围。（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14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4.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是否用上动作、神态、心理等细节描写把典型事例写具体？（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15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11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5.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是否恰当表达出了自己的感受、想法或者希望？（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9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6.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书信格式是否正确？（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1148">
                <a:tc>
                  <a:txBody>
                    <a:bodyPr/>
                    <a:lstStyle/>
                    <a:p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文章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哪里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需要改进？如何改进？</a:t>
                      </a:r>
                    </a:p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得分：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60465"/>
            <a:ext cx="998855" cy="59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33" y="5625061"/>
            <a:ext cx="1280570" cy="128057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42240" y="894715"/>
            <a:ext cx="11810365" cy="8001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131659" y="2077128"/>
            <a:ext cx="5928681" cy="186204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spc="38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我想对</a:t>
            </a:r>
            <a:r>
              <a:rPr lang="zh-CN" altLang="en-US" sz="11500" spc="38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r>
              <a:rPr lang="zh-CN" altLang="en-US" sz="6600" spc="38" dirty="0">
                <a:ln w="11430"/>
                <a:solidFill>
                  <a:schemeClr val="accent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</a:t>
            </a:r>
          </a:p>
        </p:txBody>
      </p:sp>
      <p:pic>
        <p:nvPicPr>
          <p:cNvPr id="7" name="图片 4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33780" y="1321430"/>
            <a:ext cx="1652588" cy="108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7943023" y="5289501"/>
            <a:ext cx="4009582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/>
              <a:t>    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棠外附小  朱志锋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4.07407E-6 L 0 -0.07223 " pathEditMode="relative" rAng="0" ptsTypes="AA">
                                      <p:cBhvr>
                                        <p:cTn id="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60465"/>
            <a:ext cx="998855" cy="59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33" y="5625061"/>
            <a:ext cx="1280570" cy="128057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42240" y="894715"/>
            <a:ext cx="11810365" cy="8001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表格 2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39709088"/>
              </p:ext>
            </p:extLst>
          </p:nvPr>
        </p:nvGraphicFramePr>
        <p:xfrm>
          <a:off x="1326213" y="1845563"/>
          <a:ext cx="9078415" cy="4270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586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9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71148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他评要求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      分值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114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1. 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叙述对象是否明确？（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988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2.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事例选取是否典型？（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1148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3.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是否用到了环境描写烘托氛围。（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14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4.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是否用上动作、神态、心理等细节描写把典型事例写具体？（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15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11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5.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是否恰当表达出了自己的感受、想法或者希望？（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99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6.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书信格式是否正确？（</a:t>
                      </a:r>
                      <a:r>
                        <a:rPr lang="en-US" altLang="zh-CN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分）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1148">
                <a:tc>
                  <a:txBody>
                    <a:bodyPr/>
                    <a:lstStyle/>
                    <a:p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文章哪里需要改进？如何改进？</a:t>
                      </a:r>
                    </a:p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  <a:p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solidFill>
                            <a:schemeClr val="tx1"/>
                          </a:solidFill>
                        </a:rPr>
                        <a:t>得分：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825375" y="1060732"/>
            <a:ext cx="8407401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/>
              <a:t> </a:t>
            </a:r>
            <a:r>
              <a:rPr lang="zh-CN" altLang="en-US" sz="2400" dirty="0"/>
              <a:t>请根据以下评价标准，再和</a:t>
            </a:r>
            <a:r>
              <a:rPr lang="zh-CN" altLang="en-US" sz="2400" dirty="0">
                <a:solidFill>
                  <a:srgbClr val="FF0000"/>
                </a:solidFill>
              </a:rPr>
              <a:t>同桌相互</a:t>
            </a:r>
            <a:r>
              <a:rPr lang="zh-CN" altLang="en-US" sz="2400" dirty="0"/>
              <a:t>评一评。</a:t>
            </a:r>
            <a:endParaRPr lang="zh-CN" altLang="en-US" sz="2400" b="1" dirty="0">
              <a:latin typeface="华文仿宋" panose="02010600040101010101" pitchFamily="2" charset="-122"/>
              <a:ea typeface="华文仿宋" panose="02010600040101010101" pitchFamily="2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550595"/>
            <a:ext cx="47917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      记得那天，天气很冷，我看见您穿着保安服，站在校门口。您向每一个进入校园的同学招手，还组织我们排队有序进校。当我经过您身边时，我清晰地看到您的双手已经干裂。这么冷的天，您为什么不戴一双手套呢？</a:t>
            </a:r>
            <a:endParaRPr lang="en-US" altLang="zh-CN" sz="2400" dirty="0"/>
          </a:p>
          <a:p>
            <a:r>
              <a:rPr lang="zh-CN" altLang="en-US" sz="2400" dirty="0"/>
              <a:t>       保安同志，每天早上，您站在校门口迎接我们进入学校；每天傍晚，您送我们离开校园。您总是坚守在自己的岗位上，默默地为大家服务，谢谢您！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01189" y="302439"/>
            <a:ext cx="7485323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/>
              <a:t>       保安叔叔，记得那天，气温骤降，我从爸爸的车上下来。尽管我已经围了厚厚的围巾，戴了保暖的帽子，穿了厚厚的羽绒服，但是依然冻得瑟瑟发抖。这样的天气，谁都不愿意站在外面喝西北风吧！可是，我看见您依然穿着熟悉的深蓝色的保安服，站在校门口，既没有戴手套，又没有围围巾，这该多冷啊！您提醒同学们排好队有序入校，微笑着向每一个进入校园的同学招手。当我经过您身边时，您举起手，笑盈盈地对我说：“同学，早上好！”我清楚地看到您的双手已经干裂。我想这一定是一双虽然冻僵了却“温暖”的手！这么冷的天，您为什么不戴一双手套呢？</a:t>
            </a:r>
            <a:endParaRPr lang="en-US" altLang="zh-CN" sz="2400" dirty="0"/>
          </a:p>
          <a:p>
            <a:r>
              <a:rPr lang="zh-CN" altLang="en-US" sz="24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dirty="0"/>
              <a:t>保安叔叔，不论春夏秋冬，不论刮风下雨，每天早上，您都早早地站在校门口迎接我们进入学校；每天傍晚，您都看着我们一个接一个地离开校园。您总是笑呵呵地坚守在岗位上，默默地为大家服务。我想向您真诚地说一声：“保安叔叔，谢谢您！”</a:t>
            </a:r>
          </a:p>
          <a:p>
            <a:endParaRPr lang="en-US" altLang="zh-CN" sz="2400" dirty="0"/>
          </a:p>
          <a:p>
            <a:r>
              <a:rPr lang="en-US" altLang="zh-CN" sz="2400" dirty="0"/>
              <a:t>         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4787094" y="0"/>
            <a:ext cx="4571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云形标注 3">
            <a:extLst>
              <a:ext uri="{FF2B5EF4-FFF2-40B4-BE49-F238E27FC236}">
                <a16:creationId xmlns:a16="http://schemas.microsoft.com/office/drawing/2014/main" id="{AE92BEA1-F7A9-41EA-9A54-5D6CE383AB10}"/>
              </a:ext>
            </a:extLst>
          </p:cNvPr>
          <p:cNvSpPr/>
          <p:nvPr/>
        </p:nvSpPr>
        <p:spPr>
          <a:xfrm>
            <a:off x="604872" y="5074910"/>
            <a:ext cx="4196317" cy="1325623"/>
          </a:xfrm>
          <a:prstGeom prst="cloudCallou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/>
              <a:t>你会更喜欢哪段文字？为什么？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550595"/>
            <a:ext cx="47917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      记得那天，天气很冷，我看见您穿着保安服，站在校门口。你向每一个进入校园的同学招手，还组织我们排队有序进校。当我经过你身边时，我清晰地看到你的双手已经干裂。这么冷的天，你为什么不戴一双手套呢？</a:t>
            </a:r>
            <a:endParaRPr lang="en-US" altLang="zh-CN" sz="2400" dirty="0"/>
          </a:p>
          <a:p>
            <a:r>
              <a:rPr lang="zh-CN" altLang="en-US" sz="2400" dirty="0"/>
              <a:t>       保安叔叔，每天早上，你站在校门口迎接我们进入学校；每天傍晚，你送我们离开校园。你总是坚守在自己的岗位上，默默地为大家服务！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01189" y="302439"/>
            <a:ext cx="7485323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B0F0"/>
                </a:solidFill>
              </a:rPr>
              <a:t>       </a:t>
            </a:r>
            <a:r>
              <a:rPr lang="zh-CN" altLang="en-US" sz="2400" dirty="0"/>
              <a:t>保安叔叔，记得那天，</a:t>
            </a:r>
            <a:r>
              <a:rPr lang="zh-CN" altLang="en-US" sz="2400" dirty="0">
                <a:solidFill>
                  <a:srgbClr val="FF0000"/>
                </a:solidFill>
              </a:rPr>
              <a:t>气温骤降，我从爸爸的车上下来。尽管我已经围了厚厚的围巾，戴了保暖的帽子，穿了厚厚的羽绒服，但是依然冻得瑟瑟发抖。这样的天气，谁都不愿意站在外面喝西北风吧！</a:t>
            </a:r>
            <a:r>
              <a:rPr lang="zh-CN" altLang="en-US" sz="2400" dirty="0"/>
              <a:t>可是，我看见您依然</a:t>
            </a:r>
            <a:r>
              <a:rPr lang="zh-CN" altLang="en-US" sz="2400" dirty="0">
                <a:solidFill>
                  <a:srgbClr val="FF0000"/>
                </a:solidFill>
              </a:rPr>
              <a:t>穿着熟悉的深蓝色的</a:t>
            </a:r>
            <a:r>
              <a:rPr lang="zh-CN" altLang="en-US" sz="2400" dirty="0"/>
              <a:t>保安服，站在校门口，</a:t>
            </a:r>
            <a:r>
              <a:rPr lang="zh-CN" altLang="en-US" sz="2400" dirty="0">
                <a:solidFill>
                  <a:srgbClr val="FF0000"/>
                </a:solidFill>
              </a:rPr>
              <a:t>既没有戴手套，又没有围围巾，这该多冷啊！您提醒同学们排好队有序入校，微笑着向每一个进入校园的同学招手。</a:t>
            </a:r>
            <a:r>
              <a:rPr lang="zh-CN" altLang="en-US" sz="2400" dirty="0"/>
              <a:t>当我</a:t>
            </a:r>
            <a:r>
              <a:rPr lang="zh-CN" altLang="en-US" sz="2400" dirty="0">
                <a:solidFill>
                  <a:srgbClr val="002060"/>
                </a:solidFill>
              </a:rPr>
              <a:t>经过您身边时，</a:t>
            </a:r>
            <a:r>
              <a:rPr lang="zh-CN" altLang="en-US" sz="2400" dirty="0"/>
              <a:t>您举起手，笑盈盈地对我说：“同学，早上好！”我清楚地</a:t>
            </a:r>
            <a:r>
              <a:rPr lang="zh-CN" altLang="en-US" sz="2400" dirty="0">
                <a:solidFill>
                  <a:srgbClr val="002060"/>
                </a:solidFill>
              </a:rPr>
              <a:t>看到您的</a:t>
            </a:r>
            <a:r>
              <a:rPr lang="zh-CN" altLang="en-US" sz="2400" dirty="0"/>
              <a:t>双手已经干裂。</a:t>
            </a:r>
            <a:r>
              <a:rPr lang="zh-CN" altLang="en-US" sz="2400" dirty="0">
                <a:solidFill>
                  <a:srgbClr val="FF0000"/>
                </a:solidFill>
              </a:rPr>
              <a:t>我想这一定是一双虽然冻僵了却“温暖”的手</a:t>
            </a:r>
            <a:r>
              <a:rPr lang="zh-CN" altLang="en-US" sz="2400" dirty="0"/>
              <a:t>！这么</a:t>
            </a:r>
            <a:r>
              <a:rPr lang="zh-CN" altLang="en-US" sz="2400" dirty="0">
                <a:solidFill>
                  <a:srgbClr val="002060"/>
                </a:solidFill>
              </a:rPr>
              <a:t>冷的天，您为什么不戴一双手套呢？</a:t>
            </a:r>
            <a:endParaRPr lang="en-US" altLang="zh-CN" sz="2400" dirty="0">
              <a:solidFill>
                <a:srgbClr val="002060"/>
              </a:solidFill>
            </a:endParaRPr>
          </a:p>
          <a:p>
            <a:r>
              <a:rPr lang="zh-CN" altLang="en-US" sz="240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dirty="0">
                <a:solidFill>
                  <a:srgbClr val="002060"/>
                </a:solidFill>
              </a:rPr>
              <a:t>保安叔叔，不论春夏秋冬，不论刮风下雨，每天早上，您都早早地站在校门口迎接我们进入学校；每天傍晚，您都看着我们一个接一</a:t>
            </a:r>
            <a:r>
              <a:rPr lang="zh-CN" altLang="en-US" sz="2400" dirty="0"/>
              <a:t>个地离开校园。</a:t>
            </a:r>
            <a:r>
              <a:rPr lang="zh-CN" altLang="en-US" sz="2400" dirty="0">
                <a:solidFill>
                  <a:srgbClr val="FF0000"/>
                </a:solidFill>
              </a:rPr>
              <a:t>您总是笑呵呵地坚守在岗位上，默默地为大家服务</a:t>
            </a:r>
            <a:r>
              <a:rPr lang="zh-CN" altLang="en-US" sz="2400" dirty="0"/>
              <a:t>。我想向</a:t>
            </a:r>
            <a:r>
              <a:rPr lang="zh-CN" altLang="en-US" sz="2400" dirty="0">
                <a:solidFill>
                  <a:srgbClr val="002060"/>
                </a:solidFill>
              </a:rPr>
              <a:t>您</a:t>
            </a:r>
            <a:r>
              <a:rPr lang="zh-CN" altLang="en-US" sz="2400" dirty="0">
                <a:solidFill>
                  <a:srgbClr val="FF0000"/>
                </a:solidFill>
              </a:rPr>
              <a:t>真诚地说一声</a:t>
            </a:r>
            <a:r>
              <a:rPr lang="zh-CN" altLang="en-US" sz="2400" dirty="0"/>
              <a:t>：“</a:t>
            </a:r>
            <a:r>
              <a:rPr lang="zh-CN" altLang="en-US" sz="2400" dirty="0">
                <a:solidFill>
                  <a:srgbClr val="FF0000"/>
                </a:solidFill>
              </a:rPr>
              <a:t>保安叔叔，谢谢您</a:t>
            </a:r>
            <a:r>
              <a:rPr lang="zh-CN" altLang="en-US" sz="2400" dirty="0"/>
              <a:t>！”</a:t>
            </a:r>
          </a:p>
          <a:p>
            <a:endParaRPr lang="en-US" altLang="zh-CN" sz="2400" dirty="0"/>
          </a:p>
          <a:p>
            <a:r>
              <a:rPr lang="en-US" altLang="zh-CN" sz="2400" dirty="0"/>
              <a:t>         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4787094" y="0"/>
            <a:ext cx="4571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E71D198-48C9-4CB3-B8FF-FC10525A021D}"/>
              </a:ext>
            </a:extLst>
          </p:cNvPr>
          <p:cNvSpPr txBox="1"/>
          <p:nvPr/>
        </p:nvSpPr>
        <p:spPr>
          <a:xfrm>
            <a:off x="704226" y="5508903"/>
            <a:ext cx="35825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C00000"/>
                </a:solidFill>
              </a:rPr>
              <a:t>抓住细节写事例</a:t>
            </a:r>
            <a:endParaRPr lang="en-US" altLang="zh-CN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59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550595"/>
            <a:ext cx="47917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/>
              <a:t>       记得那天，天气很冷，我看见你穿着保安服，站在校门口。</a:t>
            </a:r>
            <a:r>
              <a:rPr lang="zh-CN" altLang="en-US" sz="2400" dirty="0">
                <a:solidFill>
                  <a:schemeClr val="accent1"/>
                </a:solidFill>
              </a:rPr>
              <a:t>你</a:t>
            </a:r>
            <a:r>
              <a:rPr lang="zh-CN" altLang="en-US" sz="2400" dirty="0"/>
              <a:t>向每一个进入校园的同学招手，还组织我们排队有序进校。当我经过</a:t>
            </a:r>
            <a:r>
              <a:rPr lang="zh-CN" altLang="en-US" sz="2400" dirty="0">
                <a:solidFill>
                  <a:schemeClr val="accent1"/>
                </a:solidFill>
              </a:rPr>
              <a:t>你</a:t>
            </a:r>
            <a:r>
              <a:rPr lang="zh-CN" altLang="en-US" sz="2400" dirty="0"/>
              <a:t>身边时，我清晰地看到</a:t>
            </a:r>
            <a:r>
              <a:rPr lang="zh-CN" altLang="en-US" sz="2400" dirty="0">
                <a:solidFill>
                  <a:schemeClr val="accent1"/>
                </a:solidFill>
              </a:rPr>
              <a:t>你</a:t>
            </a:r>
            <a:r>
              <a:rPr lang="zh-CN" altLang="en-US" sz="2400" dirty="0"/>
              <a:t>的双手已经干裂。这么冷的天，</a:t>
            </a:r>
            <a:r>
              <a:rPr lang="zh-CN" altLang="en-US" sz="2400" dirty="0">
                <a:solidFill>
                  <a:schemeClr val="accent1"/>
                </a:solidFill>
              </a:rPr>
              <a:t>你</a:t>
            </a:r>
            <a:r>
              <a:rPr lang="zh-CN" altLang="en-US" sz="2400" dirty="0"/>
              <a:t>为什么不戴一双手套呢？</a:t>
            </a:r>
            <a:endParaRPr lang="en-US" altLang="zh-CN" sz="2400" dirty="0"/>
          </a:p>
          <a:p>
            <a:r>
              <a:rPr lang="zh-CN" altLang="en-US" sz="2400" dirty="0"/>
              <a:t>       保安叔叔，每天早上，</a:t>
            </a:r>
            <a:r>
              <a:rPr lang="zh-CN" altLang="en-US" sz="2400" dirty="0">
                <a:solidFill>
                  <a:schemeClr val="accent1"/>
                </a:solidFill>
              </a:rPr>
              <a:t>你</a:t>
            </a:r>
            <a:r>
              <a:rPr lang="zh-CN" altLang="en-US" sz="2400" dirty="0"/>
              <a:t>站在校门口迎接我们进入学校；每天傍晚，</a:t>
            </a:r>
            <a:r>
              <a:rPr lang="zh-CN" altLang="en-US" sz="2400" dirty="0">
                <a:solidFill>
                  <a:schemeClr val="accent1"/>
                </a:solidFill>
              </a:rPr>
              <a:t>你</a:t>
            </a:r>
            <a:r>
              <a:rPr lang="zh-CN" altLang="en-US" sz="2400" dirty="0"/>
              <a:t>送我们离开校园。</a:t>
            </a:r>
            <a:r>
              <a:rPr lang="zh-CN" altLang="en-US" sz="2400" dirty="0">
                <a:solidFill>
                  <a:schemeClr val="accent1"/>
                </a:solidFill>
              </a:rPr>
              <a:t>你</a:t>
            </a:r>
            <a:r>
              <a:rPr lang="zh-CN" altLang="en-US" sz="2400" dirty="0"/>
              <a:t>总是坚守在自己的岗位上，默默地为大家服务！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801189" y="302439"/>
            <a:ext cx="7485323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00B0F0"/>
                </a:solidFill>
              </a:rPr>
              <a:t>       保安叔叔</a:t>
            </a:r>
            <a:r>
              <a:rPr lang="zh-CN" altLang="en-US" sz="2400" dirty="0"/>
              <a:t>，记得那天，气温骤降，我从爸爸的车上下来。尽管我已经围了厚厚的围巾，戴了保暖的帽子，穿了厚厚的羽绒服，但是依然冻得瑟瑟发抖。这样的天气，谁都不愿意站在外面喝西北风吧！可是，我看见您依然穿着熟悉的深蓝色的保安服，站在校门口，既没有戴手套，又没有围围巾，这该多冷啊！</a:t>
            </a:r>
            <a:r>
              <a:rPr lang="zh-CN" altLang="en-US" sz="2400" dirty="0">
                <a:solidFill>
                  <a:srgbClr val="00B0F0"/>
                </a:solidFill>
              </a:rPr>
              <a:t>您</a:t>
            </a:r>
            <a:r>
              <a:rPr lang="zh-CN" altLang="en-US" sz="2400" dirty="0"/>
              <a:t>提醒同学们排好队有序入校，微笑着向每一个进入校园的同学招手。当我经过</a:t>
            </a:r>
            <a:r>
              <a:rPr lang="zh-CN" altLang="en-US" sz="2400" dirty="0">
                <a:solidFill>
                  <a:srgbClr val="00B0F0"/>
                </a:solidFill>
              </a:rPr>
              <a:t>您</a:t>
            </a:r>
            <a:r>
              <a:rPr lang="zh-CN" altLang="en-US" sz="2400" dirty="0"/>
              <a:t>身边时，</a:t>
            </a:r>
            <a:r>
              <a:rPr lang="zh-CN" altLang="en-US" sz="2400" dirty="0">
                <a:solidFill>
                  <a:schemeClr val="accent1"/>
                </a:solidFill>
              </a:rPr>
              <a:t>您</a:t>
            </a:r>
            <a:r>
              <a:rPr lang="zh-CN" altLang="en-US" sz="2400" dirty="0"/>
              <a:t>举起手，笑盈盈地对我说：“同学，早上好！”我清楚地看到</a:t>
            </a:r>
            <a:r>
              <a:rPr lang="zh-CN" altLang="en-US" sz="2400" dirty="0">
                <a:solidFill>
                  <a:srgbClr val="00B0F0"/>
                </a:solidFill>
              </a:rPr>
              <a:t>您</a:t>
            </a:r>
            <a:r>
              <a:rPr lang="zh-CN" altLang="en-US" sz="2400" dirty="0"/>
              <a:t>的双手已经干裂。我想这一定是一双虽然冻僵了却“温暖”的手！这么冷的天，</a:t>
            </a:r>
            <a:r>
              <a:rPr lang="zh-CN" altLang="en-US" sz="2400" dirty="0">
                <a:solidFill>
                  <a:srgbClr val="00B0F0"/>
                </a:solidFill>
              </a:rPr>
              <a:t>您</a:t>
            </a:r>
            <a:r>
              <a:rPr lang="zh-CN" altLang="en-US" sz="2400" dirty="0"/>
              <a:t>为什么不戴一双手套呢？</a:t>
            </a:r>
            <a:endParaRPr lang="en-US" altLang="zh-CN" sz="2400" dirty="0"/>
          </a:p>
          <a:p>
            <a:r>
              <a:rPr lang="zh-CN" altLang="en-US" sz="2400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dirty="0">
                <a:solidFill>
                  <a:srgbClr val="00B0F0"/>
                </a:solidFill>
              </a:rPr>
              <a:t>保安叔叔</a:t>
            </a:r>
            <a:r>
              <a:rPr lang="zh-CN" altLang="en-US" sz="2400" dirty="0"/>
              <a:t>，不论春夏秋冬，不论刮风下雨，每天早上，</a:t>
            </a:r>
            <a:r>
              <a:rPr lang="zh-CN" altLang="en-US" sz="2400" dirty="0">
                <a:solidFill>
                  <a:srgbClr val="00B0F0"/>
                </a:solidFill>
              </a:rPr>
              <a:t>您</a:t>
            </a:r>
            <a:r>
              <a:rPr lang="zh-CN" altLang="en-US" sz="2400" dirty="0"/>
              <a:t>都早早地站在校门口迎接我们进入学校；每天傍晚，</a:t>
            </a:r>
            <a:r>
              <a:rPr lang="zh-CN" altLang="en-US" sz="2400" dirty="0">
                <a:solidFill>
                  <a:srgbClr val="00B0F0"/>
                </a:solidFill>
              </a:rPr>
              <a:t>您</a:t>
            </a:r>
            <a:r>
              <a:rPr lang="zh-CN" altLang="en-US" sz="2400" dirty="0"/>
              <a:t>都看着我们一个接一个地离开校园。</a:t>
            </a:r>
            <a:r>
              <a:rPr lang="zh-CN" altLang="en-US" sz="2400" dirty="0">
                <a:solidFill>
                  <a:schemeClr val="accent5"/>
                </a:solidFill>
              </a:rPr>
              <a:t>您</a:t>
            </a:r>
            <a:r>
              <a:rPr lang="zh-CN" altLang="en-US" sz="2400" dirty="0"/>
              <a:t>总是笑呵呵地坚守在岗位上，默默地为大家服务。我想向</a:t>
            </a:r>
            <a:r>
              <a:rPr lang="zh-CN" altLang="en-US" sz="2400" dirty="0">
                <a:solidFill>
                  <a:schemeClr val="accent5"/>
                </a:solidFill>
              </a:rPr>
              <a:t>您</a:t>
            </a:r>
            <a:r>
              <a:rPr lang="zh-CN" altLang="en-US" sz="2400" dirty="0"/>
              <a:t>真诚地说一声：“</a:t>
            </a:r>
            <a:r>
              <a:rPr lang="zh-CN" altLang="en-US" sz="2400" dirty="0">
                <a:solidFill>
                  <a:srgbClr val="00B0F0"/>
                </a:solidFill>
              </a:rPr>
              <a:t>保安叔叔，谢谢您</a:t>
            </a:r>
            <a:r>
              <a:rPr lang="zh-CN" altLang="en-US" sz="2400" dirty="0"/>
              <a:t>！”</a:t>
            </a:r>
          </a:p>
          <a:p>
            <a:endParaRPr lang="en-US" altLang="zh-CN" sz="2400" dirty="0"/>
          </a:p>
          <a:p>
            <a:r>
              <a:rPr lang="en-US" altLang="zh-CN" sz="2400" dirty="0"/>
              <a:t>         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4787094" y="0"/>
            <a:ext cx="45719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2E3D87-4838-409E-88FD-81CB96FF8342}"/>
              </a:ext>
            </a:extLst>
          </p:cNvPr>
          <p:cNvSpPr txBox="1"/>
          <p:nvPr/>
        </p:nvSpPr>
        <p:spPr>
          <a:xfrm>
            <a:off x="6096000" y="6293951"/>
            <a:ext cx="3145870" cy="52322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</a:rPr>
              <a:t>语言恰当表真情</a:t>
            </a:r>
            <a:endParaRPr lang="en-US" altLang="zh-CN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26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82" y="732654"/>
            <a:ext cx="5374793" cy="40310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0586">
            <a:off x="6057758" y="640527"/>
            <a:ext cx="5364755" cy="404839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E2E3D87-4838-409E-88FD-81CB96FF8342}"/>
              </a:ext>
            </a:extLst>
          </p:cNvPr>
          <p:cNvSpPr txBox="1"/>
          <p:nvPr/>
        </p:nvSpPr>
        <p:spPr>
          <a:xfrm>
            <a:off x="4516582" y="5573515"/>
            <a:ext cx="3145870" cy="52322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</a:rPr>
              <a:t>语言恰当表真情</a:t>
            </a:r>
            <a:endParaRPr lang="en-US" altLang="zh-CN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62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60465"/>
            <a:ext cx="998855" cy="59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33" y="5625061"/>
            <a:ext cx="1280570" cy="128057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42240" y="894715"/>
            <a:ext cx="11810365" cy="8001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71"/>
          <p:cNvSpPr txBox="1"/>
          <p:nvPr/>
        </p:nvSpPr>
        <p:spPr>
          <a:xfrm>
            <a:off x="639192" y="1031240"/>
            <a:ext cx="28785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修改小妙招</a:t>
            </a:r>
          </a:p>
        </p:txBody>
      </p:sp>
      <p:sp>
        <p:nvSpPr>
          <p:cNvPr id="14" name="圆角矩形 4"/>
          <p:cNvSpPr/>
          <p:nvPr/>
        </p:nvSpPr>
        <p:spPr>
          <a:xfrm>
            <a:off x="1879262" y="2234388"/>
            <a:ext cx="8567699" cy="1802944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kern="100" dirty="0">
                <a:ea typeface="等线" panose="02010600030101010101" pitchFamily="2" charset="-122"/>
                <a:cs typeface="Times New Roman" panose="02020603050405020304" pitchFamily="18" charset="0"/>
              </a:rPr>
              <a:t>事情</a:t>
            </a:r>
            <a:r>
              <a:rPr lang="zh-CN" altLang="en-US" sz="3200" kern="100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zh-CN" altLang="en-US" sz="3200" kern="100" dirty="0">
                <a:ea typeface="等线" panose="02010600030101010101" pitchFamily="2" charset="-122"/>
                <a:cs typeface="Times New Roman" panose="02020603050405020304" pitchFamily="18" charset="0"/>
              </a:rPr>
              <a:t>，细节</a:t>
            </a:r>
            <a:r>
              <a:rPr lang="zh-CN" altLang="en-US" sz="3200" kern="100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真</a:t>
            </a:r>
            <a:r>
              <a:rPr lang="zh-CN" altLang="en-US" sz="3200" kern="100" dirty="0">
                <a:ea typeface="等线" panose="02010600030101010101" pitchFamily="2" charset="-122"/>
                <a:cs typeface="Times New Roman" panose="02020603050405020304" pitchFamily="18" charset="0"/>
              </a:rPr>
              <a:t>，印象才能更加</a:t>
            </a:r>
            <a:r>
              <a:rPr lang="zh-CN" altLang="en-US" sz="3200" kern="100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深</a:t>
            </a:r>
            <a:r>
              <a:rPr lang="zh-CN" altLang="en-US" sz="3200" kern="100" dirty="0"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200" kern="100" dirty="0"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3200" kern="100" dirty="0">
                <a:solidFill>
                  <a:schemeClr val="bg1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zh-CN" altLang="en-US" sz="3200" kern="100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敬语</a:t>
            </a:r>
            <a:r>
              <a:rPr lang="zh-CN" altLang="en-US" sz="3200" kern="100" dirty="0">
                <a:solidFill>
                  <a:schemeClr val="bg1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，用</a:t>
            </a:r>
            <a:r>
              <a:rPr lang="zh-CN" altLang="en-US" sz="3200" kern="100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尊称</a:t>
            </a:r>
            <a:r>
              <a:rPr lang="zh-CN" altLang="en-US" sz="3200" kern="100" dirty="0">
                <a:solidFill>
                  <a:schemeClr val="bg1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3200" kern="100" dirty="0">
                <a:solidFill>
                  <a:srgbClr val="C00000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语言恰当</a:t>
            </a:r>
            <a:r>
              <a:rPr lang="zh-CN" altLang="en-US" sz="3200" kern="100" dirty="0">
                <a:solidFill>
                  <a:schemeClr val="bg1"/>
                </a:solidFill>
                <a:ea typeface="等线" panose="02010600030101010101" pitchFamily="2" charset="-122"/>
                <a:cs typeface="Times New Roman" panose="02020603050405020304" pitchFamily="18" charset="0"/>
              </a:rPr>
              <a:t>显情真</a:t>
            </a:r>
            <a:r>
              <a:rPr lang="zh-CN" altLang="zh-CN" sz="3200" kern="100" dirty="0"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200" kern="1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bldLvl="0" animBg="1"/>
      <p:bldP spid="1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4" t="17394" r="34" b="4295"/>
          <a:stretch>
            <a:fillRect/>
          </a:stretch>
        </p:blipFill>
        <p:spPr>
          <a:xfrm>
            <a:off x="0" y="0"/>
            <a:ext cx="12132945" cy="6824980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5721312" y="446630"/>
            <a:ext cx="940594" cy="940594"/>
          </a:xfrm>
          <a:prstGeom prst="ellipse">
            <a:avLst/>
          </a:prstGeom>
          <a:solidFill>
            <a:srgbClr val="67C5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0427819" y="2977800"/>
            <a:ext cx="573578" cy="573578"/>
          </a:xfrm>
          <a:prstGeom prst="ellipse">
            <a:avLst/>
          </a:prstGeom>
          <a:solidFill>
            <a:srgbClr val="EA60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377136" y="1105173"/>
            <a:ext cx="401547" cy="401547"/>
          </a:xfrm>
          <a:prstGeom prst="ellipse">
            <a:avLst/>
          </a:prstGeom>
          <a:solidFill>
            <a:srgbClr val="5CC1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840290" y="4213995"/>
            <a:ext cx="262110" cy="26211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515519" y="5241878"/>
            <a:ext cx="398178" cy="398178"/>
          </a:xfrm>
          <a:prstGeom prst="ellipse">
            <a:avLst/>
          </a:prstGeom>
          <a:solidFill>
            <a:srgbClr val="F6B8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40" y="17780"/>
            <a:ext cx="12161520" cy="6840220"/>
          </a:xfrm>
          <a:prstGeom prst="rect">
            <a:avLst/>
          </a:prstGeom>
          <a:solidFill>
            <a:schemeClr val="bg2">
              <a:lumMod val="90000"/>
              <a:alpha val="23000"/>
            </a:schemeClr>
          </a:solidFill>
          <a:ln>
            <a:solidFill>
              <a:schemeClr val="bg1">
                <a:alpha val="4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096000" y="15783"/>
            <a:ext cx="254701" cy="254701"/>
          </a:xfrm>
          <a:prstGeom prst="ellipse">
            <a:avLst/>
          </a:prstGeom>
          <a:solidFill>
            <a:srgbClr val="AACD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89710" y="3734435"/>
            <a:ext cx="6969760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谢谢！</a:t>
            </a:r>
            <a:endParaRPr lang="en-US" altLang="zh-CN" sz="6600" b="1" dirty="0"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aphicFrame>
        <p:nvGraphicFramePr>
          <p:cNvPr id="5" name="对象 4"/>
          <p:cNvGraphicFramePr/>
          <p:nvPr/>
        </p:nvGraphicFramePr>
        <p:xfrm>
          <a:off x="9858058" y="447675"/>
          <a:ext cx="1825625" cy="1837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6" r:id="rId4" imgW="1755775" imgH="1750060" progId="CorelDraw.Graphic.18">
                  <p:embed/>
                </p:oleObj>
              </mc:Choice>
              <mc:Fallback>
                <p:oleObj r:id="rId4" imgW="1755775" imgH="1750060" progId="CorelDraw.Graphic.18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858058" y="447675"/>
                        <a:ext cx="1825625" cy="1837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21111411220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85" y="14908"/>
            <a:ext cx="12088839" cy="685800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3678451" y="2999484"/>
            <a:ext cx="10477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</a:t>
            </a:r>
            <a:r>
              <a:rPr lang="zh-CN" altLang="en-US" sz="2800" b="1" dirty="0">
                <a:solidFill>
                  <a:schemeClr val="tx1"/>
                </a:solidFill>
              </a:rPr>
              <a:t>亲人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493482" y="895126"/>
            <a:ext cx="10477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 </a:t>
            </a:r>
            <a:r>
              <a:rPr lang="zh-CN" altLang="en-US" sz="2800" b="1" dirty="0"/>
              <a:t>朋友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041515" y="1670236"/>
            <a:ext cx="1826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/>
              <a:t> 对社会有</a:t>
            </a:r>
            <a:r>
              <a:rPr lang="zh-CN" altLang="en-US" sz="1600" b="1" dirty="0"/>
              <a:t>贡献</a:t>
            </a:r>
            <a:r>
              <a:rPr lang="zh-CN" altLang="en-US" b="1" dirty="0"/>
              <a:t>的人</a:t>
            </a:r>
            <a:endParaRPr lang="zh-CN" altLang="en-US" sz="2800" b="1" dirty="0"/>
          </a:p>
        </p:txBody>
      </p:sp>
      <p:sp>
        <p:nvSpPr>
          <p:cNvPr id="35" name="文本框 34"/>
          <p:cNvSpPr txBox="1"/>
          <p:nvPr/>
        </p:nvSpPr>
        <p:spPr>
          <a:xfrm>
            <a:off x="7746596" y="3346128"/>
            <a:ext cx="10477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/>
              <a:t>……</a:t>
            </a:r>
          </a:p>
        </p:txBody>
      </p:sp>
      <p:pic>
        <p:nvPicPr>
          <p:cNvPr id="5" name="图片 4" descr="微信图片_20211114112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4800" y="2725420"/>
            <a:ext cx="693420" cy="795020"/>
          </a:xfrm>
          <a:prstGeom prst="rect">
            <a:avLst/>
          </a:prstGeom>
        </p:spPr>
      </p:pic>
      <p:pic>
        <p:nvPicPr>
          <p:cNvPr id="6" name="图片 5" descr="微信图片_20211114112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9360" y="2561590"/>
            <a:ext cx="693420" cy="795020"/>
          </a:xfrm>
          <a:prstGeom prst="rect">
            <a:avLst/>
          </a:prstGeom>
        </p:spPr>
      </p:pic>
      <p:pic>
        <p:nvPicPr>
          <p:cNvPr id="7" name="图片 6" descr="微信图片_20211114112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7450" y="1766570"/>
            <a:ext cx="693420" cy="795020"/>
          </a:xfrm>
          <a:prstGeom prst="rect">
            <a:avLst/>
          </a:prstGeom>
        </p:spPr>
      </p:pic>
      <p:pic>
        <p:nvPicPr>
          <p:cNvPr id="8" name="图片 7" descr="微信图片_20211114112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46365" y="713105"/>
            <a:ext cx="695960" cy="798195"/>
          </a:xfrm>
          <a:prstGeom prst="rect">
            <a:avLst/>
          </a:prstGeom>
        </p:spPr>
      </p:pic>
      <p:pic>
        <p:nvPicPr>
          <p:cNvPr id="9" name="图片 8" descr="微信图片_20211114112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220" y="368935"/>
            <a:ext cx="693420" cy="795020"/>
          </a:xfrm>
          <a:prstGeom prst="rect">
            <a:avLst/>
          </a:prstGeom>
        </p:spPr>
      </p:pic>
      <p:pic>
        <p:nvPicPr>
          <p:cNvPr id="10" name="图片 9" descr="微信图片_20211114112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4660" y="-153035"/>
            <a:ext cx="693420" cy="795020"/>
          </a:xfrm>
          <a:prstGeom prst="rect">
            <a:avLst/>
          </a:prstGeom>
        </p:spPr>
      </p:pic>
      <p:pic>
        <p:nvPicPr>
          <p:cNvPr id="11" name="图片 10" descr="微信图片_20211114112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0730" y="641985"/>
            <a:ext cx="693420" cy="795020"/>
          </a:xfrm>
          <a:prstGeom prst="rect">
            <a:avLst/>
          </a:prstGeom>
        </p:spPr>
      </p:pic>
      <p:pic>
        <p:nvPicPr>
          <p:cNvPr id="12" name="图片 11" descr="微信图片_20211114112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77310" y="1930400"/>
            <a:ext cx="693420" cy="795020"/>
          </a:xfrm>
          <a:prstGeom prst="rect">
            <a:avLst/>
          </a:prstGeom>
        </p:spPr>
      </p:pic>
      <p:pic>
        <p:nvPicPr>
          <p:cNvPr id="13" name="图片 12" descr="微信图片_20211114112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7775" y="2987675"/>
            <a:ext cx="693420" cy="795020"/>
          </a:xfrm>
          <a:prstGeom prst="rect">
            <a:avLst/>
          </a:prstGeom>
        </p:spPr>
      </p:pic>
      <p:pic>
        <p:nvPicPr>
          <p:cNvPr id="14" name="图片 13" descr="微信图片_202111141124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2130" y="2028825"/>
            <a:ext cx="693420" cy="7950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699949" y="2162671"/>
            <a:ext cx="104772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 </a:t>
            </a:r>
            <a:r>
              <a:rPr lang="zh-CN" altLang="en-US" sz="2000" b="1" dirty="0">
                <a:solidFill>
                  <a:schemeClr val="tx1"/>
                </a:solidFill>
              </a:rPr>
              <a:t>父母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039360" y="2771775"/>
            <a:ext cx="10331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</a:rPr>
              <a:t>兄弟</a:t>
            </a:r>
          </a:p>
          <a:p>
            <a:r>
              <a:rPr lang="zh-CN" altLang="en-US" sz="2000" b="1" dirty="0">
                <a:solidFill>
                  <a:schemeClr val="tx1"/>
                </a:solidFill>
              </a:rPr>
              <a:t>姐妹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879725" y="2863850"/>
            <a:ext cx="769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叔叔</a:t>
            </a:r>
          </a:p>
          <a:p>
            <a:r>
              <a:rPr lang="zh-CN" altLang="en-US" sz="1600" b="1" dirty="0"/>
              <a:t>阿姨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70534" y="958711"/>
            <a:ext cx="10477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同桌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44419" y="656451"/>
            <a:ext cx="104772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 玩伴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534464" y="44946"/>
            <a:ext cx="104772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 </a:t>
            </a:r>
            <a:r>
              <a:rPr lang="zh-CN" altLang="en-US" sz="2000" b="1" dirty="0">
                <a:solidFill>
                  <a:schemeClr val="tx1"/>
                </a:solidFill>
              </a:rPr>
              <a:t>发小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763189" y="2372221"/>
            <a:ext cx="1047728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 </a:t>
            </a:r>
            <a:r>
              <a:rPr lang="zh-CN" altLang="en-US" sz="1600" dirty="0"/>
              <a:t>袁隆平</a:t>
            </a:r>
            <a:endParaRPr lang="zh-CN" altLang="en-US" sz="1600" b="1" dirty="0">
              <a:solidFill>
                <a:schemeClr val="tx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764919" y="2006496"/>
            <a:ext cx="1047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/>
              <a:t> </a:t>
            </a:r>
            <a:r>
              <a:rPr lang="zh-CN" altLang="en-US" sz="1600" b="1" dirty="0">
                <a:solidFill>
                  <a:schemeClr val="tx1"/>
                </a:solidFill>
              </a:rPr>
              <a:t>钟南山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821670" y="925155"/>
            <a:ext cx="1047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/>
                </a:solidFill>
              </a:rPr>
              <a:t>环卫</a:t>
            </a:r>
          </a:p>
          <a:p>
            <a:r>
              <a:rPr lang="zh-CN" altLang="en-US" sz="1400" b="1" dirty="0">
                <a:solidFill>
                  <a:schemeClr val="tx1"/>
                </a:solidFill>
              </a:rPr>
              <a:t>工人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A7C6D4DD-4948-4C7D-81CE-787AF337F85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49" y="5670452"/>
            <a:ext cx="998855" cy="59753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922AE968-BB77-4871-A53D-8B2500A59A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2582" y="5035048"/>
            <a:ext cx="1280570" cy="1280570"/>
          </a:xfrm>
          <a:prstGeom prst="rect">
            <a:avLst/>
          </a:prstGeom>
        </p:spPr>
      </p:pic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C747122E-5248-4A7E-BDF7-E849B74C2EF0}"/>
              </a:ext>
            </a:extLst>
          </p:cNvPr>
          <p:cNvCxnSpPr/>
          <p:nvPr/>
        </p:nvCxnSpPr>
        <p:spPr>
          <a:xfrm flipV="1">
            <a:off x="139591" y="304702"/>
            <a:ext cx="11810365" cy="8001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46">
            <a:extLst>
              <a:ext uri="{FF2B5EF4-FFF2-40B4-BE49-F238E27FC236}">
                <a16:creationId xmlns:a16="http://schemas.microsoft.com/office/drawing/2014/main" id="{099ACEDD-5F81-4E91-89EB-060BDAA74E72}"/>
              </a:ext>
            </a:extLst>
          </p:cNvPr>
          <p:cNvSpPr txBox="1"/>
          <p:nvPr/>
        </p:nvSpPr>
        <p:spPr>
          <a:xfrm>
            <a:off x="386436" y="469761"/>
            <a:ext cx="5885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明确习作对象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7E1FD604-FD6F-4B74-ADBF-DCDDB5D1A486}"/>
              </a:ext>
            </a:extLst>
          </p:cNvPr>
          <p:cNvSpPr txBox="1"/>
          <p:nvPr/>
        </p:nvSpPr>
        <p:spPr>
          <a:xfrm>
            <a:off x="3580883" y="5080711"/>
            <a:ext cx="612396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600" spc="38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1"/>
      <p:bldP spid="29" grpId="2"/>
      <p:bldP spid="31" grpId="1"/>
      <p:bldP spid="31" grpId="2"/>
      <p:bldP spid="34" grpId="1"/>
      <p:bldP spid="34" grpId="2"/>
      <p:bldP spid="35" grpId="1"/>
      <p:bldP spid="35" grpId="2"/>
      <p:bldP spid="15" grpId="1"/>
      <p:bldP spid="15" grpId="2"/>
      <p:bldP spid="16" grpId="1"/>
      <p:bldP spid="16" grpId="2"/>
      <p:bldP spid="17" grpId="1"/>
      <p:bldP spid="17" grpId="2"/>
      <p:bldP spid="18" grpId="1"/>
      <p:bldP spid="18" grpId="2"/>
      <p:bldP spid="19" grpId="1"/>
      <p:bldP spid="19" grpId="2"/>
      <p:bldP spid="20" grpId="1"/>
      <p:bldP spid="20" grpId="2"/>
      <p:bldP spid="21" grpId="1"/>
      <p:bldP spid="21" grpId="2"/>
      <p:bldP spid="22" grpId="1"/>
      <p:bldP spid="22" grpId="2"/>
      <p:bldP spid="23" grpId="1"/>
      <p:bldP spid="23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60465"/>
            <a:ext cx="998855" cy="59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33" y="5625061"/>
            <a:ext cx="1280570" cy="128057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42240" y="894715"/>
            <a:ext cx="11810365" cy="8001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表格 3"/>
          <p:cNvGraphicFramePr>
            <a:graphicFrameLocks noGrp="1"/>
          </p:cNvGraphicFramePr>
          <p:nvPr/>
        </p:nvGraphicFramePr>
        <p:xfrm>
          <a:off x="1200547" y="2403834"/>
          <a:ext cx="9790905" cy="30722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92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96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153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06843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我想对您说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2683">
                <a:tc rowSpan="2">
                  <a:txBody>
                    <a:bodyPr/>
                    <a:lstStyle/>
                    <a:p>
                      <a:endParaRPr lang="en-US" altLang="zh-CN" sz="2000" b="1" dirty="0"/>
                    </a:p>
                    <a:p>
                      <a:r>
                        <a:rPr lang="zh-CN" altLang="en-US" sz="2000" b="0" dirty="0"/>
                        <a:t>“您”</a:t>
                      </a:r>
                      <a:endParaRPr lang="en-US" altLang="zh-CN" sz="2000" b="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0" dirty="0"/>
                        <a:t>(</a:t>
                      </a:r>
                      <a:r>
                        <a:rPr lang="zh-CN" altLang="en-US" sz="2000" b="0" dirty="0"/>
                        <a:t>选择其</a:t>
                      </a:r>
                      <a:endParaRPr lang="en-US" altLang="zh-CN" sz="2000" b="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0" dirty="0"/>
                        <a:t>中之一</a:t>
                      </a:r>
                      <a:r>
                        <a:rPr lang="zh-CN" altLang="en-US" sz="2000" dirty="0">
                          <a:solidFill>
                            <a:srgbClr val="FF0000"/>
                          </a:solidFill>
                        </a:rPr>
                        <a:t>√</a:t>
                      </a:r>
                      <a:r>
                        <a:rPr lang="zh-CN" altLang="en-US" sz="2000" b="0" dirty="0"/>
                        <a:t> </a:t>
                      </a:r>
                      <a:r>
                        <a:rPr lang="en-US" altLang="zh-CN" sz="2000" b="0" dirty="0"/>
                        <a:t>)</a:t>
                      </a:r>
                      <a:endParaRPr lang="zh-CN" altLang="en-US" sz="20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2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亲人</a:t>
                      </a: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（      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0" dirty="0"/>
                        <a:t>朋友</a:t>
                      </a:r>
                      <a:r>
                        <a:rPr lang="zh-CN" altLang="en-US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      ）</a:t>
                      </a:r>
                      <a:endParaRPr lang="zh-CN" altLang="en-US" sz="1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2400" b="0" dirty="0"/>
                        <a:t>对社会有贡献的人</a:t>
                      </a:r>
                      <a:r>
                        <a:rPr lang="zh-CN" altLang="en-US" sz="1800" b="0" dirty="0"/>
                        <a:t>（     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3268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783204" y="3355038"/>
            <a:ext cx="447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22134" y="4675574"/>
            <a:ext cx="1122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爸爸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94728" y="1100498"/>
            <a:ext cx="806292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  <a:cs typeface="楷体" panose="02010609060101010101" charset="-122"/>
              </a:rPr>
              <a:t>请你选择其中之一，填写倾诉对象。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60465"/>
            <a:ext cx="998855" cy="59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33" y="5625061"/>
            <a:ext cx="1280570" cy="128057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42240" y="894715"/>
            <a:ext cx="11810365" cy="8001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02023" y="1289393"/>
            <a:ext cx="7170997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/>
              <a:t> </a:t>
            </a:r>
            <a:r>
              <a:rPr lang="zh-CN" altLang="en-US" sz="2800" b="1" dirty="0">
                <a:latin typeface="华文仿宋" panose="02010600040101010101" pitchFamily="2" charset="-122"/>
                <a:ea typeface="华文仿宋" panose="02010600040101010101" pitchFamily="2" charset="-122"/>
              </a:rPr>
              <a:t>你想对他（她）说些什么呢？</a:t>
            </a:r>
            <a:endParaRPr lang="zh-CN" altLang="en-US" sz="2800" b="1" dirty="0">
              <a:latin typeface="华文仿宋" panose="02010600040101010101" pitchFamily="2" charset="-122"/>
              <a:ea typeface="华文仿宋" panose="02010600040101010101" pitchFamily="2" charset="-122"/>
              <a:cs typeface="楷体" panose="02010609060101010101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1533237" y="2017010"/>
            <a:ext cx="1385455" cy="578882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875000"/>
                </a:solidFill>
              </a:rPr>
              <a:t>亲人</a:t>
            </a:r>
            <a:endParaRPr lang="zh-CN" altLang="en-US" sz="2800" dirty="0">
              <a:solidFill>
                <a:srgbClr val="875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63705" y="2012626"/>
            <a:ext cx="1670455" cy="578882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875000"/>
                </a:solidFill>
              </a:rPr>
              <a:t> </a:t>
            </a:r>
            <a:r>
              <a:rPr lang="zh-CN" altLang="en-US" sz="2800" dirty="0" smtClean="0">
                <a:solidFill>
                  <a:srgbClr val="875000"/>
                </a:solidFill>
              </a:rPr>
              <a:t>朋友</a:t>
            </a:r>
            <a:endParaRPr lang="zh-CN" altLang="en-US" sz="2800" dirty="0">
              <a:solidFill>
                <a:srgbClr val="875000"/>
              </a:solidFill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6679173" y="2017010"/>
            <a:ext cx="3333001" cy="578882"/>
          </a:xfrm>
          <a:prstGeom prst="flowChartAlternateProcess">
            <a:avLst/>
          </a:prstGeom>
          <a:noFill/>
          <a:ln w="28575">
            <a:solidFill>
              <a:srgbClr val="008CAA"/>
            </a:solidFill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875000"/>
                </a:solidFill>
              </a:rPr>
              <a:t>对社会有贡献的</a:t>
            </a:r>
            <a:r>
              <a:rPr lang="zh-CN" altLang="en-US" sz="2800" dirty="0" smtClean="0">
                <a:solidFill>
                  <a:srgbClr val="875000"/>
                </a:solidFill>
              </a:rPr>
              <a:t>人</a:t>
            </a:r>
            <a:endParaRPr lang="zh-CN" altLang="en-US" sz="2800" dirty="0">
              <a:solidFill>
                <a:srgbClr val="875000"/>
              </a:solidFill>
            </a:endParaRPr>
          </a:p>
        </p:txBody>
      </p:sp>
      <p:sp>
        <p:nvSpPr>
          <p:cNvPr id="10" name="TextBox 46">
            <a:extLst>
              <a:ext uri="{FF2B5EF4-FFF2-40B4-BE49-F238E27FC236}">
                <a16:creationId xmlns:a16="http://schemas.microsoft.com/office/drawing/2014/main" id="{1C7958B6-4612-471E-A8D6-E48D7A6AA1BF}"/>
              </a:ext>
            </a:extLst>
          </p:cNvPr>
          <p:cNvSpPr txBox="1"/>
          <p:nvPr/>
        </p:nvSpPr>
        <p:spPr>
          <a:xfrm>
            <a:off x="386436" y="469761"/>
            <a:ext cx="5885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明确习作内容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2337964" y="3111599"/>
            <a:ext cx="1448945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8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提建议</a:t>
            </a:r>
            <a:endParaRPr lang="zh-CN" altLang="en-US" sz="3200" b="1" spc="38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56109" y="3111598"/>
            <a:ext cx="1448945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8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诉烦恼</a:t>
            </a:r>
            <a:endParaRPr lang="zh-CN" altLang="en-US" sz="3200" b="1" spc="38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9026" y="4212080"/>
            <a:ext cx="1448945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8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谈回忆</a:t>
            </a:r>
            <a:endParaRPr lang="zh-CN" altLang="en-US" sz="3200" b="1" spc="38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05054" y="4039853"/>
            <a:ext cx="1448945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8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表感激</a:t>
            </a:r>
            <a:endParaRPr lang="zh-CN" altLang="en-US" sz="3200" b="1" spc="38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98477" y="5160791"/>
            <a:ext cx="1448945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8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讲</a:t>
            </a:r>
            <a:r>
              <a:rPr lang="zh-CN" altLang="en-US" sz="3200" b="1" spc="38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秘密</a:t>
            </a:r>
            <a:endParaRPr lang="zh-CN" altLang="en-US" sz="3200" b="1" spc="38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48547" y="3068455"/>
            <a:ext cx="1448945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8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说心事</a:t>
            </a:r>
            <a:endParaRPr lang="zh-CN" altLang="en-US" sz="3200" b="1" spc="38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796109" y="4802672"/>
            <a:ext cx="1448945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8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表敬佩</a:t>
            </a:r>
            <a:endParaRPr lang="zh-CN" altLang="en-US" sz="3200" b="1" spc="38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20637" y="4787173"/>
            <a:ext cx="1919727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8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倾诉悲伤</a:t>
            </a:r>
            <a:endParaRPr lang="zh-CN" altLang="en-US" sz="3200" b="1" spc="38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276255" y="3818180"/>
            <a:ext cx="1844327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8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分享喜悦</a:t>
            </a:r>
            <a:endParaRPr lang="zh-CN" altLang="en-US" sz="3200" b="1" spc="38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59346" y="5712977"/>
            <a:ext cx="1448945" cy="5847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spc="38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3200" b="1" spc="38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50"/>
                            </p:stCondLst>
                            <p:childTnLst>
                              <p:par>
                                <p:cTn id="2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4.07407E-6 L 0 -0.07223 " pathEditMode="relative" rAng="0" ptsTypes="AA">
                                      <p:cBhvr>
                                        <p:cTn id="2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00"/>
                            </p:stCondLst>
                            <p:childTnLst>
                              <p:par>
                                <p:cTn id="3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4.07407E-6 L 0 -0.07223 " pathEditMode="relative" rAng="0" ptsTypes="AA">
                                      <p:cBhvr>
                                        <p:cTn id="3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150"/>
                            </p:stCondLst>
                            <p:childTnLst>
                              <p:par>
                                <p:cTn id="4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4.07407E-6 L 0 -0.07223 " pathEditMode="relative" rAng="0" ptsTypes="AA">
                                      <p:cBhvr>
                                        <p:cTn id="4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5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5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5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200"/>
                            </p:stCondLst>
                            <p:childTnLst>
                              <p:par>
                                <p:cTn id="6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4.07407E-6 L 0 -0.07223 " pathEditMode="relative" rAng="0" ptsTypes="AA">
                                      <p:cBhvr>
                                        <p:cTn id="6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6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6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6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250"/>
                            </p:stCondLst>
                            <p:childTnLst>
                              <p:par>
                                <p:cTn id="7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4.07407E-6 L 0 -0.07223 " pathEditMode="relative" rAng="0" ptsTypes="AA">
                                      <p:cBhvr>
                                        <p:cTn id="7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7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300"/>
                            </p:stCondLst>
                            <p:childTnLst>
                              <p:par>
                                <p:cTn id="84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4.07407E-6 L 0 -0.07223 " pathEditMode="relative" rAng="0" ptsTypes="AA">
                                      <p:cBhvr>
                                        <p:cTn id="8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8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8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4350"/>
                            </p:stCondLst>
                            <p:childTnLst>
                              <p:par>
                                <p:cTn id="96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4.07407E-6 L 0 -0.07223 " pathEditMode="relative" rAng="0" ptsTypes="AA">
                                      <p:cBhvr>
                                        <p:cTn id="9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9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0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6550"/>
                            </p:stCondLst>
                            <p:childTnLst>
                              <p:par>
                                <p:cTn id="108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4.07407E-6 L 0 -0.07223 " pathEditMode="relative" rAng="0" ptsTypes="AA">
                                      <p:cBhvr>
                                        <p:cTn id="10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8750"/>
                            </p:stCondLst>
                            <p:childTnLst>
                              <p:par>
                                <p:cTn id="12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4.07407E-6 L 0 -0.07223 " pathEditMode="relative" rAng="0" ptsTypes="AA">
                                      <p:cBhvr>
                                        <p:cTn id="12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52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650"/>
                            </p:stCondLst>
                            <p:childTnLst>
                              <p:par>
                                <p:cTn id="132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4.07407E-6 L 0 -0.07223 " pathEditMode="relative" rAng="0" ptsTypes="AA">
                                      <p:cBhvr>
                                        <p:cTn id="13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3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 animBg="1"/>
      <p:bldP spid="8" grpId="0" animBg="1"/>
      <p:bldP spid="9" grpId="0" animBg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32626"/>
            <a:ext cx="998855" cy="59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33" y="5197222"/>
            <a:ext cx="1280570" cy="128057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42240" y="466876"/>
            <a:ext cx="11810365" cy="8001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10542113"/>
              </p:ext>
            </p:extLst>
          </p:nvPr>
        </p:nvGraphicFramePr>
        <p:xfrm>
          <a:off x="1840473" y="691820"/>
          <a:ext cx="9052428" cy="542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6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4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414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2587">
                <a:tc gridSpan="3"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800" dirty="0">
                          <a:solidFill>
                            <a:schemeClr val="tx1"/>
                          </a:solidFill>
                        </a:rPr>
                        <a:t>我想对您说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504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/>
                        <a:t>表感激</a:t>
                      </a:r>
                      <a:endParaRPr lang="en-US" altLang="zh-CN" sz="18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/>
                        <a:t>（ 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    </a:t>
                      </a:r>
                      <a:r>
                        <a:rPr lang="zh-CN" altLang="en-US" sz="1800" dirty="0"/>
                        <a:t> 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为什么：</a:t>
                      </a:r>
                      <a:endParaRPr lang="en-US" altLang="zh-C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/>
                        <a:t>感受</a:t>
                      </a:r>
                      <a:r>
                        <a:rPr lang="en-US" altLang="zh-CN" sz="1800" dirty="0"/>
                        <a:t>/</a:t>
                      </a:r>
                      <a:r>
                        <a:rPr lang="zh-CN" altLang="en-US" sz="1800" dirty="0"/>
                        <a:t>想法：</a:t>
                      </a:r>
                      <a:endParaRPr lang="en-US" altLang="zh-CN" sz="18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60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典型事例（一句话）：</a:t>
                      </a:r>
                      <a:endParaRPr lang="en-US" altLang="zh-CN" dirty="0"/>
                    </a:p>
                    <a:p>
                      <a:endParaRPr lang="en-US" altLang="zh-C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6320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说敬佩</a:t>
                      </a:r>
                      <a:endParaRPr lang="en-US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CN" sz="1800" dirty="0"/>
                    </a:p>
                    <a:p>
                      <a:r>
                        <a:rPr lang="zh-CN" altLang="en-US" sz="1800" dirty="0"/>
                        <a:t>（      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为什么：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感受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想法：</a:t>
                      </a:r>
                      <a:endParaRPr lang="en-US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zh-CN" alt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60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典型事例（一句话）：</a:t>
                      </a:r>
                      <a:endParaRPr lang="en-US" altLang="zh-CN" dirty="0"/>
                    </a:p>
                    <a:p>
                      <a:endParaRPr lang="en-US" altLang="zh-C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6320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/>
                        <a:t>提建议</a:t>
                      </a:r>
                      <a:endParaRPr lang="en-US" altLang="zh-CN" sz="18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dirty="0"/>
                    </a:p>
                    <a:p>
                      <a:r>
                        <a:rPr lang="zh-CN" altLang="en-US" sz="1800" dirty="0"/>
                        <a:t>（      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为什么：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感受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想法：</a:t>
                      </a:r>
                      <a:endParaRPr lang="en-US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60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典型事例（一句话）：</a:t>
                      </a:r>
                      <a:endParaRPr lang="en-US" altLang="zh-CN" dirty="0"/>
                    </a:p>
                    <a:p>
                      <a:endParaRPr lang="en-US" altLang="zh-C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6320">
                <a:tc rowSpan="2"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1800" dirty="0"/>
                        <a:t>诉烦恼</a:t>
                      </a:r>
                      <a:endParaRPr lang="en-US" altLang="zh-CN" sz="1800" dirty="0"/>
                    </a:p>
                    <a:p>
                      <a:pPr marL="0" algn="l" defTabSz="685800" rtl="0" eaLnBrk="1" latinLnBrk="0" hangingPunct="1"/>
                      <a:endParaRPr lang="en-US" altLang="zh-CN" sz="1800" dirty="0"/>
                    </a:p>
                    <a:p>
                      <a:pPr marL="0" algn="l" defTabSz="685800" rtl="0" eaLnBrk="1" latinLnBrk="0" hangingPunct="1"/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      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/>
                        <a:t>为什么：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感受</a:t>
                      </a:r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想法：</a:t>
                      </a:r>
                      <a:endParaRPr lang="en-US" altLang="zh-CN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6061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典型事例（一句话）：</a:t>
                      </a:r>
                      <a:endParaRPr lang="en-US" altLang="zh-CN" dirty="0"/>
                    </a:p>
                    <a:p>
                      <a:endParaRPr lang="en-US" altLang="zh-C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36491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altLang="zh-CN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2138348" y="4046719"/>
            <a:ext cx="398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56962" y="3508266"/>
            <a:ext cx="30755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爸爸爱喝酒，喝酒伤身体。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97541" y="4182476"/>
            <a:ext cx="5395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有一次，爸爸饮酒过量进了医院，康复后坚持喝酒。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377979" y="4077497"/>
            <a:ext cx="842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担心</a:t>
            </a:r>
          </a:p>
        </p:txBody>
      </p:sp>
      <p:sp>
        <p:nvSpPr>
          <p:cNvPr id="12" name="TextBox 46">
            <a:extLst>
              <a:ext uri="{FF2B5EF4-FFF2-40B4-BE49-F238E27FC236}">
                <a16:creationId xmlns:a16="http://schemas.microsoft.com/office/drawing/2014/main" id="{DC1E705A-2733-4D5B-9031-F1C84D98C07B}"/>
              </a:ext>
            </a:extLst>
          </p:cNvPr>
          <p:cNvSpPr txBox="1"/>
          <p:nvPr/>
        </p:nvSpPr>
        <p:spPr>
          <a:xfrm>
            <a:off x="386436" y="41922"/>
            <a:ext cx="5885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明确习作对象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61DDD3D-C548-4644-ACF8-E1ACA0798217}"/>
              </a:ext>
            </a:extLst>
          </p:cNvPr>
          <p:cNvSpPr txBox="1"/>
          <p:nvPr/>
        </p:nvSpPr>
        <p:spPr>
          <a:xfrm>
            <a:off x="4669620" y="6246959"/>
            <a:ext cx="2450255" cy="46166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</a:rPr>
              <a:t>聚焦场景抓典型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6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60465"/>
            <a:ext cx="998855" cy="597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933" y="5625061"/>
            <a:ext cx="1280570" cy="128057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142240" y="894715"/>
            <a:ext cx="11810365" cy="8001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908759"/>
              </p:ext>
            </p:extLst>
          </p:nvPr>
        </p:nvGraphicFramePr>
        <p:xfrm>
          <a:off x="2077375" y="1031240"/>
          <a:ext cx="8859914" cy="57424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4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1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2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3178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我想对您说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1376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“您”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  亲人（ </a:t>
                      </a:r>
                      <a:r>
                        <a:rPr lang="zh-CN" altLang="en-US" sz="1800" dirty="0">
                          <a:solidFill>
                            <a:srgbClr val="FF0000"/>
                          </a:solidFill>
                        </a:rPr>
                        <a:t>√</a:t>
                      </a:r>
                      <a:r>
                        <a:rPr lang="zh-CN" alt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      朋友（    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dirty="0">
                          <a:ln>
                            <a:noFill/>
                          </a:ln>
                        </a:rPr>
                        <a:t>对社会有贡献的人（   ）</a:t>
                      </a:r>
                      <a:endParaRPr lang="zh-CN" alt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792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     </a:t>
                      </a:r>
                      <a:r>
                        <a:rPr lang="zh-CN" altLang="en-US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爸爸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929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/>
                        <a:t>表感激</a:t>
                      </a:r>
                      <a:endParaRPr lang="en-US" altLang="zh-CN" sz="14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/>
                        <a:t>（       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为什么：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>
                          <a:ln>
                            <a:noFill/>
                          </a:ln>
                        </a:rPr>
                        <a:t>感受</a:t>
                      </a:r>
                      <a:r>
                        <a:rPr lang="en-US" altLang="zh-CN" sz="1400" dirty="0">
                          <a:ln>
                            <a:noFill/>
                          </a:ln>
                        </a:rPr>
                        <a:t>/</a:t>
                      </a:r>
                      <a:r>
                        <a:rPr lang="zh-CN" altLang="en-US" sz="1400" dirty="0">
                          <a:ln>
                            <a:noFill/>
                          </a:ln>
                        </a:rPr>
                        <a:t>想法：</a:t>
                      </a:r>
                    </a:p>
                    <a:p>
                      <a:r>
                        <a:rPr lang="zh-CN" alt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          </a:t>
                      </a:r>
                      <a:endParaRPr lang="en-US" altLang="zh-CN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altLang="zh-CN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zh-CN" altLang="en-US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90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dirty="0"/>
                        <a:t>典型事例（一句话）：</a:t>
                      </a:r>
                      <a:endParaRPr lang="en-US" altLang="zh-CN" sz="18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7929">
                <a:tc rowSpan="2"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说敬佩</a:t>
                      </a:r>
                      <a:endParaRPr lang="en-US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CN" altLang="en-US" sz="1400" dirty="0"/>
                        <a:t>（      ）</a:t>
                      </a:r>
                      <a:endParaRPr lang="zh-CN" alt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dirty="0"/>
                        <a:t>为什么：</a:t>
                      </a:r>
                      <a:endParaRPr lang="zh-CN" alt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感受</a:t>
                      </a:r>
                      <a:r>
                        <a:rPr lang="en-US" altLang="zh-CN" sz="14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4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想法：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kern="1200" dirty="0">
                        <a:ln>
                          <a:noFill/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137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典型事例（一句话）：</a:t>
                      </a:r>
                      <a:endParaRPr lang="en-US" altLang="zh-CN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7929">
                <a:tc rowSpan="2">
                  <a:txBody>
                    <a:bodyPr/>
                    <a:lstStyle/>
                    <a:p>
                      <a:r>
                        <a:rPr lang="zh-CN" altLang="en-US" sz="1400" dirty="0"/>
                        <a:t>提建议</a:t>
                      </a:r>
                      <a:endParaRPr lang="en-US" altLang="zh-CN" sz="1400" dirty="0"/>
                    </a:p>
                    <a:p>
                      <a:r>
                        <a:rPr lang="zh-CN" altLang="en-US" sz="1400" dirty="0"/>
                        <a:t>（ 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</a:rPr>
                        <a:t>√  </a:t>
                      </a:r>
                      <a:r>
                        <a:rPr lang="zh-CN" altLang="en-US" sz="1400" dirty="0"/>
                        <a:t>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dirty="0"/>
                        <a:t>为什么：</a:t>
                      </a:r>
                      <a:r>
                        <a:rPr lang="zh-CN" altLang="en-US" sz="1400" dirty="0">
                          <a:solidFill>
                            <a:srgbClr val="FF0000"/>
                          </a:solidFill>
                        </a:rPr>
                        <a:t>爸爸爱喝酒，喝酒伤身体。</a:t>
                      </a:r>
                      <a:endParaRPr lang="zh-CN" altLang="en-US" dirty="0">
                        <a:ln>
                          <a:noFill/>
                        </a:ln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感受</a:t>
                      </a:r>
                      <a:r>
                        <a:rPr lang="en-US" altLang="zh-CN" sz="14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4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想法：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4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    </a:t>
                      </a:r>
                      <a:r>
                        <a:rPr lang="zh-CN" altLang="en-US" sz="14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担心</a:t>
                      </a:r>
                      <a:endParaRPr lang="zh-CN" altLang="en-US" sz="1400" kern="1200" dirty="0">
                        <a:ln>
                          <a:noFill/>
                        </a:ln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83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典型事例（一句话）：</a:t>
                      </a:r>
                      <a:endParaRPr lang="en-US" altLang="zh-CN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>
                          <a:solidFill>
                            <a:srgbClr val="FF0000"/>
                          </a:solidFill>
                        </a:rPr>
                        <a:t>有一次，爸爸因为过量饮酒进了医院，康复后坚持喝酒。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7929">
                <a:tc rowSpan="2"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诉烦恼</a:t>
                      </a:r>
                      <a:endParaRPr lang="en-US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l" defTabSz="685800" rtl="0" eaLnBrk="1" latinLnBrk="0" hangingPunct="1"/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（        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zh-CN" altLang="en-US" dirty="0"/>
                        <a:t>为什么：</a:t>
                      </a:r>
                      <a:endParaRPr lang="zh-CN" alt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感受</a:t>
                      </a:r>
                      <a:r>
                        <a:rPr lang="en-US" altLang="zh-CN" sz="14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zh-CN" altLang="en-US" sz="1400" kern="120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想法：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400" kern="1200" dirty="0">
                        <a:ln>
                          <a:noFill/>
                        </a:ln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61376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dirty="0"/>
                        <a:t>典型事例（一句话）：</a:t>
                      </a:r>
                      <a:endParaRPr lang="en-US" altLang="zh-CN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3178">
                <a:tc>
                  <a:txBody>
                    <a:bodyPr/>
                    <a:lstStyle/>
                    <a:p>
                      <a:pPr marL="0" algn="l" defTabSz="6858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……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6" name="TextBox 46">
            <a:extLst>
              <a:ext uri="{FF2B5EF4-FFF2-40B4-BE49-F238E27FC236}">
                <a16:creationId xmlns:a16="http://schemas.microsoft.com/office/drawing/2014/main" id="{F1C4104E-884B-48DD-ADD6-EBC151069F6A}"/>
              </a:ext>
            </a:extLst>
          </p:cNvPr>
          <p:cNvSpPr txBox="1"/>
          <p:nvPr/>
        </p:nvSpPr>
        <p:spPr>
          <a:xfrm>
            <a:off x="386436" y="469761"/>
            <a:ext cx="5885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明确习作对象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-37953" y="0"/>
            <a:ext cx="12271898" cy="674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3200" dirty="0">
                <a:solidFill>
                  <a:prstClr val="black"/>
                </a:solidFill>
                <a:latin typeface="Arial" panose="020B0604020202020204" pitchFamily="34" charset="0"/>
              </a:rPr>
              <a:t>爸爸，我想对您说</a:t>
            </a:r>
            <a:endParaRPr lang="zh-CN" altLang="zh-CN" sz="32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亲爱的爸爸：</a:t>
            </a:r>
          </a:p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       您好！</a:t>
            </a:r>
          </a:p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       我有一句心里话，想对您说：爸爸，为了您的健康，能否可以少喝一点酒？我很担心您的身体。</a:t>
            </a:r>
          </a:p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       开心的时候，您总要喝上几杯酒庆祝一下；难过的时候，您也要满上几杯借酒消愁；遇到困难时，您更要喝上几杯逃避现实</a:t>
            </a:r>
            <a:r>
              <a:rPr lang="en-US" altLang="zh-CN" sz="20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实际上，您在去年的体检中因为喝酒过量被医生诊断出了痛风，膝盖关节处更因此鼓起了大包，这让您走路总是一瘸一拐的，可您依旧没有停止喝酒。记得那个周末的中午，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骄阳似火，太阳火辣辣地炙烤着大地，院子里的花啊草啊都耷拉着脑袋。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我和妈妈突然接到医院的电话。您进了医院！我和妈妈恨不得脚踩风火轮飞奔到医院，看到您脸色苍白，满头冷汗，痛得蜷缩成一团，我们大吃一惊。医生告诉我们您因为喝酒过量导致急性胃穿孔</a:t>
            </a:r>
            <a:r>
              <a:rPr lang="en-US" altLang="zh-CN" sz="20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然而出院之后，您好了伤疤忘了疼，又端起了酒杯。爸爸，看到您膝盖处的大包，看到您蹒跚的步履，看到您因疼痛蜷缩的身躯，我止不住流下了担心的泪水。</a:t>
            </a:r>
            <a:endParaRPr lang="en-US" altLang="zh-CN" sz="20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长期喝酒对您身体的危害很大，痛风只是身体受损的第一步，它还会影响到您的肝脏、血管甚至是大脑。您也要为自己的身体想一想啊！爸爸，其实我也理解您，您的工作压力很大，喝酒能够帮助您放松一下。但是放松的方式还有很多，您可以散步、运动、看书、陪陪我和妈妈</a:t>
            </a:r>
            <a:r>
              <a:rPr lang="en-US" altLang="zh-CN" sz="20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相信这样您会收获到更多喝酒不能带给您的美好！</a:t>
            </a:r>
          </a:p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爸爸，请您放下酒杯，好吗？</a:t>
            </a:r>
          </a:p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       祝您</a:t>
            </a:r>
            <a:endParaRPr lang="en-US" altLang="zh-CN" sz="20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身体健康！</a:t>
            </a:r>
            <a:r>
              <a:rPr lang="en-US" altLang="zh-CN" sz="20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</a:t>
            </a:r>
          </a:p>
          <a:p>
            <a:pPr defTabSz="914400"/>
            <a:r>
              <a:rPr lang="en-US" altLang="zh-CN" sz="20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您的儿子</a:t>
            </a:r>
            <a:endParaRPr lang="en-US" altLang="zh-CN" sz="20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en-US" altLang="zh-CN" sz="20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2021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2000" dirty="0">
                <a:solidFill>
                  <a:prstClr val="black"/>
                </a:solidFill>
                <a:latin typeface="Arial" panose="020B0604020202020204" pitchFamily="34" charset="0"/>
              </a:rPr>
              <a:t>11</a:t>
            </a:r>
            <a:r>
              <a:rPr lang="zh-CN" altLang="en-US" sz="2000" dirty="0">
                <a:solidFill>
                  <a:prstClr val="black"/>
                </a:solidFill>
                <a:latin typeface="Arial" panose="020B0604020202020204" pitchFamily="34" charset="0"/>
              </a:rPr>
              <a:t>月</a:t>
            </a:r>
            <a:endParaRPr lang="en-US" altLang="zh-CN" sz="20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algn="just" defTabSz="914400"/>
            <a:r>
              <a:rPr lang="en-US" altLang="zh-CN" sz="20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                            </a:t>
            </a:r>
            <a:r>
              <a:rPr lang="en-US" altLang="zh-CN" sz="1465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</a:t>
            </a:r>
            <a:endParaRPr lang="zh-CN" altLang="en-US" sz="1465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46047198"/>
              </p:ext>
            </p:extLst>
          </p:nvPr>
        </p:nvGraphicFramePr>
        <p:xfrm>
          <a:off x="198475" y="236127"/>
          <a:ext cx="2740839" cy="54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0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7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23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87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6552">
                <a:tc gridSpan="4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我想对您说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84960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“您”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亲人   </a:t>
                      </a: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r>
                        <a:rPr lang="zh-CN" altLang="en-US" sz="1600" dirty="0">
                          <a:ln>
                            <a:noFill/>
                          </a:ln>
                        </a:rPr>
                        <a:t>   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朋友</a:t>
                      </a:r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endParaRPr lang="en-US" altLang="zh-CN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</a:rPr>
                        <a:t>（   ）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</a:rPr>
                        <a:t>对社会有贡献的人（   ）</a:t>
                      </a:r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爸爸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>
                        <a:ln>
                          <a:noFill/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5360"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solidFill>
                            <a:schemeClr val="tx1"/>
                          </a:solidFill>
                        </a:rPr>
                        <a:t>提建议</a:t>
                      </a:r>
                      <a:endParaRPr lang="en-US" altLang="zh-CN" sz="19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solidFill>
                            <a:srgbClr val="FF0000"/>
                          </a:solidFill>
                        </a:rPr>
                        <a:t>√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900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400" dirty="0"/>
                        <a:t>为什么：</a:t>
                      </a: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爸爸爱喝酒，喝酒伤身体</a:t>
                      </a:r>
                      <a:r>
                        <a:rPr lang="zh-CN" altLang="en-US" sz="1600" dirty="0">
                          <a:solidFill>
                            <a:schemeClr val="tx1"/>
                          </a:solidFill>
                        </a:rPr>
                        <a:t>。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900" dirty="0">
                          <a:ln>
                            <a:noFill/>
                          </a:ln>
                        </a:rPr>
                        <a:t>感受</a:t>
                      </a:r>
                      <a:r>
                        <a:rPr lang="en-US" altLang="zh-CN" sz="1900" dirty="0">
                          <a:ln>
                            <a:noFill/>
                          </a:ln>
                        </a:rPr>
                        <a:t>/</a:t>
                      </a:r>
                      <a:r>
                        <a:rPr lang="zh-CN" altLang="en-US" sz="1900" dirty="0">
                          <a:ln>
                            <a:noFill/>
                          </a:ln>
                        </a:rPr>
                        <a:t>想法：</a:t>
                      </a:r>
                    </a:p>
                    <a:p>
                      <a:r>
                        <a:rPr lang="zh-CN" altLang="en-US" sz="24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</a:rPr>
                        <a:t>担心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1160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/>
                        <a:t>典型事例（一句话）：</a:t>
                      </a:r>
                      <a:endParaRPr lang="en-US" altLang="zh-CN" sz="1600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>
                          <a:solidFill>
                            <a:srgbClr val="FF0000"/>
                          </a:solidFill>
                        </a:rPr>
                        <a:t>爸爸因为过量饮酒进了医院，康复后坚持喝酒。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箭头: 右 5"/>
          <p:cNvSpPr/>
          <p:nvPr/>
        </p:nvSpPr>
        <p:spPr>
          <a:xfrm>
            <a:off x="3026285" y="600955"/>
            <a:ext cx="1635051" cy="18214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3026285" y="199583"/>
            <a:ext cx="1635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倾诉对象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6455145" y="3346398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400" dirty="0"/>
          </a:p>
        </p:txBody>
      </p:sp>
      <p:sp>
        <p:nvSpPr>
          <p:cNvPr id="18" name="文本框 2">
            <a:extLst>
              <a:ext uri="{FF2B5EF4-FFF2-40B4-BE49-F238E27FC236}">
                <a16:creationId xmlns:a16="http://schemas.microsoft.com/office/drawing/2014/main" id="{B1F1FE3A-976A-42F7-AE23-897367E30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3139" y="112911"/>
            <a:ext cx="7443693" cy="7109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/>
            <a:r>
              <a:rPr lang="zh-CN" altLang="en-US" sz="2400" dirty="0">
                <a:solidFill>
                  <a:prstClr val="black"/>
                </a:solidFill>
                <a:latin typeface="Arial" panose="020B0604020202020204" pitchFamily="34" charset="0"/>
              </a:rPr>
              <a:t>爸爸，我想对您说</a:t>
            </a:r>
            <a:endParaRPr lang="zh-CN" altLang="zh-CN" sz="24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</a:rPr>
              <a:t>亲爱的爸爸：</a:t>
            </a:r>
          </a:p>
          <a:p>
            <a:pPr defTabSz="914400"/>
            <a:r>
              <a:rPr lang="zh-CN" altLang="en-US" sz="1600" dirty="0">
                <a:latin typeface="Arial" panose="020B0604020202020204" pitchFamily="34" charset="0"/>
              </a:rPr>
              <a:t>       您好！</a:t>
            </a:r>
          </a:p>
          <a:p>
            <a:pPr defTabSz="914400"/>
            <a:r>
              <a:rPr lang="zh-CN" altLang="en-US" sz="1600" dirty="0">
                <a:latin typeface="Arial" panose="020B0604020202020204" pitchFamily="34" charset="0"/>
              </a:rPr>
              <a:t>       我有一句心里话，想对您说：爸爸，为了您的健康，能否可以少喝一点酒？我很担心您的身体。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开心的时候，您总要喝上几杯酒庆祝一下；难过的时候，您也要满上几杯借酒消愁；遇到困难时，您更要喝上几杯逃避现实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实际上，您在去年的体检中因为喝酒过量被医生诊断出了痛风，膝盖关节处更因此鼓起了大包，这让您走路总是一瘸一拐的，可您依旧没有停止喝酒。记得那个周末的中午，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  <a:sym typeface="+mn-ea"/>
              </a:rPr>
              <a:t>骄阳似火，太阳火辣辣地炙烤着大地，院子里的花啊草啊都耷拉着脑袋。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我和妈妈突然接到医院的电话。您进了医院！我和妈妈恨不得脚踩风火轮飞奔到医院，看到您脸色苍白，满头冷汗，痛得蜷缩成一团，我们大吃一惊。医生告诉我们您因为喝酒过量导致急性胃穿孔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然而出院之后，您好了伤疤忘了疼，又端起了酒杯。爸爸，看到您膝盖处的大包，看到您蹒跚的步履，看到您因疼痛蜷缩的身躯，我止不住流下了担心的泪水。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长期喝酒对您身体的危害很大，痛风只是身体受损的第一步，它还会影响到您的肝脏、血管甚至是大脑。您也要为自己的身体想一想啊！爸爸，其实我也理解您，您的工作压力很大，喝酒能够帮助您放松一下。但是放松的方式还有很多，您可以散步、运动、看书、陪陪我和妈妈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相信这样您会收获到更多喝酒不能带给您的美好！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爸爸，请您放下酒杯，好吗？</a:t>
            </a: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祝您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身体健康！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你的儿子</a:t>
            </a:r>
            <a:endParaRPr lang="en-US" altLang="zh-CN" sz="1600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2021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11</a:t>
            </a:r>
            <a:r>
              <a:rPr lang="zh-CN" altLang="en-US" sz="1600" dirty="0">
                <a:solidFill>
                  <a:prstClr val="black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</a:t>
            </a:r>
          </a:p>
          <a:p>
            <a:pPr algn="ctr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</a:t>
            </a:r>
          </a:p>
          <a:p>
            <a:pPr algn="r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</a:t>
            </a:r>
          </a:p>
          <a:p>
            <a:pPr algn="just" defTabSz="914400"/>
            <a:r>
              <a:rPr lang="en-US" altLang="zh-CN" sz="16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                                                                                                                                     </a:t>
            </a:r>
            <a:r>
              <a:rPr lang="en-US" altLang="zh-CN" sz="1200" dirty="0">
                <a:solidFill>
                  <a:prstClr val="black"/>
                </a:solidFill>
                <a:latin typeface="Arial" panose="020B0604020202020204" pitchFamily="34" charset="0"/>
              </a:rPr>
              <a:t>                                                </a:t>
            </a:r>
            <a:endParaRPr lang="zh-CN" altLang="en-US" sz="1200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750,&quot;width&quot;:975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1347dd0-dc3a-48eb-aa29-569bc95ac9e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0283e3b-bd5d-4ac3-b50c-e6943bf654a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0283e3b-bd5d-4ac3-b50c-e6943bf654a1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0283e3b-bd5d-4ac3-b50c-e6943bf654a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0283e3b-bd5d-4ac3-b50c-e6943bf654a1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0283e3b-bd5d-4ac3-b50c-e6943bf654a1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2ada4c6-63eb-45b1-8423-3ca9d458a563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2ada4c6-63eb-45b1-8423-3ca9d458a563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5117</Words>
  <Application>Microsoft Office PowerPoint</Application>
  <PresentationFormat>宽屏</PresentationFormat>
  <Paragraphs>410</Paragraphs>
  <Slides>26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等线</vt:lpstr>
      <vt:lpstr>等线 Light</vt:lpstr>
      <vt:lpstr>华文仿宋</vt:lpstr>
      <vt:lpstr>楷体</vt:lpstr>
      <vt:lpstr>宋体</vt:lpstr>
      <vt:lpstr>微软雅黑</vt:lpstr>
      <vt:lpstr>Arial</vt:lpstr>
      <vt:lpstr>Calibri</vt:lpstr>
      <vt:lpstr>Times New Roman</vt:lpstr>
      <vt:lpstr>Office 主题​​</vt:lpstr>
      <vt:lpstr>CorelDraw.Graphic.18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</dc:creator>
  <cp:lastModifiedBy>tw</cp:lastModifiedBy>
  <cp:revision>244</cp:revision>
  <dcterms:created xsi:type="dcterms:W3CDTF">2020-04-07T09:16:00Z</dcterms:created>
  <dcterms:modified xsi:type="dcterms:W3CDTF">2021-12-06T03:00:41Z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