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334" r:id="rId2"/>
    <p:sldId id="315" r:id="rId3"/>
    <p:sldId id="332" r:id="rId4"/>
    <p:sldId id="258" r:id="rId5"/>
    <p:sldId id="259" r:id="rId6"/>
    <p:sldId id="261" r:id="rId7"/>
    <p:sldId id="303" r:id="rId8"/>
    <p:sldId id="285" r:id="rId9"/>
    <p:sldId id="286" r:id="rId10"/>
    <p:sldId id="287" r:id="rId11"/>
    <p:sldId id="288" r:id="rId12"/>
    <p:sldId id="289" r:id="rId13"/>
    <p:sldId id="333" r:id="rId14"/>
    <p:sldId id="297" r:id="rId15"/>
    <p:sldId id="290" r:id="rId16"/>
    <p:sldId id="293" r:id="rId17"/>
    <p:sldId id="271" r:id="rId18"/>
    <p:sldId id="260" r:id="rId19"/>
    <p:sldId id="282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2021/12/9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2021/12/9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333625" y="594360"/>
            <a:ext cx="731139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20“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精彩极了</a:t>
            </a:r>
            <a:r>
              <a:rPr lang="en-US" altLang="zh-CN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和</a:t>
            </a:r>
            <a:r>
              <a:rPr lang="en-US" altLang="zh-CN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糟糕透了</a:t>
            </a:r>
            <a:r>
              <a:rPr lang="en-US" altLang="zh-CN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</a:p>
        </p:txBody>
      </p:sp>
      <p:pic>
        <p:nvPicPr>
          <p:cNvPr id="103" name="图片 102"/>
          <p:cNvPicPr/>
          <p:nvPr/>
        </p:nvPicPr>
        <p:blipFill>
          <a:blip r:embed="rId2"/>
          <a:srcRect t="49648"/>
          <a:stretch>
            <a:fillRect/>
          </a:stretch>
        </p:blipFill>
        <p:spPr>
          <a:xfrm>
            <a:off x="3171825" y="1564640"/>
            <a:ext cx="4914900" cy="3453130"/>
          </a:xfrm>
          <a:prstGeom prst="rect">
            <a:avLst/>
          </a:prstGeom>
          <a:noFill/>
          <a:ln w="9525">
            <a:noFill/>
          </a:ln>
          <a:effectLst>
            <a:softEdge rad="127000"/>
          </a:effec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DB0D63FB-7846-4B73-A4D1-E81607984EF1}"/>
              </a:ext>
            </a:extLst>
          </p:cNvPr>
          <p:cNvSpPr txBox="1"/>
          <p:nvPr/>
        </p:nvSpPr>
        <p:spPr>
          <a:xfrm>
            <a:off x="8353426" y="5629275"/>
            <a:ext cx="39433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执教教师：杜燕玲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执教班级：五年级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班</a:t>
            </a:r>
          </a:p>
        </p:txBody>
      </p:sp>
    </p:spTree>
    <p:extLst>
      <p:ext uri="{BB962C8B-B14F-4D97-AF65-F5344CB8AC3E}">
        <p14:creationId xmlns:p14="http://schemas.microsoft.com/office/powerpoint/2010/main" val="49857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  <a:alpha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593465" y="1536700"/>
            <a:ext cx="260477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七点。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330065" y="2921635"/>
            <a:ext cx="260477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七点一刻。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330065" y="4502785"/>
            <a:ext cx="260477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七点半。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  <a:alpha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19735" y="909320"/>
            <a:ext cx="2524125" cy="70675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19050">
            <a:solidFill>
              <a:schemeClr val="accent3">
                <a:lumMod val="75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>
                <a:latin typeface="黑体" panose="02010609060101010101" charset="-122"/>
                <a:ea typeface="黑体" panose="02010609060101010101" charset="-122"/>
              </a:rPr>
              <a:t>同桌互享：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19735" y="2459990"/>
            <a:ext cx="11353165" cy="2861310"/>
          </a:xfrm>
          <a:prstGeom prst="rect">
            <a:avLst/>
          </a:prstGeom>
          <a:noFill/>
          <a:ln w="19050">
            <a:solidFill>
              <a:schemeClr val="accent2">
                <a:lumMod val="40000"/>
                <a:lumOff val="60000"/>
              </a:schemeClr>
            </a:solidFill>
            <a:prstDash val="dashDot"/>
          </a:ln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  <a:spcAft>
                <a:spcPts val="1200"/>
              </a:spcAft>
            </a:pPr>
            <a:r>
              <a:rPr lang="en-US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抓住细节描写中的关键词，</a:t>
            </a:r>
            <a:r>
              <a:rPr sz="4000" b="1">
                <a:latin typeface="楷体" panose="02010609060101010101" charset="-122"/>
                <a:ea typeface="楷体" panose="02010609060101010101" charset="-122"/>
              </a:rPr>
              <a:t>体会父亲对“我”诗歌的看法</a:t>
            </a:r>
            <a:r>
              <a:rPr lang="zh-CN" sz="4000" b="1">
                <a:latin typeface="楷体" panose="02010609060101010101" charset="-122"/>
                <a:ea typeface="楷体" panose="02010609060101010101" charset="-122"/>
              </a:rPr>
              <a:t>以及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我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的心情，跟同桌一起有感情地读一读</a:t>
            </a:r>
            <a:r>
              <a:rPr sz="4000" b="1">
                <a:latin typeface="楷体" panose="02010609060101010101" charset="-122"/>
                <a:ea typeface="楷体" panose="02010609060101010101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  <a:alpha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15925" y="1080770"/>
            <a:ext cx="11520170" cy="56445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15000"/>
              </a:lnSpc>
            </a:pP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这是什么？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他伸手拿起了我的诗。</a:t>
            </a:r>
          </a:p>
          <a:p>
            <a:pPr indent="0" fontAlgn="auto">
              <a:lnSpc>
                <a:spcPct val="115000"/>
              </a:lnSpc>
            </a:pP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“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亲爱的，发生了一件奇妙的事。巴迪写了一首诗，精彩极了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……”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母亲上前说道。</a:t>
            </a:r>
          </a:p>
          <a:p>
            <a:pPr indent="0" fontAlgn="auto">
              <a:lnSpc>
                <a:spcPct val="115000"/>
              </a:lnSpc>
            </a:pP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“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对不起，我自己会判断的。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父亲开始读诗。</a:t>
            </a:r>
          </a:p>
          <a:p>
            <a:pPr indent="0" fontAlgn="auto">
              <a:lnSpc>
                <a:spcPct val="115000"/>
              </a:lnSpc>
            </a:pP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我把头埋得低低的。诗只有十行，可我觉得他读了几个小时。</a:t>
            </a:r>
          </a:p>
          <a:p>
            <a:pPr indent="0" fontAlgn="auto">
              <a:lnSpc>
                <a:spcPct val="150000"/>
              </a:lnSpc>
            </a:pP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“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我看这首诗糟糕透了。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父亲把诗扔回原处。</a:t>
            </a:r>
          </a:p>
          <a:p>
            <a:pPr indent="0" fontAlgn="auto">
              <a:lnSpc>
                <a:spcPct val="150000"/>
              </a:lnSpc>
            </a:pP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15925" y="1080770"/>
            <a:ext cx="11520170" cy="56445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15000"/>
              </a:lnSpc>
            </a:pPr>
            <a:r>
              <a:rPr lang="en-US" altLang="zh-CN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这是什么？</a:t>
            </a:r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他伸手拿起了我的诗。</a:t>
            </a:r>
          </a:p>
          <a:p>
            <a:pPr indent="0" fontAlgn="auto">
              <a:lnSpc>
                <a:spcPct val="115000"/>
              </a:lnSpc>
            </a:pPr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“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亲爱的，发生了一件奇妙的事。巴迪写了一首诗，精彩极了</a:t>
            </a:r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……”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母亲上前说道。</a:t>
            </a:r>
          </a:p>
          <a:p>
            <a:pPr indent="0" fontAlgn="auto">
              <a:lnSpc>
                <a:spcPct val="115000"/>
              </a:lnSpc>
            </a:pPr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“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对不起，我自己会判断的。</a:t>
            </a:r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父亲开始读诗。</a:t>
            </a:r>
          </a:p>
          <a:p>
            <a:pPr indent="0" fontAlgn="auto">
              <a:lnSpc>
                <a:spcPct val="115000"/>
              </a:lnSpc>
            </a:pPr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我把头埋得低低的。诗只有十行，可我觉得他读了几个小时。</a:t>
            </a:r>
          </a:p>
          <a:p>
            <a:pPr indent="0" fontAlgn="auto">
              <a:lnSpc>
                <a:spcPct val="150000"/>
              </a:lnSpc>
            </a:pPr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en-US" altLang="zh-CN" sz="3600" b="1" u="sng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600" b="1" u="sng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我看这首诗糟糕透了。</a:t>
            </a:r>
            <a:r>
              <a:rPr lang="en-US" altLang="zh-CN" sz="3600" b="1" u="sng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父亲把诗扔回原处。</a:t>
            </a:r>
          </a:p>
          <a:p>
            <a:pPr indent="0" fontAlgn="auto">
              <a:lnSpc>
                <a:spcPct val="150000"/>
              </a:lnSpc>
            </a:pPr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</a:t>
            </a:r>
          </a:p>
        </p:txBody>
      </p:sp>
    </p:spTree>
    <p:extLst>
      <p:ext uri="{BB962C8B-B14F-4D97-AF65-F5344CB8AC3E}">
        <p14:creationId xmlns:p14="http://schemas.microsoft.com/office/powerpoint/2010/main" val="1035555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  <a:alpha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15925" y="1080770"/>
            <a:ext cx="11520170" cy="56445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15000"/>
              </a:lnSpc>
            </a:pP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en-US" altLang="zh-CN" sz="36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6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这是什么？</a:t>
            </a:r>
            <a:r>
              <a:rPr lang="en-US" altLang="zh-CN" sz="36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6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他伸手拿起了我的诗。</a:t>
            </a:r>
          </a:p>
          <a:p>
            <a:pPr indent="0" fontAlgn="auto">
              <a:lnSpc>
                <a:spcPct val="115000"/>
              </a:lnSpc>
            </a:pP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en-US" altLang="zh-CN" sz="3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亲爱的，发生了一件奇妙的事。巴迪写了一首诗，精彩极了</a:t>
            </a:r>
            <a:r>
              <a:rPr lang="en-US" altLang="zh-CN" sz="3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……”</a:t>
            </a:r>
            <a:r>
              <a:rPr lang="zh-CN" altLang="en-US" sz="3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母亲上前说道。</a:t>
            </a:r>
          </a:p>
          <a:p>
            <a:pPr indent="0" fontAlgn="auto">
              <a:lnSpc>
                <a:spcPct val="115000"/>
              </a:lnSpc>
            </a:pP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en-US" altLang="zh-CN" sz="36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6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对不起，我自己会判断的。</a:t>
            </a:r>
            <a:r>
              <a:rPr lang="en-US" altLang="zh-CN" sz="36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6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父亲开始读诗。</a:t>
            </a:r>
          </a:p>
          <a:p>
            <a:pPr indent="0" fontAlgn="auto">
              <a:lnSpc>
                <a:spcPct val="115000"/>
              </a:lnSpc>
            </a:pP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我把头埋得低低的。诗只有十行，可我觉得他读了几个小时。</a:t>
            </a:r>
          </a:p>
          <a:p>
            <a:pPr indent="0" fontAlgn="auto">
              <a:lnSpc>
                <a:spcPct val="150000"/>
              </a:lnSpc>
            </a:pP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en-US" altLang="zh-CN" sz="36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6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我看这首诗糟糕透了。</a:t>
            </a:r>
            <a:r>
              <a:rPr lang="en-US" altLang="zh-CN" sz="36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6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父亲把诗扔回原处。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  <a:alpha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15925" y="1080770"/>
            <a:ext cx="11520170" cy="798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15000"/>
              </a:lnSpc>
            </a:pPr>
            <a:r>
              <a:rPr lang="en-US" altLang="zh-CN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我的眼睛湿润了，头也沉重得抬不起来。</a:t>
            </a:r>
            <a:r>
              <a:rPr lang="en-US" altLang="zh-CN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</a:p>
        </p:txBody>
      </p:sp>
      <p:pic>
        <p:nvPicPr>
          <p:cNvPr id="103" name="图片 102"/>
          <p:cNvPicPr/>
          <p:nvPr/>
        </p:nvPicPr>
        <p:blipFill>
          <a:blip r:embed="rId2"/>
          <a:srcRect t="49648"/>
          <a:stretch>
            <a:fillRect/>
          </a:stretch>
        </p:blipFill>
        <p:spPr>
          <a:xfrm>
            <a:off x="3514090" y="2343785"/>
            <a:ext cx="5391785" cy="3909060"/>
          </a:xfrm>
          <a:prstGeom prst="rect">
            <a:avLst/>
          </a:prstGeom>
          <a:noFill/>
          <a:ln w="9525">
            <a:noFill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  <a:alpha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482725" y="3648710"/>
          <a:ext cx="9529445" cy="2733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196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704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0393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2075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latin typeface="楷体" panose="02010609060101010101" charset="-122"/>
                          <a:ea typeface="楷体" panose="02010609060101010101" charset="-122"/>
                        </a:rPr>
                        <a:t>面对同一首诗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latin typeface="楷体" panose="02010609060101010101" charset="-122"/>
                          <a:ea typeface="楷体" panose="02010609060101010101" charset="-122"/>
                        </a:rPr>
                        <a:t>看法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>
                          <a:latin typeface="楷体" panose="02010609060101010101" charset="-122"/>
                          <a:ea typeface="楷体" panose="02010609060101010101" charset="-122"/>
                          <a:sym typeface="微软雅黑" panose="020B0503020204020204" charset="-122"/>
                        </a:rPr>
                        <a:t>理由</a:t>
                      </a:r>
                      <a:endParaRPr lang="zh-CN" altLang="en-US" sz="28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39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latin typeface="楷体" panose="02010609060101010101" charset="-122"/>
                          <a:ea typeface="楷体" panose="02010609060101010101" charset="-122"/>
                        </a:rPr>
                        <a:t>母亲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latin typeface="楷体" panose="02010609060101010101" charset="-122"/>
                          <a:ea typeface="楷体" panose="02010609060101010101" charset="-122"/>
                        </a:rPr>
                        <a:t>精彩极了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483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latin typeface="楷体" panose="02010609060101010101" charset="-122"/>
                          <a:ea typeface="楷体" panose="02010609060101010101" charset="-122"/>
                        </a:rPr>
                        <a:t>父亲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latin typeface="楷体" panose="02010609060101010101" charset="-122"/>
                          <a:ea typeface="楷体" panose="02010609060101010101" charset="-122"/>
                        </a:rPr>
                        <a:t>糟糕透了</a:t>
                      </a:r>
                    </a:p>
                  </a:txBody>
                  <a:tcPr anchor="ctr" anchorCtr="1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 b="1"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anchor="ctr" anchorCtr="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697865" y="2047240"/>
            <a:ext cx="1109916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40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sz="4000" b="1">
                <a:latin typeface="楷体" panose="02010609060101010101" charset="-122"/>
                <a:ea typeface="楷体" panose="02010609060101010101" charset="-122"/>
              </a:rPr>
              <a:t>通过联系上下文的方法思考父母对巴迪诗歌不同看法的理由，填写在表格中。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63600" y="1061085"/>
            <a:ext cx="2524125" cy="70675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19050">
            <a:solidFill>
              <a:schemeClr val="accent3">
                <a:lumMod val="75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>
                <a:latin typeface="黑体" panose="02010609060101010101" charset="-122"/>
                <a:ea typeface="黑体" panose="02010609060101010101" charset="-122"/>
              </a:rPr>
              <a:t>小组互学：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  <a:alpha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文本框 100"/>
          <p:cNvSpPr txBox="1"/>
          <p:nvPr/>
        </p:nvSpPr>
        <p:spPr>
          <a:xfrm>
            <a:off x="1150756" y="995235"/>
            <a:ext cx="959993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sz="2800" b="1" u="none">
                <a:ea typeface="楷体" panose="02010609060101010101" charset="-122"/>
              </a:rPr>
              <a:t>成长的过程中，你也许也有过和巴迪一样的经历，请你联系生活实际，说说你如何看待巴迪父母表达爱的方式。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36389" y="2972827"/>
            <a:ext cx="2158365" cy="271399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6" name="图片 5" descr="t01c72b0a7dd2ed328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0756" y="3220743"/>
            <a:ext cx="3529965" cy="2047240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  <a:alpha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88645" y="838200"/>
            <a:ext cx="10804525" cy="2335530"/>
          </a:xfrm>
          <a:prstGeom prst="rect">
            <a:avLst/>
          </a:prstGeom>
          <a:solidFill>
            <a:schemeClr val="bg1"/>
          </a:solidFill>
          <a:ln>
            <a:prstDash val="sysDot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fontAlgn="auto">
              <a:lnSpc>
                <a:spcPts val="3500"/>
              </a:lnSpc>
            </a:pPr>
            <a:r>
              <a:rPr lang="en-US" altLang="zh-CN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背景资料：</a:t>
            </a:r>
            <a:r>
              <a:rPr 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巴德·舒尔伯格，美国著名的畅销书作家。在他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68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年的写作生涯里，一共创作了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34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部作品，其中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13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部被拍成电影或搬上舞台。作为国际知名的编剧、作家，由他担任编剧的好莱坞影片《码头风云》，荣获第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27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届奥斯卡最佳影片、最佳导演、最佳故事剧本、最佳男主角等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8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大奖项。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792629" y="3993858"/>
            <a:ext cx="6460240" cy="305495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auto">
              <a:spcAft>
                <a:spcPts val="1200"/>
              </a:spcAft>
            </a:pP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记者：</a:t>
            </a:r>
            <a:r>
              <a:rPr 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巴德·舒尔伯格先生，如今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您</a:t>
            </a:r>
            <a:r>
              <a:rPr 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取得了这么大的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成就，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您</a:t>
            </a:r>
            <a:r>
              <a:rPr 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最</a:t>
            </a:r>
            <a:r>
              <a:rPr 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想感谢的人是谁呢？为什么？</a:t>
            </a:r>
          </a:p>
          <a:p>
            <a:pPr fontAlgn="auto">
              <a:spcAft>
                <a:spcPts val="1200"/>
              </a:spcAft>
            </a:pP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巴德·舒尔伯格：</a:t>
            </a:r>
            <a:r>
              <a:rPr lang="en-US" altLang="zh-CN" sz="2800" b="1" u="sng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      </a:t>
            </a:r>
            <a:r>
              <a:rPr lang="en-US" altLang="zh-CN" b="1" u="sng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            </a:t>
            </a:r>
          </a:p>
        </p:txBody>
      </p:sp>
      <p:pic>
        <p:nvPicPr>
          <p:cNvPr id="4" name="图片 3" descr="upload_96409897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1354" y="3447330"/>
            <a:ext cx="2816721" cy="3139032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  <a:alpha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图片 99"/>
          <p:cNvPicPr/>
          <p:nvPr/>
        </p:nvPicPr>
        <p:blipFill>
          <a:blip r:embed="rId2"/>
          <a:stretch>
            <a:fillRect/>
          </a:stretch>
        </p:blipFill>
        <p:spPr>
          <a:xfrm>
            <a:off x="420406" y="714690"/>
            <a:ext cx="3937803" cy="3153045"/>
          </a:xfrm>
          <a:prstGeom prst="rect">
            <a:avLst/>
          </a:prstGeom>
          <a:noFill/>
          <a:ln w="9525">
            <a:noFill/>
          </a:ln>
          <a:effectLst>
            <a:softEdge rad="317500"/>
          </a:effectLst>
        </p:spPr>
      </p:pic>
      <p:pic>
        <p:nvPicPr>
          <p:cNvPr id="2" name="图片 1"/>
          <p:cNvPicPr/>
          <p:nvPr/>
        </p:nvPicPr>
        <p:blipFill>
          <a:blip r:embed="rId3"/>
          <a:stretch>
            <a:fillRect/>
          </a:stretch>
        </p:blipFill>
        <p:spPr>
          <a:xfrm>
            <a:off x="4470318" y="854826"/>
            <a:ext cx="3657533" cy="2830734"/>
          </a:xfrm>
          <a:prstGeom prst="rect">
            <a:avLst/>
          </a:prstGeom>
          <a:noFill/>
          <a:ln w="9525">
            <a:noFill/>
          </a:ln>
          <a:effectLst>
            <a:softEdge rad="317500"/>
          </a:effectLst>
        </p:spPr>
      </p:pic>
      <p:pic>
        <p:nvPicPr>
          <p:cNvPr id="103" name="图片 102"/>
          <p:cNvPicPr/>
          <p:nvPr/>
        </p:nvPicPr>
        <p:blipFill>
          <a:blip r:embed="rId4"/>
          <a:srcRect t="49648"/>
          <a:stretch>
            <a:fillRect/>
          </a:stretch>
        </p:blipFill>
        <p:spPr>
          <a:xfrm>
            <a:off x="8352067" y="1247205"/>
            <a:ext cx="3279167" cy="2298220"/>
          </a:xfrm>
          <a:prstGeom prst="rect">
            <a:avLst/>
          </a:prstGeom>
          <a:noFill/>
          <a:ln w="9525">
            <a:noFill/>
          </a:ln>
          <a:effectLst>
            <a:softEdge rad="127000"/>
          </a:effectLst>
        </p:spPr>
      </p:pic>
      <p:pic>
        <p:nvPicPr>
          <p:cNvPr id="7" name="图片 6" descr="upload_73354564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77939" y="3867736"/>
            <a:ext cx="4428277" cy="2774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  <a:alpha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标注 1"/>
          <p:cNvSpPr/>
          <p:nvPr/>
        </p:nvSpPr>
        <p:spPr>
          <a:xfrm>
            <a:off x="184785" y="594360"/>
            <a:ext cx="3383280" cy="1495425"/>
          </a:xfrm>
          <a:prstGeom prst="cloudCallout">
            <a:avLst>
              <a:gd name="adj1" fmla="val 64095"/>
              <a:gd name="adj2" fmla="val 52887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45465" y="1193165"/>
            <a:ext cx="23006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舐犊情深</a:t>
            </a:r>
          </a:p>
        </p:txBody>
      </p:sp>
      <p:sp>
        <p:nvSpPr>
          <p:cNvPr id="8" name="云形标注 7"/>
          <p:cNvSpPr/>
          <p:nvPr/>
        </p:nvSpPr>
        <p:spPr>
          <a:xfrm>
            <a:off x="8405495" y="4027170"/>
            <a:ext cx="3594100" cy="1858645"/>
          </a:xfrm>
          <a:prstGeom prst="cloudCallout">
            <a:avLst>
              <a:gd name="adj1" fmla="val -56550"/>
              <a:gd name="adj2" fmla="val 57983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8644890" y="4541520"/>
            <a:ext cx="328739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注意体会作者描写的场景、细节中蕴含的感情。</a:t>
            </a:r>
          </a:p>
        </p:txBody>
      </p:sp>
      <p:pic>
        <p:nvPicPr>
          <p:cNvPr id="47106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6015" y="787400"/>
            <a:ext cx="4231005" cy="5882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7" grpId="0"/>
      <p:bldP spid="8" grpId="0" bldLvl="0" animBg="1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  <a:alpha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501900" y="2091373"/>
            <a:ext cx="1999615" cy="52197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 anchor="ctr" anchorCtr="1">
            <a:spAutoFit/>
          </a:bodyPr>
          <a:lstStyle/>
          <a:p>
            <a:pPr algn="ctr"/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1.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聚焦场景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501900" y="3100388"/>
            <a:ext cx="2075815" cy="52197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 anchor="ctr" anchorCtr="1">
            <a:spAutoFit/>
          </a:bodyPr>
          <a:lstStyle/>
          <a:p>
            <a:pPr algn="ctr"/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2.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勾画细节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501900" y="4118293"/>
            <a:ext cx="2075815" cy="52197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 anchor="ctr" anchorCtr="1">
            <a:spAutoFit/>
          </a:bodyPr>
          <a:lstStyle/>
          <a:p>
            <a:pPr algn="ctr"/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3.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品读体会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501900" y="5363528"/>
            <a:ext cx="2075815" cy="52197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 anchor="ctr" anchorCtr="1">
            <a:spAutoFit/>
          </a:bodyPr>
          <a:lstStyle/>
          <a:p>
            <a:pPr algn="ctr"/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4.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批注感受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293360" y="3596005"/>
            <a:ext cx="1808480" cy="52197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 anchor="ctr" anchorCtr="1">
            <a:spAutoFit/>
          </a:bodyPr>
          <a:lstStyle/>
          <a:p>
            <a:pPr algn="l"/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抓关键词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293360" y="4490720"/>
            <a:ext cx="5076825" cy="52197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 anchor="ctr" anchorCtr="1">
            <a:spAutoFit/>
          </a:bodyPr>
          <a:lstStyle/>
          <a:p>
            <a:pPr algn="l"/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联系上下文、生活实际、资料</a:t>
            </a:r>
          </a:p>
        </p:txBody>
      </p:sp>
      <p:sp>
        <p:nvSpPr>
          <p:cNvPr id="11" name="右箭头 10"/>
          <p:cNvSpPr/>
          <p:nvPr/>
        </p:nvSpPr>
        <p:spPr>
          <a:xfrm rot="20160000">
            <a:off x="4653915" y="4084320"/>
            <a:ext cx="508000" cy="134620"/>
          </a:xfrm>
          <a:prstGeom prst="rightArrow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右箭头 11"/>
          <p:cNvSpPr/>
          <p:nvPr/>
        </p:nvSpPr>
        <p:spPr>
          <a:xfrm rot="1140000">
            <a:off x="4656455" y="4530090"/>
            <a:ext cx="517525" cy="121920"/>
          </a:xfrm>
          <a:prstGeom prst="rightArrow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下箭头 13"/>
          <p:cNvSpPr/>
          <p:nvPr/>
        </p:nvSpPr>
        <p:spPr>
          <a:xfrm>
            <a:off x="3422015" y="2723515"/>
            <a:ext cx="123825" cy="306705"/>
          </a:xfrm>
          <a:prstGeom prst="downArrow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下箭头 14"/>
          <p:cNvSpPr/>
          <p:nvPr/>
        </p:nvSpPr>
        <p:spPr>
          <a:xfrm>
            <a:off x="3422015" y="3717290"/>
            <a:ext cx="123825" cy="306705"/>
          </a:xfrm>
          <a:prstGeom prst="downArrow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下箭头 15"/>
          <p:cNvSpPr/>
          <p:nvPr/>
        </p:nvSpPr>
        <p:spPr>
          <a:xfrm>
            <a:off x="3422015" y="4848860"/>
            <a:ext cx="123825" cy="306705"/>
          </a:xfrm>
          <a:prstGeom prst="downArrow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504491" y="582305"/>
            <a:ext cx="9194985" cy="5232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  <a:prstDash val="sysDash"/>
          </a:ln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如何体会作者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描写的场景、细节描写中蕴含的感情呢？</a:t>
            </a:r>
            <a:endParaRPr lang="zh-CN" altLang="en-US" sz="2800" dirty="0"/>
          </a:p>
        </p:txBody>
      </p:sp>
      <p:pic>
        <p:nvPicPr>
          <p:cNvPr id="100" name="图片 99"/>
          <p:cNvPicPr/>
          <p:nvPr/>
        </p:nvPicPr>
        <p:blipFill>
          <a:blip r:embed="rId2"/>
          <a:stretch>
            <a:fillRect/>
          </a:stretch>
        </p:blipFill>
        <p:spPr>
          <a:xfrm>
            <a:off x="8316595" y="1712595"/>
            <a:ext cx="2510155" cy="1909445"/>
          </a:xfrm>
          <a:prstGeom prst="rect">
            <a:avLst/>
          </a:prstGeom>
          <a:noFill/>
          <a:ln w="9525">
            <a:noFill/>
          </a:ln>
          <a:effectLst>
            <a:softEdge rad="317500"/>
          </a:effectLst>
        </p:spPr>
      </p:pic>
      <p:pic>
        <p:nvPicPr>
          <p:cNvPr id="19" name="图片 18"/>
          <p:cNvPicPr/>
          <p:nvPr/>
        </p:nvPicPr>
        <p:blipFill>
          <a:blip r:embed="rId3"/>
          <a:stretch>
            <a:fillRect/>
          </a:stretch>
        </p:blipFill>
        <p:spPr>
          <a:xfrm>
            <a:off x="9940925" y="5012690"/>
            <a:ext cx="1935480" cy="1768475"/>
          </a:xfrm>
          <a:prstGeom prst="rect">
            <a:avLst/>
          </a:prstGeom>
          <a:noFill/>
          <a:ln w="9525">
            <a:noFill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  <a:alpha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943225" y="908685"/>
            <a:ext cx="731139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精彩极了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和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糟糕透了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</a:p>
        </p:txBody>
      </p:sp>
      <p:pic>
        <p:nvPicPr>
          <p:cNvPr id="103" name="图片 102"/>
          <p:cNvPicPr/>
          <p:nvPr/>
        </p:nvPicPr>
        <p:blipFill>
          <a:blip r:embed="rId2"/>
          <a:srcRect t="49648"/>
          <a:stretch>
            <a:fillRect/>
          </a:stretch>
        </p:blipFill>
        <p:spPr>
          <a:xfrm>
            <a:off x="3638550" y="2688590"/>
            <a:ext cx="4914900" cy="3453130"/>
          </a:xfrm>
          <a:prstGeom prst="rect">
            <a:avLst/>
          </a:prstGeom>
          <a:noFill/>
          <a:ln w="9525">
            <a:noFill/>
          </a:ln>
          <a:effectLst>
            <a:softEdge rad="127000"/>
          </a:effectLst>
        </p:spPr>
      </p:pic>
      <p:sp>
        <p:nvSpPr>
          <p:cNvPr id="2" name="文本框 1"/>
          <p:cNvSpPr txBox="1"/>
          <p:nvPr/>
        </p:nvSpPr>
        <p:spPr>
          <a:xfrm>
            <a:off x="3390265" y="1845945"/>
            <a:ext cx="6146165" cy="517525"/>
          </a:xfrm>
          <a:prstGeom prst="rect">
            <a:avLst/>
          </a:prstGeom>
          <a:noFill/>
          <a:ln w="19050">
            <a:solidFill>
              <a:schemeClr val="accent2">
                <a:lumMod val="40000"/>
                <a:lumOff val="60000"/>
              </a:schemeClr>
            </a:solidFill>
            <a:prstDash val="sysDash"/>
          </a:ln>
        </p:spPr>
        <p:txBody>
          <a:bodyPr wrap="square" rtlCol="0" anchor="t">
            <a:noAutofit/>
          </a:bodyPr>
          <a:lstStyle/>
          <a:p>
            <a:r>
              <a:rPr lang="zh-CN" altLang="en-US"/>
              <a:t> </a:t>
            </a:r>
            <a:r>
              <a:rPr lang="en-US" altLang="zh-CN"/>
              <a:t>        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1.表示引用 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2.表示特殊含义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  <a:alpha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141095" y="1920240"/>
            <a:ext cx="10512425" cy="3564437"/>
          </a:xfrm>
          <a:prstGeom prst="rect">
            <a:avLst/>
          </a:prstGeom>
          <a:noFill/>
          <a:ln w="19050">
            <a:solidFill>
              <a:schemeClr val="accent2">
                <a:lumMod val="40000"/>
                <a:lumOff val="60000"/>
              </a:schemeClr>
            </a:solidFill>
            <a:prstDash val="lgDashDot"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 fontAlgn="auto">
              <a:lnSpc>
                <a:spcPct val="200000"/>
              </a:lnSpc>
            </a:pPr>
            <a:r>
              <a:rPr lang="zh-CN" altLang="en-US" sz="40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嚷着</a:t>
            </a:r>
            <a:r>
              <a:rPr lang="en-US" altLang="zh-CN" sz="40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40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精彩</a:t>
            </a:r>
            <a:r>
              <a:rPr lang="en-US" altLang="zh-CN" sz="40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</a:t>
            </a:r>
            <a:r>
              <a:rPr lang="zh-CN" altLang="en-US" sz="40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鼓励</a:t>
            </a:r>
            <a:r>
              <a:rPr lang="en-US" altLang="zh-CN" sz="40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40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慈祥</a:t>
            </a:r>
            <a:r>
              <a:rPr lang="en-US" altLang="zh-CN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</a:p>
          <a:p>
            <a:pPr algn="l" fontAlgn="auto">
              <a:lnSpc>
                <a:spcPct val="200000"/>
              </a:lnSpc>
            </a:pPr>
            <a:r>
              <a:rPr lang="zh-CN" altLang="en-US" sz="4000" b="1" dirty="0">
                <a:solidFill>
                  <a:schemeClr val="accent4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誊写</a:t>
            </a:r>
            <a:r>
              <a:rPr lang="en-US" altLang="zh-CN" sz="4000" b="1" dirty="0">
                <a:solidFill>
                  <a:schemeClr val="accent4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4000" b="1" dirty="0">
                <a:solidFill>
                  <a:schemeClr val="accent4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迫不及待</a:t>
            </a:r>
            <a:r>
              <a:rPr lang="en-US" altLang="zh-CN" sz="4000" b="1" dirty="0">
                <a:solidFill>
                  <a:schemeClr val="accent4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zh-CN" altLang="en-US" sz="4000" b="1" dirty="0">
                <a:solidFill>
                  <a:schemeClr val="accent4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出版</a:t>
            </a:r>
            <a:r>
              <a:rPr lang="en-US" altLang="zh-CN" sz="4000" b="1" dirty="0">
                <a:solidFill>
                  <a:schemeClr val="accent4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zh-CN" altLang="en-US" sz="4000" b="1" dirty="0">
                <a:solidFill>
                  <a:schemeClr val="accent4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谨慎</a:t>
            </a:r>
            <a:r>
              <a:rPr lang="en-US" altLang="zh-CN" sz="4000" b="1" dirty="0">
                <a:solidFill>
                  <a:schemeClr val="accent5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</a:p>
          <a:p>
            <a:pPr algn="l" fontAlgn="auto">
              <a:lnSpc>
                <a:spcPct val="200000"/>
              </a:lnSpc>
            </a:pPr>
            <a:r>
              <a:rPr lang="zh-CN" altLang="en-US" sz="4000" b="1" dirty="0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皱着   糟糕</a:t>
            </a:r>
            <a:r>
              <a:rPr lang="en-US" altLang="zh-CN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</a:t>
            </a:r>
            <a:r>
              <a:rPr lang="zh-CN" altLang="en-US" sz="4000" b="1" dirty="0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警告</a:t>
            </a:r>
            <a:r>
              <a:rPr lang="en-US" altLang="zh-CN" sz="4000" b="1" dirty="0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4000" b="1" dirty="0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严厉</a:t>
            </a:r>
            <a:r>
              <a:rPr lang="en-US" altLang="zh-CN" sz="4000" b="1" dirty="0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4000" b="1" dirty="0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en-US" altLang="zh-CN" sz="4000" b="1" dirty="0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       </a:t>
            </a:r>
            <a:r>
              <a:rPr lang="en-US" altLang="zh-CN" sz="4000" b="1" dirty="0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en-US" altLang="zh-CN" sz="4000" b="1" dirty="0">
                <a:solidFill>
                  <a:schemeClr val="accent6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71475" y="443865"/>
            <a:ext cx="2298700" cy="70675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19050">
            <a:solidFill>
              <a:schemeClr val="accent3">
                <a:lumMod val="75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>
                <a:latin typeface="黑体" panose="02010609060101010101" charset="-122"/>
                <a:ea typeface="黑体" panose="02010609060101010101" charset="-122"/>
              </a:rPr>
              <a:t>读一读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  <a:alpha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05510" y="1061085"/>
            <a:ext cx="2672080" cy="70675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19050">
            <a:solidFill>
              <a:schemeClr val="accent3">
                <a:lumMod val="75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>
                <a:latin typeface="黑体" panose="02010609060101010101" charset="-122"/>
                <a:ea typeface="黑体" panose="02010609060101010101" charset="-122"/>
              </a:rPr>
              <a:t>自学提示：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905510" y="2623820"/>
            <a:ext cx="10857230" cy="3014980"/>
          </a:xfrm>
          <a:prstGeom prst="rect">
            <a:avLst/>
          </a:prstGeom>
          <a:noFill/>
          <a:ln w="19050">
            <a:solidFill>
              <a:schemeClr val="accent2">
                <a:lumMod val="40000"/>
                <a:lumOff val="60000"/>
              </a:schemeClr>
            </a:solidFill>
            <a:prstDash val="dashDot"/>
          </a:ln>
        </p:spPr>
        <p:txBody>
          <a:bodyPr wrap="square" rtlCol="0">
            <a:spAutoFit/>
          </a:bodyPr>
          <a:lstStyle/>
          <a:p>
            <a:pPr algn="l" fontAlgn="auto">
              <a:lnSpc>
                <a:spcPct val="200000"/>
              </a:lnSpc>
              <a:spcAft>
                <a:spcPts val="1200"/>
              </a:spcAft>
            </a:pPr>
            <a:r>
              <a:rPr lang="en-US" sz="3600" b="1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sz="3600" b="1">
                <a:latin typeface="楷体" panose="02010609060101010101" charset="-122"/>
                <a:ea typeface="楷体" panose="02010609060101010101" charset="-122"/>
              </a:rPr>
              <a:t>快速阅读课文，用抓关键词的方法，概括课文描写的场景。</a:t>
            </a:r>
          </a:p>
          <a:p>
            <a:pPr algn="l" fontAlgn="auto">
              <a:spcAft>
                <a:spcPts val="1200"/>
              </a:spcAft>
            </a:pPr>
            <a:endParaRPr lang="zh-CN" sz="36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  <a:alpha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05510" y="1061085"/>
            <a:ext cx="3291205" cy="70675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19050">
            <a:solidFill>
              <a:schemeClr val="accent3">
                <a:lumMod val="75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>
                <a:latin typeface="黑体" panose="02010609060101010101" charset="-122"/>
                <a:ea typeface="黑体" panose="02010609060101010101" charset="-122"/>
              </a:rPr>
              <a:t>自学提示：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19150" y="2212340"/>
            <a:ext cx="10857230" cy="3569335"/>
          </a:xfrm>
          <a:prstGeom prst="rect">
            <a:avLst/>
          </a:prstGeom>
          <a:noFill/>
          <a:ln w="19050">
            <a:solidFill>
              <a:schemeClr val="accent2">
                <a:lumMod val="40000"/>
                <a:lumOff val="60000"/>
              </a:schemeClr>
            </a:solidFill>
            <a:prstDash val="dashDot"/>
          </a:ln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  <a:spcAft>
                <a:spcPts val="1200"/>
              </a:spcAft>
            </a:pPr>
            <a:r>
              <a:rPr lang="en-US" sz="3600" b="1" dirty="0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）用</a:t>
            </a:r>
            <a:r>
              <a:rPr sz="3600" b="1" u="sng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横线</a:t>
            </a:r>
            <a:r>
              <a:rPr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勾画出父母对巴迪诗歌不同看法的句子，再圈出</a:t>
            </a:r>
            <a:r>
              <a:rPr lang="zh-CN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这些句子中细节描写的关键词</a:t>
            </a:r>
            <a:r>
              <a:rPr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</a:p>
          <a:p>
            <a:pPr algn="l" fontAlgn="auto">
              <a:lnSpc>
                <a:spcPct val="150000"/>
              </a:lnSpc>
              <a:spcAft>
                <a:spcPts val="1200"/>
              </a:spcAft>
            </a:pPr>
            <a:r>
              <a:rPr lang="en-US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en-US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）用</a:t>
            </a:r>
            <a:r>
              <a:rPr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波浪线</a:t>
            </a:r>
            <a:r>
              <a:rPr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勾画出描写“我”听到父母看法时心情的句子</a:t>
            </a:r>
            <a:r>
              <a:rPr lang="zh-CN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  <a:alpha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29615" y="1536700"/>
            <a:ext cx="1073277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母亲一念完那首诗，眼睛亮亮的，兴奋地嚷着：“巴迪，真是你写的吗？多美的诗啊！精彩极了！”她搂住了我，赞美声雨点般落到我身上。</a:t>
            </a:r>
            <a:endParaRPr lang="zh-CN" altLang="en-US" sz="40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  <a:alpha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29615" y="1536700"/>
            <a:ext cx="1073277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sz="4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母亲一念完那首诗，</a:t>
            </a:r>
            <a:r>
              <a:rPr lang="zh-CN" sz="40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眼睛亮亮的，兴奋地嚷着</a:t>
            </a:r>
            <a:r>
              <a:rPr lang="zh-CN" sz="4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：“巴迪，真是你写的吗</a:t>
            </a:r>
            <a:r>
              <a:rPr lang="zh-CN" sz="40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？</a:t>
            </a:r>
            <a:r>
              <a:rPr lang="zh-CN" sz="4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多美的诗啊</a:t>
            </a:r>
            <a:r>
              <a:rPr lang="zh-CN" sz="40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！</a:t>
            </a:r>
            <a:r>
              <a:rPr lang="zh-CN" sz="4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精彩极了</a:t>
            </a:r>
            <a:r>
              <a:rPr lang="zh-CN" sz="40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！</a:t>
            </a:r>
            <a:r>
              <a:rPr lang="zh-CN" sz="4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”她</a:t>
            </a:r>
            <a:r>
              <a:rPr lang="zh-CN" sz="40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搂</a:t>
            </a:r>
            <a:r>
              <a:rPr lang="zh-CN" sz="4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住了我，赞美声</a:t>
            </a:r>
            <a:r>
              <a:rPr lang="zh-CN" sz="40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雨点般</a:t>
            </a:r>
            <a:r>
              <a:rPr lang="zh-CN" sz="40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落到我身上。</a:t>
            </a:r>
            <a:endParaRPr lang="zh-CN" altLang="en-US" sz="40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ab6c34d1-47b6-4b68-b4de-5fae8894e0e9}"/>
  <p:tag name="TABLE_ENDDRAG_ORIGIN_RECT" val="750*215"/>
  <p:tag name="TABLE_ENDDRAG_RECT" val="148*297*750*215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349</TotalTime>
  <Words>785</Words>
  <Application>Microsoft Office PowerPoint</Application>
  <PresentationFormat>宽屏</PresentationFormat>
  <Paragraphs>62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黑体</vt:lpstr>
      <vt:lpstr>楷体</vt:lpstr>
      <vt:lpstr>宋体</vt:lpstr>
      <vt:lpstr>微软雅黑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nuc</dc:creator>
  <cp:lastModifiedBy>tw</cp:lastModifiedBy>
  <cp:revision>58</cp:revision>
  <dcterms:created xsi:type="dcterms:W3CDTF">2021-10-18T15:10:00Z</dcterms:created>
  <dcterms:modified xsi:type="dcterms:W3CDTF">2021-12-09T02:43:54Z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E3B82EC6266F492FBD1B3F75DAECDD2D</vt:lpwstr>
  </property>
  <property fmtid="{D5CDD505-2E9C-101B-9397-08002B2CF9AE}" pid="3" name="KSOProductBuildVer">
    <vt:lpwstr>2052-11.1.0.10314</vt:lpwstr>
  </property>
</Properties>
</file>