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6" r:id="rId3"/>
    <p:sldId id="257" r:id="rId5"/>
    <p:sldId id="258" r:id="rId6"/>
    <p:sldId id="259" r:id="rId7"/>
    <p:sldId id="312" r:id="rId8"/>
    <p:sldId id="300" r:id="rId9"/>
    <p:sldId id="262" r:id="rId10"/>
    <p:sldId id="267" r:id="rId11"/>
    <p:sldId id="261" r:id="rId12"/>
    <p:sldId id="270" r:id="rId13"/>
    <p:sldId id="271" r:id="rId14"/>
    <p:sldId id="273" r:id="rId15"/>
    <p:sldId id="313" r:id="rId16"/>
    <p:sldId id="319" r:id="rId17"/>
    <p:sldId id="314" r:id="rId18"/>
    <p:sldId id="315" r:id="rId19"/>
    <p:sldId id="316" r:id="rId20"/>
    <p:sldId id="317" r:id="rId21"/>
    <p:sldId id="318" r:id="rId22"/>
    <p:sldId id="292" r:id="rId23"/>
    <p:sldId id="276" r:id="rId24"/>
    <p:sldId id="277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4.xml"/><Relationship Id="rId3" Type="http://schemas.openxmlformats.org/officeDocument/2006/relationships/image" Target="../media/image1.jpe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6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4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空白演示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在此输入您的封面副标题</a:t>
            </a:r>
            <a:endParaRPr lang="zh-CN" altLang="en-US"/>
          </a:p>
        </p:txBody>
      </p:sp>
      <p:pic>
        <p:nvPicPr>
          <p:cNvPr id="5" name="图片 4" descr="src=http___img.mp.itc.cn_upload_20170619_9bd4fba095124a4fa660a45016ab4b76_th.jpg&amp;refer=http___img.mp.it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5" y="67310"/>
            <a:ext cx="12129135" cy="67227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16305" y="239395"/>
            <a:ext cx="321881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这是吴冠中水墨画中的舟，它是吴冠中笔下姑爹的那只小渔船，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79375"/>
            <a:ext cx="12042140" cy="6698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01420" y="3933825"/>
            <a:ext cx="10171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4810" y="1320165"/>
            <a:ext cx="1142238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sz="28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恍恍惚惚我又置身于两年一度的庙会中，能去看看这盛大的节日的确是无比的快乐，我高兴极了。我看各样彩排着的戏人边走边唱。看踩高跷走路，看虾兵、蚌精、牛头、马面......人山人海，卖小吃的挤得密密层层，各式各样的糖果点心、鸡鸭鱼肉都有。我和父亲都饿了，我多馋啊!但不敢，也不忍心叫父亲买。父亲从家里带了粽子，找个偏僻的地方父子俩坐下吃凉粽子。吃完粽子，父亲觉得我太委屈了，领我到小摊上吃了碗热豆腐脑，我叫他也吃，他就是不吃。卖玩意儿的也不少，彩色的纸风车、布老虎、泥人、竹制的花蛇.....虽然不可能花钱买玩意儿，但父亲很理解我那恋恋不舍的心思，回家后他用几片玻璃和彩色纸屑等糊了一个万花筒，这便是我童年唯一的也是最珍贵的玩具了。万花筒里那千变万化的图案花样，是我最早的抽象美的启迪者吧!</a:t>
            </a:r>
            <a:endParaRPr lang="zh-CN" altLang="en-US" sz="28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39335" y="447675"/>
            <a:ext cx="26676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第四自然段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80010"/>
            <a:ext cx="12042140" cy="6698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01420" y="3933825"/>
            <a:ext cx="10171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4810" y="3136900"/>
            <a:ext cx="114223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93115" y="1722120"/>
            <a:ext cx="106064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①（</a:t>
            </a:r>
            <a:r>
              <a:rPr lang="zh-CN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男生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zh-CN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</a:t>
            </a:r>
            <a:r>
              <a:rPr 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各样彩排着的戏人边走边唱。</a:t>
            </a:r>
            <a:endParaRPr lang="zh-CN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②(</a:t>
            </a:r>
            <a:r>
              <a:rPr 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女生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：看</a:t>
            </a:r>
            <a:r>
              <a:rPr 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踩高跷走路，</a:t>
            </a:r>
            <a:r>
              <a:rPr lang="zh-CN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</a:t>
            </a:r>
            <a:r>
              <a:rPr lang="zh-CN" sz="36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虾兵、蚌精、牛头、马面......人山人海，</a:t>
            </a:r>
            <a:endParaRPr lang="zh-CN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36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80010"/>
            <a:ext cx="12042140" cy="6698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01420" y="3933825"/>
            <a:ext cx="10171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4810" y="3136900"/>
            <a:ext cx="114223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1814830"/>
            <a:ext cx="110985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我高兴极了，</a:t>
            </a:r>
            <a:endParaRPr lang="zh-CN" sz="4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我看</a:t>
            </a:r>
            <a:r>
              <a:rPr lang="zh-CN"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各样彩排着的戏人边走边唱。</a:t>
            </a:r>
            <a:endParaRPr lang="zh-CN" altLang="en-US" sz="4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4810" y="3745865"/>
            <a:ext cx="114223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我看</a:t>
            </a:r>
            <a:r>
              <a:rPr lang="zh-CN"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踩高跷走路，</a:t>
            </a:r>
            <a:r>
              <a:rPr lang="zh-CN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</a:t>
            </a:r>
            <a:r>
              <a:rPr lang="zh-CN" sz="4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虾兵、蚌精、牛头、马面......人山人海，</a:t>
            </a:r>
            <a:endParaRPr lang="zh-CN" sz="40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2153280053,1072807003&amp;fm=26&amp;fmt=auto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" y="-3175"/>
            <a:ext cx="5828665" cy="68643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63285" y="1375410"/>
            <a:ext cx="60572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2" tooltip="" action="ppaction://hlinksldjump"/>
              </a:rPr>
              <a:t>买枇杷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3" tooltip="" action="ppaction://hlinksldjump"/>
              </a:rPr>
              <a:t>住客栈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逛庙会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背我上学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摇船送我考学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摇船送我上学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000">
                <a:latin typeface="楷体" panose="02010609060101010101" charset="-122"/>
                <a:ea typeface="楷体" panose="02010609060101010101" charset="-122"/>
                <a:hlinkClick r:id="rId1" tooltip="" action="ppaction://hlinksldjump"/>
              </a:rPr>
              <a:t>买枇杷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     </a:t>
            </a:r>
            <a:r>
              <a:rPr lang="zh-CN" altLang="en-US" sz="2800"/>
              <a:t>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朦胧中，父亲和母亲在半夜起来给蚕宝宝添桑......每年卖茧子的时候，我总跟在父亲身后，卖了茧子，父亲便给我买枇杷吃......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1079500"/>
            <a:ext cx="10852150" cy="5951220"/>
          </a:xfrm>
        </p:spPr>
        <p:txBody>
          <a:bodyPr/>
          <a:p>
            <a:r>
              <a:rPr lang="en-US" altLang="zh-CN"/>
              <a:t>      </a:t>
            </a:r>
            <a:r>
              <a:rPr lang="en-US" altLang="zh-CN" sz="1800"/>
              <a:t>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不肯轻易上岸，花钱住旅店的教训太深了。有一次，父亲同我住了一间最便宜的小客栈，半夜我被臭虫咬醒，身上都是被咬的大红疙瘩。父亲心疼极了，叫来茶房，掀开席子让他看满床乱爬的臭虫和我身上的疙瘩。茶房说没办法，要么加点儿钱换个较好的房间。父亲动心了，但我年纪虽小却早已深深体会到父亲挣钱的艰难。他平时节省到极点，自己是一分冤枉钱也不肯花的，我反正已被咬了半夜，只剩下后半夜，就不肯再加钱换房子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zh-CN" altLang="en-US" sz="4000">
                <a:latin typeface="楷体" panose="02010609060101010101" charset="-122"/>
                <a:ea typeface="楷体" panose="02010609060101010101" charset="-122"/>
                <a:hlinkClick r:id="rId1" tooltip="" action="ppaction://hlinksldjump"/>
              </a:rPr>
              <a:t>住客栈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532" y="614645"/>
            <a:ext cx="10852237" cy="5041355"/>
          </a:xfrm>
        </p:spPr>
        <p:txBody>
          <a:bodyPr/>
          <a:p>
            <a:r>
              <a:rPr lang="en-US" altLang="zh-CN"/>
              <a:t>   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恍恍惚惚我又置身于两年一度的庙会中，能去看看这盛大的节日的确是无比的快乐，我高兴极了。我看各样彩排着的戏人边走边唱。看踩高跷走路，看虾兵、蚌精、牛头、马面......人山人海，卖小吃的挤得密密层层，各式各样的糖果点心、鸡鸭鱼肉都有。我和父亲都饿了，我多馋啊!但不敢，也不忍心叫父亲买。父亲从家里带了粽子，找个偏僻的地方父子俩坐下吃凉粽子。吃完粽子，父亲觉得我太委屈了，领我到小摊上吃了碗热豆腐脑，我叫他也吃，他就是不吃。卖玩意儿的也不少，彩色的纸风车、布老虎、泥人、竹制的花蛇.....虽然不可能花钱买玩意儿，但父亲很理解我那恋恋不舍的心思，回家后他用几片玻璃和彩色纸屑等糊了一个万花筒，这便是我童年唯一的也是最珍贵的玩具了。万花筒里那千变万化的图案花样，是我最早的抽象美的启迪者吧!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父亲经常说要我念好书，最好将来到外面当个教员，所以我从来不缺课，不逃学。读初小的时候，遇上大雨大雪天，路滑难走，父亲便背着我上学。我背着书包伏在他背上，双手撑起一把结结实实的大黄油布雨伞。他扎紧裤脚，穿一双深筒钉鞋，将棉袍的下半截撩起扎在腰里，腰里那条极长的粉绿色丝绸汗巾可以围腰两三圈，那还是母亲出嫁时的陪嫁呢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    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为了节省路费，父亲又向姑爹借了他家的小渔船，同姑爹两人摇船送我到无锡。时值暑天，为避免炎热，夜晚便开船，父亲和姑爹轮换摇櫓，让我在小舱里睡觉。但我也睡不好，因为确确实实已意识到考不取的严重性，自然更未能领略到满天星斗、小河里孤舟缓缓夜行的诗画意境。船上备一只泥灶，自己煮饭吃，小船兼做宿店和饭店，节省了旅费。只是我们的船不敢停到无锡师范附近，怕被别的考生及家长见了嘲笑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6687" y="511140"/>
            <a:ext cx="10852237" cy="5041355"/>
          </a:xfrm>
        </p:spPr>
        <p:txBody>
          <a:bodyPr/>
          <a:p>
            <a:r>
              <a:rPr lang="en-US" altLang="zh-CN"/>
              <a:t>    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送我去入学的时候,依旧是那只小船，依旧是姑爹和父亲轮换摇船。不过父亲不摇橹的时候，便抓紧时间为我缝补棉被，因我那长期卧病的母亲未能给我备齐行装。我从舱里往外看，父亲那弯腰低头缝补的背影挡住了我的视线，但这个船舱里的背影也就分外明显，永难磨灭了!不仅是背影时时在我眼前显现，鲁迅笔底的乌篷船对我也永远是那么亲切。虽然姑爹小船上盖的只是破旧的篷，远比不上绍兴的乌篷船精致，但姑爹的小渔船仍然是那么亲切，那么难忘......我什么时候能够用自己手中的笔，把那只载着父爱的小船画出来就好了!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-18415"/>
            <a:ext cx="12042140" cy="66986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578610"/>
            <a:ext cx="11194415" cy="3504565"/>
          </a:xfrm>
        </p:spPr>
        <p:txBody>
          <a:bodyPr/>
          <a:p>
            <a:r>
              <a:rPr lang="en-US" altLang="zh-CN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虽然姑爹小船上盖的只是破旧的蓬，远比不上绍兴乌篷船的精致，但姑爹的小船仍然是那么亲切，那么难忘……</a:t>
            </a:r>
            <a:endParaRPr lang="zh-CN" altLang="en-US" sz="4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32130" y="139700"/>
            <a:ext cx="50800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600" b="0">
                <a:ea typeface="宋体" panose="02010600030101010101" pitchFamily="2" charset="-122"/>
              </a:rPr>
              <a:t>它载得满满，在我生命的港湾，荡漾。向夜晚的玫瑰倾诉。不是心房在跳动，而是小船的梦境。</a:t>
            </a:r>
            <a:endParaRPr lang="zh-CN" altLang="en-US" sz="1600" b="0"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2153280053,1072807003&amp;fm=26&amp;fmt=auto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415" y="-3175"/>
            <a:ext cx="3851275" cy="6864350"/>
          </a:xfrm>
          <a:prstGeom prst="rect">
            <a:avLst/>
          </a:prstGeom>
        </p:spPr>
      </p:pic>
      <p:sp>
        <p:nvSpPr>
          <p:cNvPr id="3" name="文本框 1"/>
          <p:cNvSpPr txBox="1"/>
          <p:nvPr/>
        </p:nvSpPr>
        <p:spPr>
          <a:xfrm>
            <a:off x="3778250" y="328930"/>
            <a:ext cx="8221345" cy="267335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zh-CN" altLang="en-US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组长汇报：</a:t>
            </a:r>
            <a:endParaRPr lang="zh-CN" altLang="en-US" sz="2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我们（捕捉的细节）是：父亲______,“我”_______.</a:t>
            </a:r>
            <a:endParaRPr lang="en-US" altLang="zh-CN" sz="2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zh-CN" altLang="en-US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我们用</a:t>
            </a:r>
            <a:r>
              <a:rPr lang="en-US" altLang="zh-CN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______</a:t>
            </a:r>
            <a:r>
              <a:rPr lang="zh-CN" altLang="en-US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的方法，</a:t>
            </a:r>
            <a:r>
              <a:rPr lang="en-US" altLang="zh-CN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体会到：</a:t>
            </a:r>
            <a:endParaRPr lang="en-US" altLang="zh-CN" sz="2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父</a:t>
            </a:r>
            <a:r>
              <a:rPr lang="zh-CN" altLang="en-US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亲</a:t>
            </a:r>
            <a:r>
              <a:rPr lang="en-US" altLang="zh-CN" sz="2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_________“我”___________.</a:t>
            </a:r>
            <a:endParaRPr lang="en-US" altLang="zh-CN" sz="2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11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 </a:t>
            </a:r>
            <a:endParaRPr lang="en-US" altLang="zh-CN" sz="11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2860" y="3310890"/>
            <a:ext cx="8112760" cy="39693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ea typeface="宋体" panose="02010600030101010101" pitchFamily="2" charset="-122"/>
              </a:rPr>
              <a:t>组员汇报：生1: 我仿佛看到  父亲_______(动作，表情），生2 我仿佛听见父亲____地说：___________生3.     于是我_____________________(动作、表情）生4.          我_______地</a:t>
            </a:r>
            <a:r>
              <a:rPr lang="zh-CN" sz="2400">
                <a:ea typeface="宋体" panose="02010600030101010101" pitchFamily="2" charset="-122"/>
                <a:sym typeface="+mn-ea"/>
              </a:rPr>
              <a:t>对父亲</a:t>
            </a:r>
            <a:r>
              <a:rPr lang="zh-CN" sz="2400" b="0">
                <a:ea typeface="宋体" panose="02010600030101010101" pitchFamily="2" charset="-122"/>
              </a:rPr>
              <a:t>说：_____________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ea typeface="宋体" panose="02010600030101010101" pitchFamily="2" charset="-122"/>
              </a:rPr>
              <a:t>…………</a:t>
            </a:r>
            <a:endParaRPr lang="zh-CN" sz="2400" b="0"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 sz="2400" b="0"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32860" y="428625"/>
            <a:ext cx="188023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zh-CN" sz="2400"/>
              <a:t>导演说戏</a:t>
            </a:r>
            <a:r>
              <a:rPr lang="zh-CN" altLang="zh-CN"/>
              <a:t>：</a:t>
            </a:r>
            <a:endParaRPr lang="zh-CN" altLang="zh-CN"/>
          </a:p>
        </p:txBody>
      </p:sp>
      <p:sp>
        <p:nvSpPr>
          <p:cNvPr id="7" name="文本框 6"/>
          <p:cNvSpPr txBox="1"/>
          <p:nvPr/>
        </p:nvSpPr>
        <p:spPr>
          <a:xfrm>
            <a:off x="6779895" y="1435735"/>
            <a:ext cx="481330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zh-CN" sz="2400"/>
              <a:t>我们要传达的感情是：</a:t>
            </a:r>
            <a:endParaRPr lang="zh-CN" altLang="zh-CN" sz="2400"/>
          </a:p>
        </p:txBody>
      </p:sp>
      <p:sp>
        <p:nvSpPr>
          <p:cNvPr id="8" name="文本框 7"/>
          <p:cNvSpPr txBox="1"/>
          <p:nvPr/>
        </p:nvSpPr>
        <p:spPr>
          <a:xfrm>
            <a:off x="3870325" y="4099560"/>
            <a:ext cx="2132330" cy="3683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zh-CN"/>
              <a:t>旁白： </a:t>
            </a:r>
            <a:endParaRPr lang="zh-CN" altLang="zh-CN"/>
          </a:p>
        </p:txBody>
      </p:sp>
      <p:sp>
        <p:nvSpPr>
          <p:cNvPr id="10" name="文本框 9"/>
          <p:cNvSpPr txBox="1"/>
          <p:nvPr/>
        </p:nvSpPr>
        <p:spPr>
          <a:xfrm>
            <a:off x="3870325" y="3490595"/>
            <a:ext cx="1880235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zh-CN" sz="2400"/>
              <a:t>组员说剧本</a:t>
            </a:r>
            <a:r>
              <a:rPr lang="zh-CN" altLang="zh-CN"/>
              <a:t>：</a:t>
            </a:r>
            <a:endParaRPr lang="zh-CN" altLang="zh-CN"/>
          </a:p>
        </p:txBody>
      </p:sp>
      <p:sp>
        <p:nvSpPr>
          <p:cNvPr id="11" name="文本框 10"/>
          <p:cNvSpPr txBox="1"/>
          <p:nvPr/>
        </p:nvSpPr>
        <p:spPr>
          <a:xfrm>
            <a:off x="3870325" y="4617085"/>
            <a:ext cx="1998980" cy="3683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zh-CN"/>
              <a:t>父亲： </a:t>
            </a:r>
            <a:endParaRPr lang="zh-CN" altLang="zh-CN"/>
          </a:p>
        </p:txBody>
      </p:sp>
      <p:sp>
        <p:nvSpPr>
          <p:cNvPr id="12" name="文本框 11"/>
          <p:cNvSpPr txBox="1"/>
          <p:nvPr/>
        </p:nvSpPr>
        <p:spPr>
          <a:xfrm>
            <a:off x="3870325" y="5164455"/>
            <a:ext cx="1022985" cy="3683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zh-CN"/>
              <a:t>旁白： </a:t>
            </a:r>
            <a:endParaRPr lang="zh-CN" altLang="zh-CN"/>
          </a:p>
        </p:txBody>
      </p:sp>
      <p:sp>
        <p:nvSpPr>
          <p:cNvPr id="13" name="文本框 12"/>
          <p:cNvSpPr txBox="1"/>
          <p:nvPr/>
        </p:nvSpPr>
        <p:spPr>
          <a:xfrm>
            <a:off x="3832860" y="2541905"/>
            <a:ext cx="4813300" cy="4603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zh-CN" sz="2400"/>
              <a:t>所以我们的题目是</a:t>
            </a:r>
            <a:r>
              <a:rPr lang="en-US" altLang="zh-CN" sz="2400"/>
              <a:t>______</a:t>
            </a:r>
            <a:endParaRPr lang="zh-CN" altLang="zh-CN" sz="2400"/>
          </a:p>
        </p:txBody>
      </p:sp>
      <p:sp>
        <p:nvSpPr>
          <p:cNvPr id="14" name="文本框 13"/>
          <p:cNvSpPr txBox="1"/>
          <p:nvPr/>
        </p:nvSpPr>
        <p:spPr>
          <a:xfrm>
            <a:off x="3870325" y="5712460"/>
            <a:ext cx="695960" cy="3683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p>
            <a:r>
              <a:rPr lang="zh-CN" altLang="zh-CN"/>
              <a:t>我： </a:t>
            </a:r>
            <a:endParaRPr lang="zh-CN" altLang="zh-CN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13" grpId="0" animBg="1"/>
      <p:bldP spid="13" grpId="1" animBg="1"/>
      <p:bldP spid="10" grpId="0" bldLvl="0" animBg="1"/>
      <p:bldP spid="10" grpId="1" animBg="1"/>
      <p:bldP spid="8" grpId="0" bldLvl="0" animBg="1"/>
      <p:bldP spid="8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79375"/>
            <a:ext cx="12042140" cy="66986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01420" y="3933825"/>
            <a:ext cx="101714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zh-CN" altLang="en-US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84810" y="3136900"/>
            <a:ext cx="114223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2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4810" y="229870"/>
            <a:ext cx="7512050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吴冠中 （著名画家、美术教育家）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1931年，小学毕业，考入无锡师范学校。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1946年，考取全国公费留学绘画第一名，赴法国留学。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1950年，留学归国，任教于中央美术学院1953年，任清华大学建筑系副教授。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en-US" altLang="zh-CN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979年，当选中国美术家协会常务理事。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1999年，国家文化部主办“吴冠中画展”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/>
            <a:r>
              <a:rPr lang="zh-CN" altLang="en-US" sz="32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2000年，入选法兰西学院艺术院通讯院士，是首位获此殊荣的中国籍艺术家，这也是法兰西学院成立近二百年来第一位亚洲人获得这一职位。</a:t>
            </a:r>
            <a:endParaRPr lang="zh-CN" altLang="en-US" sz="32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内容占位符 3" descr="4034970a304e251f0e9fcd9ba786c9177f3e536c"/>
          <p:cNvPicPr>
            <a:picLocks noChangeAspect="1"/>
          </p:cNvPicPr>
          <p:nvPr/>
        </p:nvPicPr>
        <p:blipFill>
          <a:blip r:embed="rId2"/>
          <a:srcRect b="8482"/>
          <a:stretch>
            <a:fillRect/>
          </a:stretch>
        </p:blipFill>
        <p:spPr>
          <a:xfrm>
            <a:off x="8056880" y="407035"/>
            <a:ext cx="3750310" cy="51517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src=http___5b0988e595225.cdn.sohucs.com_q_70,c_zoom,w_640_images_20170618_258925a813bc4e59ac129ca055dafdd1.jpg&amp;refer=http___5b0988e595225.cdn.sohucs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3340" y="8255"/>
            <a:ext cx="12288520" cy="6842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盖的只是破旧的蓬，远比不上绍兴乌篷船的精致</a:t>
            </a:r>
            <a:endParaRPr lang="zh-CN" altLang="en-US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669882" y="1575635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船舱里的背影，分外明显，永难磨灭！</a:t>
            </a:r>
            <a:endParaRPr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标题 1"/>
          <p:cNvSpPr>
            <a:spLocks noGrp="1"/>
          </p:cNvSpPr>
          <p:nvPr/>
        </p:nvSpPr>
        <p:spPr>
          <a:xfrm>
            <a:off x="1983105" y="2649855"/>
            <a:ext cx="7803515" cy="1134745"/>
          </a:xfrm>
          <a:prstGeom prst="rect">
            <a:avLst/>
          </a:prstGeom>
          <a:solidFill>
            <a:schemeClr val="bg1"/>
          </a:solidFill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</a:t>
            </a:r>
            <a:r>
              <a:rPr lang="en-US" altLang="zh-CN"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_____________</a:t>
            </a:r>
            <a:r>
              <a:rPr sz="6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之舟</a:t>
            </a:r>
            <a:endParaRPr sz="60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3855" y="241300"/>
            <a:ext cx="3569335" cy="647700"/>
          </a:xfrm>
        </p:spPr>
        <p:txBody>
          <a:bodyPr/>
          <a:p>
            <a:r>
              <a:rPr lang="zh-CN" altLang="en-US" sz="4400">
                <a:solidFill>
                  <a:srgbClr val="FF0000"/>
                </a:solidFill>
              </a:rPr>
              <a:t>作业布置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8425" y="889000"/>
            <a:ext cx="4100830" cy="5873115"/>
          </a:xfrm>
        </p:spPr>
        <p:txBody>
          <a:bodyPr/>
          <a:p>
            <a:r>
              <a:rPr lang="zh-CN" altLang="en-US" sz="3200"/>
              <a:t>一</a:t>
            </a:r>
            <a:r>
              <a:rPr lang="en-US" altLang="zh-CN" sz="3200"/>
              <a:t>.</a:t>
            </a:r>
            <a:r>
              <a:rPr sz="3200"/>
              <a:t>继续完成《父爱之舟》微视频剧本。</a:t>
            </a:r>
            <a:endParaRPr sz="3200"/>
          </a:p>
          <a:p>
            <a:r>
              <a:rPr sz="3200"/>
              <a:t>二、</a:t>
            </a:r>
            <a:r>
              <a:rPr lang="zh-CN" altLang="en-US" sz="3200"/>
              <a:t>借助表格提示回忆自己和父母生活的点滴小事，选择一个印象深刻的场景，特写细节，传达自己的感情。</a:t>
            </a:r>
            <a:endParaRPr lang="zh-CN" altLang="en-US" sz="3200"/>
          </a:p>
          <a:p>
            <a:endParaRPr sz="3200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4946015" y="304800"/>
          <a:ext cx="6400800" cy="14204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7170"/>
                <a:gridCol w="2780030"/>
                <a:gridCol w="2133600"/>
              </a:tblGrid>
              <a:tr h="85344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600" b="0">
                          <a:solidFill>
                            <a:srgbClr val="B28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场景</a:t>
                      </a:r>
                      <a:endParaRPr lang="en-US" altLang="en-US" sz="3600" b="0">
                        <a:solidFill>
                          <a:srgbClr val="B28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B28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父母爱我的细节（小事）</a:t>
                      </a:r>
                      <a:endParaRPr lang="en-US" altLang="en-US" sz="2800" b="0">
                        <a:solidFill>
                          <a:srgbClr val="B28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800" b="0">
                          <a:solidFill>
                            <a:srgbClr val="B28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我的理解和回应</a:t>
                      </a:r>
                      <a:endParaRPr lang="en-US" altLang="en-US" sz="2800" b="0">
                        <a:solidFill>
                          <a:srgbClr val="B28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  <a:tr h="56705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B28E4E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1100" b="0">
                        <a:solidFill>
                          <a:srgbClr val="B28E4E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>
                          <a:solidFill>
                            <a:srgbClr val="40404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    </a:t>
                      </a:r>
                      <a:endParaRPr lang="en-US" altLang="en-US" sz="11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endParaRPr lang="en-US" altLang="en-US" sz="1100" b="0">
                        <a:solidFill>
                          <a:srgbClr val="40404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vert="horz" anchor="t">
                    <a:lnL w="9525">
                      <a:solidFill>
                        <a:srgbClr val="B28E4E"/>
                      </a:solidFill>
                      <a:prstDash val="dash"/>
                    </a:lnL>
                    <a:lnR w="9525">
                      <a:solidFill>
                        <a:srgbClr val="B28E4E"/>
                      </a:solidFill>
                      <a:prstDash val="dash"/>
                    </a:lnR>
                    <a:lnT w="9525">
                      <a:solidFill>
                        <a:srgbClr val="B28E4E"/>
                      </a:solidFill>
                      <a:prstDash val="dash"/>
                    </a:lnT>
                    <a:lnB w="9525">
                      <a:solidFill>
                        <a:srgbClr val="B28E4E"/>
                      </a:solidFill>
                      <a:prstDash val="dash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6" name="文本框 4"/>
          <p:cNvSpPr txBox="1"/>
          <p:nvPr/>
        </p:nvSpPr>
        <p:spPr>
          <a:xfrm>
            <a:off x="4946015" y="2023110"/>
            <a:ext cx="6400800" cy="448691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构思过程：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AutoNum type="arabicPeriod"/>
              <a:tabLst>
                <a:tab pos="198120" algn="l"/>
              </a:tabLs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选择哪一个场景？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AutoNum type="arabicPeriod"/>
              <a:tabLst>
                <a:tab pos="198120" algn="l"/>
              </a:tabLs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特写镜头是哪一个细节？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AutoNum type="arabicPeriod"/>
              <a:tabLst>
                <a:tab pos="198120" algn="l"/>
              </a:tabLs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传达什么感受？(据此拟一个题目）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AutoNum type="arabicPeriod"/>
              <a:tabLst>
                <a:tab pos="198120" algn="l"/>
              </a:tabLs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展开想象（人物动作、神态、语言、心理活动）/联系生活/变换视角    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练笔：              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                         题目：_______________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zh-CN" altLang="en-US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父母</a:t>
            </a: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__________________________________(动作、神态）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父</a:t>
            </a:r>
            <a:r>
              <a:rPr lang="zh-CN" altLang="en-US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母</a:t>
            </a: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________地对我说:______________________________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_我______________________________（动作、神态、心理）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zh-CN" sz="1400" kern="100">
                <a:latin typeface="Calibri" panose="020F0502020204030204"/>
                <a:ea typeface="宋体" panose="02010600030101010101" pitchFamily="2" charset="-122"/>
                <a:cs typeface="Times New Roman" panose="02020603050405020304"/>
                <a:sym typeface="Times New Roman" panose="02020603050405020304"/>
              </a:rPr>
              <a:t>我_________________地对父亲说“_________________________________。</a:t>
            </a:r>
            <a:endParaRPr lang="en-US" altLang="zh-CN" sz="1400" kern="100">
              <a:latin typeface="Calibri" panose="020F0502020204030204"/>
              <a:ea typeface="宋体" panose="02010600030101010101" pitchFamily="2" charset="-122"/>
              <a:cs typeface="Times New Roman" panose="02020603050405020304"/>
              <a:sym typeface="Times New Roman" panose="02020603050405020304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-18415"/>
            <a:ext cx="12042140" cy="66986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55625" y="207010"/>
            <a:ext cx="11155680" cy="5942965"/>
          </a:xfrm>
        </p:spPr>
        <p:txBody>
          <a:bodyPr/>
          <a:p>
            <a:pPr>
              <a:lnSpc>
                <a:spcPct val="150000"/>
              </a:lnSpc>
            </a:pPr>
            <a:r>
              <a:rPr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“是昨夜梦中的经历吧，我刚刚梦醒!”</a:t>
            </a:r>
            <a:br>
              <a:rPr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“……醒来，枕边一片湿。”</a:t>
            </a:r>
            <a:endParaRPr sz="4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25140" y="5441950"/>
            <a:ext cx="6898640" cy="1332865"/>
          </a:xfrm>
        </p:spPr>
        <p:txBody>
          <a:bodyPr/>
          <a:p>
            <a:pPr algn="ctr"/>
            <a:r>
              <a:rPr lang="zh-CN" altLang="en-US" sz="4800"/>
              <a:t>吴冠中（1919—2010）</a:t>
            </a:r>
            <a:endParaRPr lang="zh-CN" altLang="en-US" sz="4800"/>
          </a:p>
        </p:txBody>
      </p:sp>
      <p:pic>
        <p:nvPicPr>
          <p:cNvPr id="4" name="内容占位符 3" descr="4034970a304e251f0e9fcd9ba786c9177f3e536c"/>
          <p:cNvPicPr>
            <a:picLocks noChangeAspect="1"/>
          </p:cNvPicPr>
          <p:nvPr>
            <p:ph idx="1"/>
          </p:nvPr>
        </p:nvPicPr>
        <p:blipFill>
          <a:blip r:embed="rId1"/>
          <a:srcRect b="8482"/>
          <a:stretch>
            <a:fillRect/>
          </a:stretch>
        </p:blipFill>
        <p:spPr>
          <a:xfrm>
            <a:off x="3312160" y="90170"/>
            <a:ext cx="5029200" cy="53517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-18415"/>
            <a:ext cx="12042140" cy="6698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0075" y="1410335"/>
            <a:ext cx="109918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初小毕业后，我考取了鹅山小学，要住在鹅山当寄宿生，就要缴饭费、宿费、学杂费，书本费也贵了，于是家里粜稻，卖猪，每学期开学要凑一笔不少的钱。钱，很紧，但家里愿意将钱都花在我身上。我拿着凑来的钱去缴学费，感到十分心酸。父亲送我到校，替我铺好床被，他回家时，我偷偷哭了。这是我第一次真正心酸的哭，与在家里撒娇的哭、发脾气的哭、打架的哭都大不一样，是人生道路中品尝到的新滋味了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9335" y="514350"/>
            <a:ext cx="3542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第六自然段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altLang="zh-CN" sz="3600">
                <a:latin typeface="楷体" panose="02010609060101010101" charset="-122"/>
                <a:ea typeface="楷体" panose="02010609060101010101" charset="-122"/>
              </a:rPr>
              <a:t>自读要求</a:t>
            </a:r>
            <a:endParaRPr altLang="zh-CN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默读六自然段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聚焦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这个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场景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捕捉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父亲让你最感动的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细节。（用笔勾一勾）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细细品读。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边读边想像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仿佛能听到什么，看到什么，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简要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批注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自己的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体会</a:t>
            </a:r>
            <a:endParaRPr lang="zh-CN" altLang="en-US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-18415"/>
            <a:ext cx="12042140" cy="66986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0075" y="1410335"/>
            <a:ext cx="109918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初小毕业后，我考取了鹅山小学，要住在鹅山当寄宿生，就要缴饭费、宿费、学杂费，书本费也贵了，于是家里粜稻，卖猪，每学期开学要凑一笔不少的钱。钱，很紧，但家里愿意将钱都花在我身上。我拿着凑来的钱去缴学费，感到十分心酸。父亲送我到校，替我铺好床被，他回家时，我偷偷哭了。这是我第一次真正心酸的哭，与在家里撒娇的哭、发脾气的哭、打架的哭都大不一样，是人生道路中品尝到的新滋味了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9335" y="514350"/>
            <a:ext cx="35426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第六自然段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微信图片_20211112225618"/>
          <p:cNvPicPr>
            <a:picLocks noChangeAspect="1"/>
          </p:cNvPicPr>
          <p:nvPr>
            <p:ph idx="1"/>
          </p:nvPr>
        </p:nvPicPr>
        <p:blipFill>
          <a:blip r:embed="rId1">
            <a:lum bright="70000" contrast="-70000"/>
          </a:blip>
          <a:stretch>
            <a:fillRect/>
          </a:stretch>
        </p:blipFill>
        <p:spPr>
          <a:xfrm>
            <a:off x="74930" y="-18415"/>
            <a:ext cx="12042140" cy="66986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3995" y="95885"/>
            <a:ext cx="11903075" cy="5942965"/>
          </a:xfrm>
        </p:spPr>
        <p:txBody>
          <a:bodyPr/>
          <a:p>
            <a:pPr>
              <a:lnSpc>
                <a:spcPct val="150000"/>
              </a:lnSpc>
            </a:pPr>
            <a:r>
              <a:rPr lang="en-US" altLang="zh-CN"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4800">
                <a:latin typeface="楷体" panose="02010609060101010101" charset="-122"/>
                <a:ea typeface="楷体" panose="02010609060101010101" charset="-122"/>
                <a:sym typeface="+mn-ea"/>
              </a:rPr>
              <a:t>他回家时，我偷偷哭了。这是</a:t>
            </a:r>
            <a:r>
              <a:rPr sz="4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我第一次真正心酸的哭，与在家里撒娇的哭、发脾气的哭、打架的哭都大不一样，是人生道路中品尝到新滋味了。</a:t>
            </a:r>
            <a:endParaRPr sz="4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15435" y="4400550"/>
            <a:ext cx="1943100" cy="762000"/>
          </a:xfrm>
          <a:prstGeom prst="rect">
            <a:avLst/>
          </a:prstGeom>
          <a:solidFill>
            <a:srgbClr val="FF0000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2153280053,1072807003&amp;fm=26&amp;fmt=auto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685" y="-12700"/>
            <a:ext cx="8361045" cy="68643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ISCONTENTSTITLE" val="0"/>
  <p:tag name="KSO_WM_UNIT_PRESET_TEXT" val="在此输入您的封面副标题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1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6.xml><?xml version="1.0" encoding="utf-8"?>
<p:tagLst xmlns:p="http://schemas.openxmlformats.org/presentationml/2006/main">
  <p:tag name="KSO_WM_UNIT_TABLE_BEAUTIFY" val="smartTable{8379240c-fc0f-4202-8b49-304523087c1a}"/>
  <p:tag name="TABLE_SKINIDX" val="2"/>
  <p:tag name="TABLE_ENCOLOR" val="#FFFFFF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3412</Words>
  <Application>WPS 演示</Application>
  <PresentationFormat>宽屏</PresentationFormat>
  <Paragraphs>158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楷体</vt:lpstr>
      <vt:lpstr>华文楷体</vt:lpstr>
      <vt:lpstr>Calibri</vt:lpstr>
      <vt:lpstr>Times New Roman</vt:lpstr>
      <vt:lpstr>Arial Unicode MS</vt:lpstr>
      <vt:lpstr>仿宋</vt:lpstr>
      <vt:lpstr>GreekC</vt:lpstr>
      <vt:lpstr>Office 主题​​</vt:lpstr>
      <vt:lpstr>空白演示</vt:lpstr>
      <vt:lpstr>    虽然姑爹小船上盖的只是破旧的蓬，远比不上绍兴乌篷船的精致，但姑爹的小船仍然是那么亲切，那么难忘……</vt:lpstr>
      <vt:lpstr>“是昨夜梦中的经历吧，我刚刚梦醒!” “……醒来，枕边一片湿。”</vt:lpstr>
      <vt:lpstr>吴冠中（1919—2010）</vt:lpstr>
      <vt:lpstr>PowerPoint 演示文稿</vt:lpstr>
      <vt:lpstr>自读要求</vt:lpstr>
      <vt:lpstr>PowerPoint 演示文稿</vt:lpstr>
      <vt:lpstr>    他回家时，我偷偷哭了。这是我第一次真正心酸的哭，与在家里撒娇的哭、发脾气的哭、打架的哭都大不一样，是人生道路中品尝到新滋味了。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买枇杷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盖的只是破旧的蓬，远比不上绍兴乌篷船的精致</vt:lpstr>
      <vt:lpstr>作业布置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dorado</cp:lastModifiedBy>
  <cp:revision>38</cp:revision>
  <dcterms:created xsi:type="dcterms:W3CDTF">2019-06-19T02:08:00Z</dcterms:created>
  <dcterms:modified xsi:type="dcterms:W3CDTF">2021-11-21T08:50:48Z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