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saveSubsetFonts="1">
  <p:sldMasterIdLst>
    <p:sldMasterId id="2147483648" r:id="rId1"/>
  </p:sldMasterIdLst>
  <p:notesMasterIdLst>
    <p:notesMasterId r:id="rId59"/>
  </p:notesMasterIdLst>
  <p:handoutMasterIdLst>
    <p:handoutMasterId r:id="rId60"/>
  </p:handoutMasterIdLst>
  <p:sldIdLst>
    <p:sldId id="1501" r:id="rId2"/>
    <p:sldId id="1502" r:id="rId3"/>
    <p:sldId id="1504" r:id="rId4"/>
    <p:sldId id="1469" r:id="rId5"/>
    <p:sldId id="1548" r:id="rId6"/>
    <p:sldId id="1552" r:id="rId7"/>
    <p:sldId id="634" r:id="rId8"/>
    <p:sldId id="1396" r:id="rId9"/>
    <p:sldId id="1551" r:id="rId10"/>
    <p:sldId id="1508" r:id="rId11"/>
    <p:sldId id="1553" r:id="rId12"/>
    <p:sldId id="1549" r:id="rId13"/>
    <p:sldId id="1470" r:id="rId14"/>
    <p:sldId id="1554" r:id="rId15"/>
    <p:sldId id="1555" r:id="rId16"/>
    <p:sldId id="1523" r:id="rId17"/>
    <p:sldId id="1556" r:id="rId18"/>
    <p:sldId id="1524" r:id="rId19"/>
    <p:sldId id="1510" r:id="rId20"/>
    <p:sldId id="1511" r:id="rId21"/>
    <p:sldId id="1512" r:id="rId22"/>
    <p:sldId id="1513" r:id="rId23"/>
    <p:sldId id="941" r:id="rId24"/>
    <p:sldId id="1558" r:id="rId25"/>
    <p:sldId id="1567" r:id="rId26"/>
    <p:sldId id="1568" r:id="rId27"/>
    <p:sldId id="1569" r:id="rId28"/>
    <p:sldId id="1570" r:id="rId29"/>
    <p:sldId id="1571" r:id="rId30"/>
    <p:sldId id="1572" r:id="rId31"/>
    <p:sldId id="1573" r:id="rId32"/>
    <p:sldId id="1137" r:id="rId33"/>
    <p:sldId id="1532" r:id="rId34"/>
    <p:sldId id="1562" r:id="rId35"/>
    <p:sldId id="1536" r:id="rId36"/>
    <p:sldId id="1537" r:id="rId37"/>
    <p:sldId id="1534" r:id="rId38"/>
    <p:sldId id="1488" r:id="rId39"/>
    <p:sldId id="1563" r:id="rId40"/>
    <p:sldId id="1565" r:id="rId41"/>
    <p:sldId id="1539" r:id="rId42"/>
    <p:sldId id="1540" r:id="rId43"/>
    <p:sldId id="1541" r:id="rId44"/>
    <p:sldId id="1475" r:id="rId45"/>
    <p:sldId id="1574" r:id="rId46"/>
    <p:sldId id="1542" r:id="rId47"/>
    <p:sldId id="1543" r:id="rId48"/>
    <p:sldId id="1566" r:id="rId49"/>
    <p:sldId id="1545" r:id="rId50"/>
    <p:sldId id="1521" r:id="rId51"/>
    <p:sldId id="1514" r:id="rId52"/>
    <p:sldId id="1515" r:id="rId53"/>
    <p:sldId id="1516" r:id="rId54"/>
    <p:sldId id="1517" r:id="rId55"/>
    <p:sldId id="1518" r:id="rId56"/>
    <p:sldId id="1519" r:id="rId57"/>
    <p:sldId id="1008" r:id="rId58"/>
  </p:sldIdLst>
  <p:sldSz cx="9144000" cy="5143500" type="screen16x9"/>
  <p:notesSz cx="6858000" cy="9144000"/>
  <p:embeddedFontLst>
    <p:embeddedFont>
      <p:font typeface="幼圆" pitchFamily="49" charset="-122"/>
      <p:regular r:id="rId61"/>
    </p:embeddedFont>
    <p:embeddedFont>
      <p:font typeface="Calibri" pitchFamily="34" charset="0"/>
      <p:regular r:id="rId62"/>
      <p:bold r:id="rId63"/>
      <p:italic r:id="rId64"/>
      <p:boldItalic r:id="rId65"/>
    </p:embeddedFont>
    <p:embeddedFont>
      <p:font typeface="楷体" pitchFamily="49" charset="-122"/>
      <p:regular r:id="rId66"/>
    </p:embeddedFont>
    <p:embeddedFont>
      <p:font typeface="汉语拼音" pitchFamily="34" charset="0"/>
      <p:regular r:id="rId67"/>
    </p:embeddedFont>
    <p:embeddedFont>
      <p:font typeface="微软雅黑" pitchFamily="34" charset="-122"/>
      <p:regular r:id="rId68"/>
      <p:bold r:id="rId69"/>
    </p:embeddedFont>
    <p:embeddedFont>
      <p:font typeface="华文楷体" pitchFamily="2" charset="-122"/>
      <p:regular r:id="rId70"/>
    </p:embeddedFont>
    <p:embeddedFont>
      <p:font typeface="黑体" pitchFamily="49" charset="-122"/>
      <p:regular r:id="rId71"/>
    </p:embeddedFont>
  </p:embeddedFontLst>
  <p:custDataLst>
    <p:tags r:id="rId72"/>
  </p:custDataLst>
  <p:defaultTextStyle>
    <a:defPPr>
      <a:defRPr lang="zh-CN"/>
    </a:defPPr>
    <a:lvl1pPr marL="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4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B050"/>
    <a:srgbClr val="CCFFFF"/>
    <a:srgbClr val="00CC66"/>
    <a:srgbClr val="0066FF"/>
    <a:srgbClr val="CCFF99"/>
    <a:srgbClr val="90EC84"/>
    <a:srgbClr val="008000"/>
    <a:srgbClr val="DFFF75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中度样式 2 - 强调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16D9F66E-5EB9-4882-86FB-DCBF35E3C3E4}" styleName="中度样式 4 - 强调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05" autoAdjust="0"/>
    <p:restoredTop sz="94737" autoAdjust="0"/>
  </p:normalViewPr>
  <p:slideViewPr>
    <p:cSldViewPr>
      <p:cViewPr>
        <p:scale>
          <a:sx n="100" d="100"/>
          <a:sy n="100" d="100"/>
        </p:scale>
        <p:origin x="-750" y="-402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4578"/>
    </p:cViewPr>
  </p:sorterViewPr>
  <p:notesViewPr>
    <p:cSldViewPr>
      <p:cViewPr varScale="1">
        <p:scale>
          <a:sx n="65" d="100"/>
          <a:sy n="65" d="100"/>
        </p:scale>
        <p:origin x="-2502" y="-114"/>
      </p:cViewPr>
      <p:guideLst>
        <p:guide orient="horz" pos="3080"/>
        <p:guide pos="2235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font" Target="fonts/font3.fntdata"/><Relationship Id="rId68" Type="http://schemas.openxmlformats.org/officeDocument/2006/relationships/font" Target="fonts/font8.fntdata"/><Relationship Id="rId76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font" Target="fonts/font11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font" Target="fonts/font6.fntdata"/><Relationship Id="rId7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handoutMaster" Target="handoutMasters/handoutMaster1.xml"/><Relationship Id="rId65" Type="http://schemas.openxmlformats.org/officeDocument/2006/relationships/font" Target="fonts/font5.fntdata"/><Relationship Id="rId73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font" Target="fonts/font4.fntdata"/><Relationship Id="rId69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ags" Target="tags/tag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notesMaster" Target="notesMasters/notesMaster1.xml"/><Relationship Id="rId67" Type="http://schemas.openxmlformats.org/officeDocument/2006/relationships/font" Target="fonts/font7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2.fntdata"/><Relationship Id="rId70" Type="http://schemas.openxmlformats.org/officeDocument/2006/relationships/font" Target="fonts/font10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60C8EF0-063C-4EC8-822D-D4BEE606CB45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7F7337-2D4C-4836-9F96-E27918AAD3E1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744372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D2E35E-6DB1-4671-AA13-E9173BD066DF}" type="datetimeFigureOut">
              <a:rPr lang="zh-CN" altLang="en-US" smtClean="0"/>
              <a:t>2020/5/9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1CD010-A9A3-4117-BFBF-9C1583B3E142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38317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C5514D-1C19-4227-9FDB-AE9C2557C608}" type="slidenum">
              <a:rPr lang="zh-CN" altLang="en-US" smtClean="0"/>
              <a:t>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7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8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12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25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26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E1CD010-A9A3-4117-BFBF-9C1583B3E142}" type="slidenum">
              <a:rPr lang="zh-CN" altLang="en-US" smtClean="0"/>
              <a:t>32</a:t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793892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75833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3734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8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 userDrawn="1"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8384" y="123478"/>
            <a:ext cx="915984" cy="360040"/>
          </a:xfrm>
          <a:prstGeom prst="rect">
            <a:avLst/>
          </a:prstGeom>
        </p:spPr>
      </p:pic>
      <p:grpSp>
        <p:nvGrpSpPr>
          <p:cNvPr id="2" name="组合 1"/>
          <p:cNvGrpSpPr/>
          <p:nvPr userDrawn="1"/>
        </p:nvGrpSpPr>
        <p:grpSpPr>
          <a:xfrm>
            <a:off x="1" y="92978"/>
            <a:ext cx="2771800" cy="276999"/>
            <a:chOff x="1" y="92978"/>
            <a:chExt cx="2771800" cy="276999"/>
          </a:xfrm>
        </p:grpSpPr>
        <p:sp>
          <p:nvSpPr>
            <p:cNvPr id="5" name="矩形 4"/>
            <p:cNvSpPr/>
            <p:nvPr userDrawn="1"/>
          </p:nvSpPr>
          <p:spPr>
            <a:xfrm flipH="1">
              <a:off x="1" y="123478"/>
              <a:ext cx="2771800" cy="216000"/>
            </a:xfrm>
            <a:prstGeom prst="rect">
              <a:avLst/>
            </a:prstGeom>
            <a:gradFill flip="none" rotWithShape="1">
              <a:gsLst>
                <a:gs pos="40000">
                  <a:schemeClr val="accent5">
                    <a:lumMod val="60000"/>
                    <a:lumOff val="40000"/>
                  </a:schemeClr>
                </a:gs>
                <a:gs pos="97000">
                  <a:schemeClr val="bg1">
                    <a:alpha val="0"/>
                  </a:schemeClr>
                </a:gs>
                <a:gs pos="70000">
                  <a:schemeClr val="accent5">
                    <a:lumMod val="40000"/>
                    <a:lumOff val="60000"/>
                    <a:alpha val="76000"/>
                  </a:schemeClr>
                </a:gs>
              </a:gsLst>
              <a:lin ang="108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/>
            </a:p>
          </p:txBody>
        </p:sp>
        <p:sp>
          <p:nvSpPr>
            <p:cNvPr id="6" name="文本框 10"/>
            <p:cNvSpPr txBox="1"/>
            <p:nvPr userDrawn="1"/>
          </p:nvSpPr>
          <p:spPr>
            <a:xfrm>
              <a:off x="193237" y="92978"/>
              <a:ext cx="877163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kumimoji="1" lang="en-US" altLang="zh-CN" sz="1200" dirty="0" smtClean="0">
                  <a:latin typeface="黑体" panose="02010609060101010101" charset="-122"/>
                  <a:ea typeface="黑体" panose="02010609060101010101" charset="-122"/>
                </a:rPr>
                <a:t>2  </a:t>
              </a:r>
              <a:r>
                <a:rPr kumimoji="1" lang="zh-CN" altLang="en-US" sz="1200" dirty="0" smtClean="0">
                  <a:latin typeface="黑体" panose="02010609060101010101" charset="-122"/>
                  <a:ea typeface="黑体" panose="02010609060101010101" charset="-122"/>
                </a:rPr>
                <a:t>走月亮</a:t>
              </a:r>
              <a:endParaRPr kumimoji="1" lang="en-US" altLang="zh-CN" sz="1200" dirty="0" smtClean="0">
                <a:latin typeface="黑体" panose="02010609060101010101" charset="-122"/>
                <a:ea typeface="黑体" panose="02010609060101010101" charset="-122"/>
              </a:endParaRPr>
            </a:p>
          </p:txBody>
        </p:sp>
      </p:grpSp>
      <p:pic>
        <p:nvPicPr>
          <p:cNvPr id="7" name="图片 6" descr="13c5000d50cf7261740c.jpg"/>
          <p:cNvPicPr>
            <a:picLocks noChangeAspect="1"/>
          </p:cNvPicPr>
          <p:nvPr userDrawn="1"/>
        </p:nvPicPr>
        <p:blipFill>
          <a:blip r:embed="rId9"/>
          <a:srcRect l="1495" r="1495" b="16989"/>
          <a:stretch>
            <a:fillRect/>
          </a:stretch>
        </p:blipFill>
        <p:spPr>
          <a:xfrm>
            <a:off x="0" y="4587974"/>
            <a:ext cx="9144000" cy="55552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3" r:id="rId3"/>
    <p:sldLayoutId id="2147483658" r:id="rId4"/>
    <p:sldLayoutId id="2147483659" r:id="rId5"/>
    <p:sldLayoutId id="2147483660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  <p:txStyles>
    <p:titleStyle>
      <a:lvl1pPr algn="ctr" defTabSz="685800" rtl="0" eaLnBrk="1" latinLnBrk="0" hangingPunct="1"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530" indent="-21463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Relationship Id="rId4" Type="http://schemas.microsoft.com/office/2007/relationships/hdphoto" Target="../media/hdphoto1.wdp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slide" Target="slide23.xml"/><Relationship Id="rId5" Type="http://schemas.openxmlformats.org/officeDocument/2006/relationships/slide" Target="slide25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9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hyperlink" Target="&#19971;&#24425;-&#23383;&#35789;&#21548;&#20889;-&#22235;&#19978;-2.&#36208;&#26376;&#20142;.mp4" TargetMode="External"/><Relationship Id="rId4" Type="http://schemas.openxmlformats.org/officeDocument/2006/relationships/image" Target="../media/image16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8.jpe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&#19971;&#24425;-&#35838;&#25991;&#26391;&#35835;-&#22235;&#19978;-2.&#36208;&#26376;&#20142;.mp4" TargetMode="Externa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&#20845;&#19979;&#29983;&#23383;&#35270;&#39057;1&#21271;&#20140;&#30340;&#26149;&#33410;.mp4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5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5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hyperlink" Target="&#29983;&#23383;&#35270;&#39057;-1&#12298;&#22823;&#38738;&#26641;&#19979;&#30340;&#23567;&#23398;&#12299;.mp4" TargetMode="Externa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1.png"/><Relationship Id="rId4" Type="http://schemas.openxmlformats.org/officeDocument/2006/relationships/hyperlink" Target="&#29983;&#23383;&#35270;&#39057;/&#21365;.mp4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&#29983;&#23383;&#35270;&#39057;/&#22635;.mp4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hyperlink" Target="&#29983;&#23383;&#35270;&#39057;/&#33889;.mp4" TargetMode="Externa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&#29983;&#23383;&#35270;&#39057;/&#33796;.mp4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hyperlink" Target="&#29983;&#23383;&#35270;&#39057;/&#31291;.mp4" TargetMode="Externa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弯弯的月亮">
            <a:hlinkClick r:id="" action="ppaction://media"/>
          </p:cNvPr>
          <p:cNvPicPr/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71600" y="403860"/>
            <a:ext cx="619125" cy="619125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矩形 8"/>
          <p:cNvSpPr/>
          <p:nvPr/>
        </p:nvSpPr>
        <p:spPr>
          <a:xfrm>
            <a:off x="503548" y="2957202"/>
            <a:ext cx="8136903" cy="1384995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    多么美的月夜呀！同学们，你和妈妈一起在月光下散过步吗？月光下是一幅怎样的场景呢？让我们带着心中的疑惑，一起走进课文看看吧！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167844" y="509647"/>
            <a:ext cx="2808312" cy="20621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小时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不识月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，呼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作白玉盘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。又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疑瑶台镜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，飞</a:t>
            </a:r>
            <a:r>
              <a:rPr lang="zh-CN" altLang="en-US" sz="32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在青云端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。</a:t>
            </a:r>
            <a:endParaRPr lang="en-US" altLang="zh-CN" sz="3200" b="1" dirty="0" smtClean="0">
              <a:latin typeface="楷体" pitchFamily="49" charset="-122"/>
              <a:ea typeface="楷体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72366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>
                <p:cTn id="11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9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tim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497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3286118" y="482189"/>
            <a:ext cx="482207" cy="482207"/>
            <a:chOff x="631825" y="5181600"/>
            <a:chExt cx="1554163" cy="1552575"/>
          </a:xfrm>
        </p:grpSpPr>
        <p:sp>
          <p:nvSpPr>
            <p:cNvPr id="3" name="Oval 10"/>
            <p:cNvSpPr>
              <a:spLocks noChangeArrowheads="1"/>
            </p:cNvSpPr>
            <p:nvPr/>
          </p:nvSpPr>
          <p:spPr bwMode="auto">
            <a:xfrm>
              <a:off x="631825" y="5181600"/>
              <a:ext cx="1554163" cy="1552575"/>
            </a:xfrm>
            <a:prstGeom prst="ellipse">
              <a:avLst/>
            </a:prstGeom>
            <a:solidFill>
              <a:srgbClr val="FFCE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4" name="Freeform 11"/>
            <p:cNvSpPr/>
            <p:nvPr/>
          </p:nvSpPr>
          <p:spPr bwMode="auto">
            <a:xfrm>
              <a:off x="1468438" y="5353050"/>
              <a:ext cx="34925" cy="87313"/>
            </a:xfrm>
            <a:custGeom>
              <a:avLst/>
              <a:gdLst>
                <a:gd name="T0" fmla="*/ 4 w 12"/>
                <a:gd name="T1" fmla="*/ 30 h 31"/>
                <a:gd name="T2" fmla="*/ 12 w 12"/>
                <a:gd name="T3" fmla="*/ 3 h 31"/>
                <a:gd name="T4" fmla="*/ 11 w 12"/>
                <a:gd name="T5" fmla="*/ 0 h 31"/>
                <a:gd name="T6" fmla="*/ 0 w 12"/>
                <a:gd name="T7" fmla="*/ 31 h 31"/>
                <a:gd name="T8" fmla="*/ 4 w 12"/>
                <a:gd name="T9" fmla="*/ 3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" h="31">
                  <a:moveTo>
                    <a:pt x="4" y="30"/>
                  </a:moveTo>
                  <a:cubicBezTo>
                    <a:pt x="4" y="20"/>
                    <a:pt x="7" y="7"/>
                    <a:pt x="12" y="3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2" y="6"/>
                    <a:pt x="0" y="21"/>
                    <a:pt x="0" y="31"/>
                  </a:cubicBezTo>
                  <a:lnTo>
                    <a:pt x="4" y="30"/>
                  </a:lnTo>
                  <a:close/>
                </a:path>
              </a:pathLst>
            </a:custGeom>
            <a:solidFill>
              <a:srgbClr val="4F2E2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5" name="Freeform 12"/>
            <p:cNvSpPr/>
            <p:nvPr/>
          </p:nvSpPr>
          <p:spPr bwMode="auto">
            <a:xfrm>
              <a:off x="1471613" y="5410200"/>
              <a:ext cx="204788" cy="358775"/>
            </a:xfrm>
            <a:custGeom>
              <a:avLst/>
              <a:gdLst>
                <a:gd name="T0" fmla="*/ 0 w 72"/>
                <a:gd name="T1" fmla="*/ 119 h 126"/>
                <a:gd name="T2" fmla="*/ 66 w 72"/>
                <a:gd name="T3" fmla="*/ 67 h 126"/>
                <a:gd name="T4" fmla="*/ 45 w 72"/>
                <a:gd name="T5" fmla="*/ 7 h 126"/>
                <a:gd name="T6" fmla="*/ 1 w 72"/>
                <a:gd name="T7" fmla="*/ 9 h 126"/>
                <a:gd name="T8" fmla="*/ 0 w 72"/>
                <a:gd name="T9" fmla="*/ 119 h 1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2" h="126">
                  <a:moveTo>
                    <a:pt x="0" y="119"/>
                  </a:moveTo>
                  <a:cubicBezTo>
                    <a:pt x="29" y="126"/>
                    <a:pt x="60" y="101"/>
                    <a:pt x="66" y="67"/>
                  </a:cubicBezTo>
                  <a:cubicBezTo>
                    <a:pt x="72" y="33"/>
                    <a:pt x="61" y="15"/>
                    <a:pt x="45" y="7"/>
                  </a:cubicBezTo>
                  <a:cubicBezTo>
                    <a:pt x="31" y="0"/>
                    <a:pt x="3" y="11"/>
                    <a:pt x="1" y="9"/>
                  </a:cubicBezTo>
                  <a:lnTo>
                    <a:pt x="0" y="119"/>
                  </a:lnTo>
                  <a:close/>
                </a:path>
              </a:pathLst>
            </a:custGeom>
            <a:solidFill>
              <a:srgbClr val="C90D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6" name="Freeform 13"/>
            <p:cNvSpPr/>
            <p:nvPr/>
          </p:nvSpPr>
          <p:spPr bwMode="auto">
            <a:xfrm>
              <a:off x="1274763" y="5410200"/>
              <a:ext cx="200025" cy="355600"/>
            </a:xfrm>
            <a:custGeom>
              <a:avLst/>
              <a:gdLst>
                <a:gd name="T0" fmla="*/ 70 w 70"/>
                <a:gd name="T1" fmla="*/ 9 h 125"/>
                <a:gd name="T2" fmla="*/ 26 w 70"/>
                <a:gd name="T3" fmla="*/ 8 h 125"/>
                <a:gd name="T4" fmla="*/ 8 w 70"/>
                <a:gd name="T5" fmla="*/ 69 h 125"/>
                <a:gd name="T6" fmla="*/ 69 w 70"/>
                <a:gd name="T7" fmla="*/ 119 h 125"/>
                <a:gd name="T8" fmla="*/ 70 w 70"/>
                <a:gd name="T9" fmla="*/ 9 h 1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0" h="125">
                  <a:moveTo>
                    <a:pt x="70" y="9"/>
                  </a:moveTo>
                  <a:cubicBezTo>
                    <a:pt x="68" y="11"/>
                    <a:pt x="40" y="0"/>
                    <a:pt x="26" y="8"/>
                  </a:cubicBezTo>
                  <a:cubicBezTo>
                    <a:pt x="11" y="17"/>
                    <a:pt x="0" y="35"/>
                    <a:pt x="8" y="69"/>
                  </a:cubicBezTo>
                  <a:cubicBezTo>
                    <a:pt x="16" y="103"/>
                    <a:pt x="38" y="125"/>
                    <a:pt x="69" y="119"/>
                  </a:cubicBezTo>
                  <a:lnTo>
                    <a:pt x="70" y="9"/>
                  </a:lnTo>
                  <a:close/>
                </a:path>
              </a:pathLst>
            </a:custGeom>
            <a:solidFill>
              <a:srgbClr val="DB193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7" name="Freeform 14"/>
            <p:cNvSpPr/>
            <p:nvPr/>
          </p:nvSpPr>
          <p:spPr bwMode="auto">
            <a:xfrm>
              <a:off x="1374775" y="5313363"/>
              <a:ext cx="125413" cy="53975"/>
            </a:xfrm>
            <a:custGeom>
              <a:avLst/>
              <a:gdLst>
                <a:gd name="T0" fmla="*/ 44 w 44"/>
                <a:gd name="T1" fmla="*/ 19 h 19"/>
                <a:gd name="T2" fmla="*/ 27 w 44"/>
                <a:gd name="T3" fmla="*/ 4 h 19"/>
                <a:gd name="T4" fmla="*/ 0 w 44"/>
                <a:gd name="T5" fmla="*/ 1 h 19"/>
                <a:gd name="T6" fmla="*/ 0 w 44"/>
                <a:gd name="T7" fmla="*/ 2 h 19"/>
                <a:gd name="T8" fmla="*/ 44 w 44"/>
                <a:gd name="T9" fmla="*/ 19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4" h="19">
                  <a:moveTo>
                    <a:pt x="44" y="19"/>
                  </a:moveTo>
                  <a:cubicBezTo>
                    <a:pt x="44" y="19"/>
                    <a:pt x="40" y="9"/>
                    <a:pt x="27" y="4"/>
                  </a:cubicBezTo>
                  <a:cubicBezTo>
                    <a:pt x="15" y="0"/>
                    <a:pt x="0" y="1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cubicBezTo>
                    <a:pt x="12" y="10"/>
                    <a:pt x="28" y="14"/>
                    <a:pt x="44" y="19"/>
                  </a:cubicBezTo>
                  <a:close/>
                </a:path>
              </a:pathLst>
            </a:custGeom>
            <a:solidFill>
              <a:srgbClr val="12873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8" name="Freeform 15"/>
            <p:cNvSpPr/>
            <p:nvPr/>
          </p:nvSpPr>
          <p:spPr bwMode="auto">
            <a:xfrm>
              <a:off x="1374775" y="5318125"/>
              <a:ext cx="125413" cy="103188"/>
            </a:xfrm>
            <a:custGeom>
              <a:avLst/>
              <a:gdLst>
                <a:gd name="T0" fmla="*/ 0 w 44"/>
                <a:gd name="T1" fmla="*/ 0 h 36"/>
                <a:gd name="T2" fmla="*/ 6 w 44"/>
                <a:gd name="T3" fmla="*/ 12 h 36"/>
                <a:gd name="T4" fmla="*/ 44 w 44"/>
                <a:gd name="T5" fmla="*/ 17 h 36"/>
                <a:gd name="T6" fmla="*/ 0 w 44"/>
                <a:gd name="T7" fmla="*/ 0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4" h="36">
                  <a:moveTo>
                    <a:pt x="0" y="0"/>
                  </a:moveTo>
                  <a:cubicBezTo>
                    <a:pt x="0" y="2"/>
                    <a:pt x="2" y="7"/>
                    <a:pt x="6" y="12"/>
                  </a:cubicBezTo>
                  <a:cubicBezTo>
                    <a:pt x="30" y="36"/>
                    <a:pt x="43" y="18"/>
                    <a:pt x="44" y="17"/>
                  </a:cubicBezTo>
                  <a:cubicBezTo>
                    <a:pt x="28" y="12"/>
                    <a:pt x="12" y="8"/>
                    <a:pt x="0" y="0"/>
                  </a:cubicBezTo>
                  <a:close/>
                </a:path>
              </a:pathLst>
            </a:custGeom>
            <a:solidFill>
              <a:srgbClr val="0E773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9" name="Rectangle 16"/>
            <p:cNvSpPr>
              <a:spLocks noChangeArrowheads="1"/>
            </p:cNvSpPr>
            <p:nvPr/>
          </p:nvSpPr>
          <p:spPr bwMode="auto">
            <a:xfrm>
              <a:off x="908050" y="6238875"/>
              <a:ext cx="904875" cy="227013"/>
            </a:xfrm>
            <a:prstGeom prst="rect">
              <a:avLst/>
            </a:prstGeom>
            <a:solidFill>
              <a:srgbClr val="FF1D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0" name="Rectangle 17"/>
            <p:cNvSpPr>
              <a:spLocks noChangeArrowheads="1"/>
            </p:cNvSpPr>
            <p:nvPr/>
          </p:nvSpPr>
          <p:spPr bwMode="auto">
            <a:xfrm>
              <a:off x="1681163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1" name="Rectangle 18"/>
            <p:cNvSpPr>
              <a:spLocks noChangeArrowheads="1"/>
            </p:cNvSpPr>
            <p:nvPr/>
          </p:nvSpPr>
          <p:spPr bwMode="auto">
            <a:xfrm>
              <a:off x="16510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2" name="Rectangle 19"/>
            <p:cNvSpPr>
              <a:spLocks noChangeArrowheads="1"/>
            </p:cNvSpPr>
            <p:nvPr/>
          </p:nvSpPr>
          <p:spPr bwMode="auto">
            <a:xfrm>
              <a:off x="1612900" y="6238875"/>
              <a:ext cx="17463" cy="227013"/>
            </a:xfrm>
            <a:prstGeom prst="rect">
              <a:avLst/>
            </a:prstGeom>
            <a:solidFill>
              <a:srgbClr val="BE1E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3" name="Rectangle 20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solidFill>
              <a:srgbClr val="F9EEE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4" name="Rectangle 21"/>
            <p:cNvSpPr>
              <a:spLocks noChangeArrowheads="1"/>
            </p:cNvSpPr>
            <p:nvPr/>
          </p:nvSpPr>
          <p:spPr bwMode="auto">
            <a:xfrm>
              <a:off x="1030288" y="5924550"/>
              <a:ext cx="474663" cy="1714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6" name="Rectangle 23"/>
            <p:cNvSpPr>
              <a:spLocks noChangeArrowheads="1"/>
            </p:cNvSpPr>
            <p:nvPr/>
          </p:nvSpPr>
          <p:spPr bwMode="auto">
            <a:xfrm>
              <a:off x="1030288" y="6002338"/>
              <a:ext cx="474663" cy="4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7" name="Rectangle 24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8" name="Rectangle 25"/>
            <p:cNvSpPr>
              <a:spLocks noChangeArrowheads="1"/>
            </p:cNvSpPr>
            <p:nvPr/>
          </p:nvSpPr>
          <p:spPr bwMode="auto">
            <a:xfrm>
              <a:off x="1030288" y="6049963"/>
              <a:ext cx="474663" cy="6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19" name="Rectangle 26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0" name="Rectangle 27"/>
            <p:cNvSpPr>
              <a:spLocks noChangeArrowheads="1"/>
            </p:cNvSpPr>
            <p:nvPr/>
          </p:nvSpPr>
          <p:spPr bwMode="auto">
            <a:xfrm>
              <a:off x="1030288" y="603408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1" name="Rectangle 28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2" name="Rectangle 29"/>
            <p:cNvSpPr>
              <a:spLocks noChangeArrowheads="1"/>
            </p:cNvSpPr>
            <p:nvPr/>
          </p:nvSpPr>
          <p:spPr bwMode="auto">
            <a:xfrm>
              <a:off x="1030288" y="5984875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3" name="Rectangle 30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4" name="Rectangle 31"/>
            <p:cNvSpPr>
              <a:spLocks noChangeArrowheads="1"/>
            </p:cNvSpPr>
            <p:nvPr/>
          </p:nvSpPr>
          <p:spPr bwMode="auto">
            <a:xfrm>
              <a:off x="1030288" y="5937250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5" name="Rectangle 32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6" name="Rectangle 33"/>
            <p:cNvSpPr>
              <a:spLocks noChangeArrowheads="1"/>
            </p:cNvSpPr>
            <p:nvPr/>
          </p:nvSpPr>
          <p:spPr bwMode="auto">
            <a:xfrm>
              <a:off x="1030288" y="6084888"/>
              <a:ext cx="474663" cy="31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7" name="Rectangle 34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solidFill>
              <a:srgbClr val="F3DED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8" name="Rectangle 35"/>
            <p:cNvSpPr>
              <a:spLocks noChangeArrowheads="1"/>
            </p:cNvSpPr>
            <p:nvPr/>
          </p:nvSpPr>
          <p:spPr bwMode="auto">
            <a:xfrm>
              <a:off x="1030288" y="5951538"/>
              <a:ext cx="474663" cy="15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29" name="Rectangle 36"/>
            <p:cNvSpPr>
              <a:spLocks noChangeArrowheads="1"/>
            </p:cNvSpPr>
            <p:nvPr/>
          </p:nvSpPr>
          <p:spPr bwMode="auto">
            <a:xfrm>
              <a:off x="879475" y="6118225"/>
              <a:ext cx="1058863" cy="120650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0" name="Rectangle 37"/>
            <p:cNvSpPr>
              <a:spLocks noChangeArrowheads="1"/>
            </p:cNvSpPr>
            <p:nvPr/>
          </p:nvSpPr>
          <p:spPr bwMode="auto">
            <a:xfrm>
              <a:off x="1835150" y="6118225"/>
              <a:ext cx="28575" cy="12065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1" name="Rectangle 38"/>
            <p:cNvSpPr>
              <a:spLocks noChangeArrowheads="1"/>
            </p:cNvSpPr>
            <p:nvPr/>
          </p:nvSpPr>
          <p:spPr bwMode="auto">
            <a:xfrm>
              <a:off x="1101725" y="5751513"/>
              <a:ext cx="588963" cy="150813"/>
            </a:xfrm>
            <a:prstGeom prst="rect">
              <a:avLst/>
            </a:prstGeom>
            <a:solidFill>
              <a:srgbClr val="2B537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2" name="Rectangle 39"/>
            <p:cNvSpPr>
              <a:spLocks noChangeArrowheads="1"/>
            </p:cNvSpPr>
            <p:nvPr/>
          </p:nvSpPr>
          <p:spPr bwMode="auto">
            <a:xfrm>
              <a:off x="1633538" y="5751513"/>
              <a:ext cx="14288" cy="150813"/>
            </a:xfrm>
            <a:prstGeom prst="rect">
              <a:avLst/>
            </a:prstGeom>
            <a:solidFill>
              <a:srgbClr val="14B6E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3" name="Freeform 40"/>
            <p:cNvSpPr/>
            <p:nvPr/>
          </p:nvSpPr>
          <p:spPr bwMode="auto">
            <a:xfrm>
              <a:off x="1012825" y="5902325"/>
              <a:ext cx="530225" cy="215900"/>
            </a:xfrm>
            <a:custGeom>
              <a:avLst/>
              <a:gdLst>
                <a:gd name="T0" fmla="*/ 186 w 186"/>
                <a:gd name="T1" fmla="*/ 38 h 76"/>
                <a:gd name="T2" fmla="*/ 183 w 186"/>
                <a:gd name="T3" fmla="*/ 0 h 76"/>
                <a:gd name="T4" fmla="*/ 183 w 186"/>
                <a:gd name="T5" fmla="*/ 0 h 76"/>
                <a:gd name="T6" fmla="*/ 182 w 186"/>
                <a:gd name="T7" fmla="*/ 0 h 76"/>
                <a:gd name="T8" fmla="*/ 182 w 186"/>
                <a:gd name="T9" fmla="*/ 0 h 76"/>
                <a:gd name="T10" fmla="*/ 182 w 186"/>
                <a:gd name="T11" fmla="*/ 0 h 76"/>
                <a:gd name="T12" fmla="*/ 0 w 186"/>
                <a:gd name="T13" fmla="*/ 0 h 76"/>
                <a:gd name="T14" fmla="*/ 0 w 186"/>
                <a:gd name="T15" fmla="*/ 8 h 76"/>
                <a:gd name="T16" fmla="*/ 173 w 186"/>
                <a:gd name="T17" fmla="*/ 8 h 76"/>
                <a:gd name="T18" fmla="*/ 173 w 186"/>
                <a:gd name="T19" fmla="*/ 68 h 76"/>
                <a:gd name="T20" fmla="*/ 0 w 186"/>
                <a:gd name="T21" fmla="*/ 68 h 76"/>
                <a:gd name="T22" fmla="*/ 0 w 186"/>
                <a:gd name="T23" fmla="*/ 76 h 76"/>
                <a:gd name="T24" fmla="*/ 183 w 186"/>
                <a:gd name="T25" fmla="*/ 76 h 76"/>
                <a:gd name="T26" fmla="*/ 183 w 186"/>
                <a:gd name="T27" fmla="*/ 76 h 76"/>
                <a:gd name="T28" fmla="*/ 186 w 186"/>
                <a:gd name="T29" fmla="*/ 38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86" h="76">
                  <a:moveTo>
                    <a:pt x="186" y="38"/>
                  </a:moveTo>
                  <a:cubicBezTo>
                    <a:pt x="186" y="19"/>
                    <a:pt x="184" y="3"/>
                    <a:pt x="183" y="0"/>
                  </a:cubicBezTo>
                  <a:cubicBezTo>
                    <a:pt x="183" y="0"/>
                    <a:pt x="183" y="0"/>
                    <a:pt x="183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182" y="0"/>
                    <a:pt x="182" y="0"/>
                    <a:pt x="182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173" y="8"/>
                    <a:pt x="173" y="8"/>
                    <a:pt x="173" y="8"/>
                  </a:cubicBezTo>
                  <a:cubicBezTo>
                    <a:pt x="173" y="68"/>
                    <a:pt x="173" y="68"/>
                    <a:pt x="173" y="68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0" y="76"/>
                    <a:pt x="0" y="76"/>
                    <a:pt x="0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3" y="76"/>
                    <a:pt x="183" y="76"/>
                    <a:pt x="183" y="76"/>
                  </a:cubicBezTo>
                  <a:cubicBezTo>
                    <a:pt x="184" y="73"/>
                    <a:pt x="186" y="57"/>
                    <a:pt x="186" y="38"/>
                  </a:cubicBezTo>
                  <a:close/>
                </a:path>
              </a:pathLst>
            </a:custGeom>
            <a:solidFill>
              <a:srgbClr val="5D93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  <p:sp>
          <p:nvSpPr>
            <p:cNvPr id="34" name="Freeform 41"/>
            <p:cNvSpPr/>
            <p:nvPr/>
          </p:nvSpPr>
          <p:spPr bwMode="auto">
            <a:xfrm>
              <a:off x="1425575" y="6034088"/>
              <a:ext cx="42863" cy="122238"/>
            </a:xfrm>
            <a:custGeom>
              <a:avLst/>
              <a:gdLst>
                <a:gd name="T0" fmla="*/ 0 w 27"/>
                <a:gd name="T1" fmla="*/ 0 h 77"/>
                <a:gd name="T2" fmla="*/ 0 w 27"/>
                <a:gd name="T3" fmla="*/ 77 h 77"/>
                <a:gd name="T4" fmla="*/ 13 w 27"/>
                <a:gd name="T5" fmla="*/ 64 h 77"/>
                <a:gd name="T6" fmla="*/ 27 w 27"/>
                <a:gd name="T7" fmla="*/ 77 h 77"/>
                <a:gd name="T8" fmla="*/ 27 w 27"/>
                <a:gd name="T9" fmla="*/ 0 h 77"/>
                <a:gd name="T10" fmla="*/ 0 w 27"/>
                <a:gd name="T11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77">
                  <a:moveTo>
                    <a:pt x="0" y="0"/>
                  </a:moveTo>
                  <a:lnTo>
                    <a:pt x="0" y="77"/>
                  </a:lnTo>
                  <a:lnTo>
                    <a:pt x="13" y="64"/>
                  </a:lnTo>
                  <a:lnTo>
                    <a:pt x="27" y="77"/>
                  </a:lnTo>
                  <a:lnTo>
                    <a:pt x="27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DB223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endParaRPr lang="en-US">
                <a:solidFill>
                  <a:prstClr val="black"/>
                </a:solidFill>
              </a:endParaRPr>
            </a:p>
          </p:txBody>
        </p:sp>
      </p:grpSp>
      <p:sp>
        <p:nvSpPr>
          <p:cNvPr id="35" name="TextBox 34"/>
          <p:cNvSpPr txBox="1"/>
          <p:nvPr/>
        </p:nvSpPr>
        <p:spPr>
          <a:xfrm>
            <a:off x="3929060" y="375032"/>
            <a:ext cx="1779974" cy="561692"/>
          </a:xfrm>
          <a:prstGeom prst="rect">
            <a:avLst/>
          </a:prstGeom>
          <a:noFill/>
        </p:spPr>
        <p:txBody>
          <a:bodyPr wrap="none" lIns="68580" tIns="34290" rIns="68580" bIns="34290" rtlCol="0">
            <a:spAutoFit/>
          </a:bodyPr>
          <a:lstStyle/>
          <a:p>
            <a:r>
              <a:rPr lang="zh-CN" altLang="en-US" sz="3200" b="1" dirty="0">
                <a:solidFill>
                  <a:schemeClr val="bg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识字游戏</a:t>
            </a:r>
          </a:p>
        </p:txBody>
      </p:sp>
      <p:grpSp>
        <p:nvGrpSpPr>
          <p:cNvPr id="66" name="组合 65"/>
          <p:cNvGrpSpPr/>
          <p:nvPr/>
        </p:nvGrpSpPr>
        <p:grpSpPr>
          <a:xfrm>
            <a:off x="571472" y="1975545"/>
            <a:ext cx="993219" cy="1000533"/>
            <a:chOff x="571472" y="2468304"/>
            <a:chExt cx="993219" cy="1000533"/>
          </a:xfrm>
        </p:grpSpPr>
        <p:pic>
          <p:nvPicPr>
            <p:cNvPr id="36" name="Picture 2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07191" y="2468304"/>
              <a:ext cx="957500" cy="1000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4" name="TextBox 43"/>
            <p:cNvSpPr txBox="1"/>
            <p:nvPr/>
          </p:nvSpPr>
          <p:spPr>
            <a:xfrm>
              <a:off x="571472" y="2643188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葡萄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7" name="组合 66"/>
          <p:cNvGrpSpPr/>
          <p:nvPr/>
        </p:nvGrpSpPr>
        <p:grpSpPr>
          <a:xfrm>
            <a:off x="1678762" y="1707654"/>
            <a:ext cx="957500" cy="1000533"/>
            <a:chOff x="1678762" y="2200413"/>
            <a:chExt cx="957500" cy="1000533"/>
          </a:xfrm>
        </p:grpSpPr>
        <p:pic>
          <p:nvPicPr>
            <p:cNvPr id="41" name="Picture 2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678762" y="2200413"/>
              <a:ext cx="957500" cy="1000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6" name="TextBox 45"/>
            <p:cNvSpPr txBox="1"/>
            <p:nvPr/>
          </p:nvSpPr>
          <p:spPr>
            <a:xfrm>
              <a:off x="1714480" y="2357436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风俗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2" name="组合 61"/>
          <p:cNvGrpSpPr/>
          <p:nvPr/>
        </p:nvGrpSpPr>
        <p:grpSpPr>
          <a:xfrm>
            <a:off x="1500166" y="2886382"/>
            <a:ext cx="975357" cy="1000532"/>
            <a:chOff x="1500166" y="3379141"/>
            <a:chExt cx="975357" cy="1000532"/>
          </a:xfrm>
        </p:grpSpPr>
        <p:pic>
          <p:nvPicPr>
            <p:cNvPr id="38" name="Picture 2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1518024" y="3379141"/>
              <a:ext cx="957499" cy="1000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7" name="TextBox 46"/>
            <p:cNvSpPr txBox="1"/>
            <p:nvPr/>
          </p:nvSpPr>
          <p:spPr>
            <a:xfrm>
              <a:off x="1500166" y="3500444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庄稼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8" name="组合 67"/>
          <p:cNvGrpSpPr/>
          <p:nvPr/>
        </p:nvGrpSpPr>
        <p:grpSpPr>
          <a:xfrm>
            <a:off x="2285984" y="2511330"/>
            <a:ext cx="1266693" cy="1000533"/>
            <a:chOff x="2285984" y="3004089"/>
            <a:chExt cx="1266693" cy="1000533"/>
          </a:xfrm>
        </p:grpSpPr>
        <p:pic>
          <p:nvPicPr>
            <p:cNvPr id="39" name="Picture 2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2375278" y="3004089"/>
              <a:ext cx="1125151" cy="1000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48" name="TextBox 47"/>
            <p:cNvSpPr txBox="1"/>
            <p:nvPr/>
          </p:nvSpPr>
          <p:spPr>
            <a:xfrm>
              <a:off x="2285984" y="3143254"/>
              <a:ext cx="126669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鹅卵石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3" name="组合 62"/>
          <p:cNvGrpSpPr/>
          <p:nvPr/>
        </p:nvGrpSpPr>
        <p:grpSpPr>
          <a:xfrm>
            <a:off x="642910" y="3207852"/>
            <a:ext cx="975360" cy="1000534"/>
            <a:chOff x="642910" y="3700611"/>
            <a:chExt cx="975360" cy="1000534"/>
          </a:xfrm>
        </p:grpSpPr>
        <p:pic>
          <p:nvPicPr>
            <p:cNvPr id="56" name="Picture 2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660769" y="3700611"/>
              <a:ext cx="957501" cy="1000534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7" name="TextBox 56"/>
            <p:cNvSpPr txBox="1"/>
            <p:nvPr/>
          </p:nvSpPr>
          <p:spPr>
            <a:xfrm>
              <a:off x="642910" y="3857634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跃出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  <p:grpSp>
        <p:nvGrpSpPr>
          <p:cNvPr id="65" name="组合 64"/>
          <p:cNvGrpSpPr/>
          <p:nvPr/>
        </p:nvGrpSpPr>
        <p:grpSpPr>
          <a:xfrm>
            <a:off x="0" y="2707785"/>
            <a:ext cx="957500" cy="1000533"/>
            <a:chOff x="0" y="3200544"/>
            <a:chExt cx="957500" cy="1000533"/>
          </a:xfrm>
        </p:grpSpPr>
        <p:pic>
          <p:nvPicPr>
            <p:cNvPr id="58" name="Picture 2"/>
            <p:cNvPicPr>
              <a:picLocks noChangeAspect="1" noChangeArrowheads="1"/>
            </p:cNvPicPr>
            <p:nvPr/>
          </p:nvPicPr>
          <p:blipFill>
            <a:blip r:embed="rId3"/>
            <a:stretch>
              <a:fillRect/>
            </a:stretch>
          </p:blipFill>
          <p:spPr bwMode="auto">
            <a:xfrm>
              <a:off x="0" y="3200544"/>
              <a:ext cx="957500" cy="100053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59" name="TextBox 58"/>
            <p:cNvSpPr txBox="1"/>
            <p:nvPr/>
          </p:nvSpPr>
          <p:spPr>
            <a:xfrm>
              <a:off x="0" y="3357568"/>
              <a:ext cx="90601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0000FF"/>
                  </a:solidFill>
                  <a:latin typeface="楷体" panose="02010609060101010101" pitchFamily="49" charset="-122"/>
                  <a:ea typeface="楷体" panose="02010609060101010101" pitchFamily="49" charset="-122"/>
                </a:rPr>
                <a:t>牵手</a:t>
              </a:r>
              <a:endParaRPr lang="zh-CN" altLang="en-US" sz="28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93641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469 0.00093 L 0.6059 0.01482 " pathEditMode="relative" rAng="0" ptsTypes="AA">
                                      <p:cBhvr>
                                        <p:cTn id="26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600" y="7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5139 0.00309 L 0.62639 0.04506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700" y="21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215 0.06759 L 0.66858 0.08179 " pathEditMode="relative" ptsTypes="AA">
                                      <p:cBhvr>
                                        <p:cTn id="34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024 0.00679 L 0.65087 0.00679 " pathEditMode="relative" ptsTypes="AA">
                                      <p:cBhvr>
                                        <p:cTn id="3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927 0.06142 L 0.6441 -0.00865 " pathEditMode="relative" ptsTypes="AA">
                                      <p:cBhvr>
                                        <p:cTn id="42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8 -0.02345 L 0.67604 -0.02345 " pathEditMode="relative" ptsTypes="AA">
                                      <p:cBhvr>
                                        <p:cTn id="46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6" descr="https://timgsa.baidu.com/timg?image&amp;quality=80&amp;size=b9999_10000&amp;sec=1543680712934&amp;di=af8df99ab737c0f7092150da0e782cda&amp;imgtype=0&amp;src=http%3A%2F%2Fwww.zhaobeijing.com%2Fbbs%2Fdata%2Fattachment%2Fforum%2F201307%2F17%2F125624m1q6hi517d531165.jpg"/>
          <p:cNvPicPr>
            <a:picLocks noChangeAspect="1" noChangeArrowheads="1"/>
          </p:cNvPicPr>
          <p:nvPr/>
        </p:nvPicPr>
        <p:blipFill>
          <a:blip r:embed="rId2">
            <a:lum bright="6000"/>
          </a:blip>
          <a:srcRect/>
          <a:stretch>
            <a:fillRect/>
          </a:stretch>
        </p:blipFill>
        <p:spPr bwMode="auto">
          <a:xfrm>
            <a:off x="1103759" y="2355726"/>
            <a:ext cx="2024030" cy="1474824"/>
          </a:xfrm>
          <a:prstGeom prst="rect">
            <a:avLst/>
          </a:prstGeom>
          <a:noFill/>
        </p:spPr>
      </p:pic>
      <p:sp>
        <p:nvSpPr>
          <p:cNvPr id="4" name="文本框 64"/>
          <p:cNvSpPr txBox="1"/>
          <p:nvPr/>
        </p:nvSpPr>
        <p:spPr>
          <a:xfrm>
            <a:off x="1038275" y="1059582"/>
            <a:ext cx="7056784" cy="93102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    请同学们默读课文，找出“我”和阿妈走月亮经过的地方。</a:t>
            </a:r>
            <a:endParaRPr lang="zh-CN" altLang="en-US" sz="28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467702" y="3986366"/>
            <a:ext cx="129614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小路上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099451" y="3973092"/>
            <a:ext cx="93610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溪边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5889" y="3960679"/>
            <a:ext cx="2016224" cy="523220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村道、田埂</a:t>
            </a:r>
            <a:endParaRPr lang="zh-CN" altLang="en-US" sz="2800" b="1" dirty="0">
              <a:latin typeface="楷体" pitchFamily="49" charset="-122"/>
              <a:ea typeface="楷体" pitchFamily="49" charset="-122"/>
            </a:endParaRPr>
          </a:p>
        </p:txBody>
      </p:sp>
      <p:pic>
        <p:nvPicPr>
          <p:cNvPr id="12" name="Picture 4" descr="https://timgsa.baidu.com/timg?image&amp;quality=80&amp;size=b10000_10000&amp;sec=1543670928&amp;di=c6c0a59ed4da96887c1c496890b8f7d7&amp;src=http://cdnimg103.lizhi.fm/audio_cover/2017/12/26/2643682295917796359_320x320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9033" y="2355726"/>
            <a:ext cx="1996941" cy="1444131"/>
          </a:xfrm>
          <a:prstGeom prst="rect">
            <a:avLst/>
          </a:prstGeom>
          <a:noFill/>
        </p:spPr>
      </p:pic>
      <p:pic>
        <p:nvPicPr>
          <p:cNvPr id="13" name="Picture 8" descr="https://timgsa.baidu.com/timg?image&amp;quality=80&amp;size=b9999_10000&amp;sec=1543680853350&amp;di=c5c021ee86e257c90b3712182c2c27ef&amp;imgtype=0&amp;src=http%3A%2F%2Fpic165.nipic.com%2Ffile%2F20180517%2F24821412_085537533000_2.jpg"/>
          <p:cNvPicPr>
            <a:picLocks noChangeAspect="1" noChangeArrowheads="1"/>
          </p:cNvPicPr>
          <p:nvPr/>
        </p:nvPicPr>
        <p:blipFill>
          <a:blip r:embed="rId4">
            <a:lum bright="-28000" contrast="-40000"/>
          </a:blip>
          <a:srcRect b="4880"/>
          <a:stretch>
            <a:fillRect/>
          </a:stretch>
        </p:blipFill>
        <p:spPr bwMode="auto">
          <a:xfrm>
            <a:off x="6002235" y="2355726"/>
            <a:ext cx="2463533" cy="1466389"/>
          </a:xfrm>
          <a:prstGeom prst="rect">
            <a:avLst/>
          </a:prstGeom>
          <a:noFill/>
        </p:spPr>
      </p:pic>
      <p:grpSp>
        <p:nvGrpSpPr>
          <p:cNvPr id="14" name="组合 13"/>
          <p:cNvGrpSpPr/>
          <p:nvPr/>
        </p:nvGrpSpPr>
        <p:grpSpPr>
          <a:xfrm>
            <a:off x="69404" y="411510"/>
            <a:ext cx="2529818" cy="561692"/>
            <a:chOff x="175870" y="929976"/>
            <a:chExt cx="2529818" cy="561692"/>
          </a:xfrm>
        </p:grpSpPr>
        <p:sp>
          <p:nvSpPr>
            <p:cNvPr id="15" name="文本框 14"/>
            <p:cNvSpPr txBox="1"/>
            <p:nvPr/>
          </p:nvSpPr>
          <p:spPr>
            <a:xfrm>
              <a:off x="558316" y="929976"/>
              <a:ext cx="2147372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914400"/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整体感知</a:t>
              </a:r>
            </a:p>
          </p:txBody>
        </p:sp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5870" y="982653"/>
              <a:ext cx="366860" cy="456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079002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文本框 64"/>
          <p:cNvSpPr txBox="1"/>
          <p:nvPr/>
        </p:nvSpPr>
        <p:spPr>
          <a:xfrm>
            <a:off x="1276212" y="1203598"/>
            <a:ext cx="6591576" cy="93102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    那么，月</a:t>
            </a:r>
            <a:r>
              <a:rPr lang="zh-CN" altLang="en-US" sz="2800" b="1" dirty="0">
                <a:latin typeface="黑体" pitchFamily="2" charset="-122"/>
                <a:ea typeface="黑体" pitchFamily="2" charset="-122"/>
              </a:rPr>
              <a:t>下</a:t>
            </a:r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漫步是一种怎样的感受？一起来说说吧！</a:t>
            </a:r>
            <a:endParaRPr lang="zh-CN" altLang="en-US" sz="28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590309" y="2265715"/>
            <a:ext cx="596338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    愉悦、自由、静谧、浪漫、惊喜、甜蜜、期待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……</a:t>
            </a:r>
            <a:endParaRPr lang="zh-CN" altLang="en-US" sz="2800" b="1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521351" y="3561108"/>
            <a:ext cx="6108174" cy="523220"/>
          </a:xfrm>
          <a:prstGeom prst="rect">
            <a:avLst/>
          </a:prstGeom>
          <a:noFill/>
          <a:ln w="41275">
            <a:solidFill>
              <a:srgbClr val="FFC000"/>
            </a:solidFill>
            <a:prstDash val="dash"/>
          </a:ln>
        </p:spPr>
        <p:txBody>
          <a:bodyPr wrap="square" rtlCol="0">
            <a:spAutoFit/>
          </a:bodyPr>
          <a:lstStyle/>
          <a:p>
            <a:r>
              <a:rPr lang="zh-CN" altLang="en-US" sz="2800" dirty="0">
                <a:latin typeface="黑体" pitchFamily="2" charset="-122"/>
                <a:ea typeface="黑体" pitchFamily="2" charset="-122"/>
              </a:rPr>
              <a:t>让我们带着这种</a:t>
            </a:r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感受自由朗读课文吧！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8" name="文本框 10"/>
          <p:cNvSpPr txBox="1"/>
          <p:nvPr/>
        </p:nvSpPr>
        <p:spPr>
          <a:xfrm>
            <a:off x="1115616" y="627534"/>
            <a:ext cx="159004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rPr>
              <a:t>朗读</a:t>
            </a:r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指导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411510"/>
            <a:ext cx="838695" cy="68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2254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61" y="1780909"/>
            <a:ext cx="1332865" cy="1910715"/>
          </a:xfrm>
          <a:prstGeom prst="rect">
            <a:avLst/>
          </a:prstGeom>
        </p:spPr>
      </p:pic>
      <p:sp>
        <p:nvSpPr>
          <p:cNvPr id="9" name="矩形 8"/>
          <p:cNvSpPr/>
          <p:nvPr/>
        </p:nvSpPr>
        <p:spPr>
          <a:xfrm>
            <a:off x="1763688" y="980386"/>
            <a:ext cx="643957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小组合作讨论：</a:t>
            </a:r>
            <a:endParaRPr lang="en-US" altLang="zh-CN" sz="3200" b="1" dirty="0" smtClean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“我”和阿妈走月亮时看到了什么？</a:t>
            </a:r>
            <a:endParaRPr lang="en-US" altLang="zh-CN" sz="3200" b="1" dirty="0"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02242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509861" y="483518"/>
            <a:ext cx="7158483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秋天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的夜晚，月亮升起来了，从洱海那边升起来了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月盘是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那样明亮，月光是那样柔和，照亮了高高的点苍山，照亮了村头的大青树，也照亮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了，照亮了村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间的大道和小路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782072" y="3147814"/>
            <a:ext cx="5400600" cy="1200329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itchFamily="2" charset="-122"/>
                <a:ea typeface="黑体" pitchFamily="2" charset="-122"/>
              </a:rPr>
              <a:t>    “我”和阿妈走月亮时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看见了</a:t>
            </a:r>
            <a:r>
              <a:rPr lang="zh-CN" altLang="en-US" sz="2400" dirty="0" smtClean="0">
                <a:latin typeface="黑体" pitchFamily="2" charset="-122"/>
                <a:ea typeface="黑体" pitchFamily="2" charset="-122"/>
              </a:rPr>
              <a:t>月亮从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洱海边</a:t>
            </a:r>
            <a:r>
              <a:rPr lang="zh-CN" altLang="en-US" sz="2400" dirty="0" smtClean="0">
                <a:latin typeface="黑体" pitchFamily="2" charset="-122"/>
                <a:ea typeface="黑体" pitchFamily="2" charset="-122"/>
              </a:rPr>
              <a:t>缓缓升起，照亮了点苍山、村头、大青树等。这是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月亮升起</a:t>
            </a:r>
            <a:r>
              <a:rPr lang="zh-CN" altLang="en-US" sz="2400" dirty="0" smtClean="0">
                <a:latin typeface="黑体" pitchFamily="2" charset="-122"/>
                <a:ea typeface="黑体" pitchFamily="2" charset="-122"/>
              </a:rPr>
              <a:t>的画面。</a:t>
            </a:r>
            <a:endParaRPr lang="zh-CN" altLang="en-US" sz="2400" dirty="0"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948264" y="2585692"/>
            <a:ext cx="1745382" cy="2115503"/>
            <a:chOff x="505172" y="1192364"/>
            <a:chExt cx="3024336" cy="3578139"/>
          </a:xfrm>
        </p:grpSpPr>
        <p:pic>
          <p:nvPicPr>
            <p:cNvPr id="6" name="Picture 2" descr="http://huafans.dbankcloud.com/pic/2017/08/07/60de990665e0a3922871b5dc6e8fb8ee_IMG_20170806_200923.jpg?mode=download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9552" y="1192364"/>
              <a:ext cx="2989956" cy="278683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7" name="矩形 6"/>
            <p:cNvSpPr/>
            <p:nvPr/>
          </p:nvSpPr>
          <p:spPr>
            <a:xfrm>
              <a:off x="505172" y="3989648"/>
              <a:ext cx="3024336" cy="780855"/>
            </a:xfrm>
            <a:prstGeom prst="rect">
              <a:avLst/>
            </a:prstGeom>
            <a:ln>
              <a:noFill/>
            </a:ln>
          </p:spPr>
          <p:txBody>
            <a:bodyPr wrap="square">
              <a:spAutoFit/>
            </a:bodyPr>
            <a:lstStyle/>
            <a:p>
              <a:r>
                <a:rPr lang="zh-CN" altLang="en-US" sz="2400" b="1" dirty="0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月亮升起图 </a:t>
              </a:r>
              <a:endParaRPr lang="zh-CN" altLang="en-US" sz="2400" dirty="0"/>
            </a:p>
          </p:txBody>
        </p:sp>
      </p:grpSp>
      <p:sp>
        <p:nvSpPr>
          <p:cNvPr id="8" name="椭圆 7"/>
          <p:cNvSpPr/>
          <p:nvPr/>
        </p:nvSpPr>
        <p:spPr>
          <a:xfrm>
            <a:off x="6410300" y="526951"/>
            <a:ext cx="720080" cy="54713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矩形 12"/>
          <p:cNvSpPr/>
          <p:nvPr/>
        </p:nvSpPr>
        <p:spPr>
          <a:xfrm>
            <a:off x="7812360" y="555526"/>
            <a:ext cx="864096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地点</a:t>
            </a:r>
            <a:endParaRPr lang="en-US" altLang="zh-CN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14" name="矩形 13"/>
          <p:cNvSpPr/>
          <p:nvPr/>
        </p:nvSpPr>
        <p:spPr>
          <a:xfrm>
            <a:off x="7530241" y="1848044"/>
            <a:ext cx="115212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黑体" panose="02010609060101010101" pitchFamily="49" charset="-122"/>
              </a:rPr>
              <a:t>看到的</a:t>
            </a:r>
            <a:endParaRPr lang="en-US" altLang="zh-CN" sz="24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黑体" panose="02010609060101010101" pitchFamily="49" charset="-122"/>
            </a:endParaRPr>
          </a:p>
        </p:txBody>
      </p:sp>
      <p:sp>
        <p:nvSpPr>
          <p:cNvPr id="4" name="圆角矩形 3"/>
          <p:cNvSpPr/>
          <p:nvPr/>
        </p:nvSpPr>
        <p:spPr>
          <a:xfrm>
            <a:off x="2383185" y="1895103"/>
            <a:ext cx="1108695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圆角矩形 14"/>
          <p:cNvSpPr/>
          <p:nvPr/>
        </p:nvSpPr>
        <p:spPr>
          <a:xfrm>
            <a:off x="5959202" y="1899295"/>
            <a:ext cx="1108695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圆角矩形 15"/>
          <p:cNvSpPr/>
          <p:nvPr/>
        </p:nvSpPr>
        <p:spPr>
          <a:xfrm>
            <a:off x="4572000" y="2293243"/>
            <a:ext cx="1728192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5983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13" grpId="0" animBg="1"/>
      <p:bldP spid="14" grpId="0" animBg="1"/>
      <p:bldP spid="4" grpId="0" animBg="1"/>
      <p:bldP spid="15" grpId="0" animBg="1"/>
      <p:bldP spid="16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07704" y="2518677"/>
            <a:ext cx="6709320" cy="13630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400" dirty="0" smtClean="0">
                <a:latin typeface="黑体" pitchFamily="2" charset="-122"/>
                <a:ea typeface="黑体" pitchFamily="2" charset="-122"/>
              </a:rPr>
              <a:t>    方法提示：</a:t>
            </a:r>
            <a:r>
              <a:rPr lang="zh-CN" altLang="en-US" sz="2400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先找到“我”和阿妈看到了什么，再想想这些景物出现在哪个地点，最后试着用四个字概括看到的画面。</a:t>
            </a:r>
            <a:endParaRPr lang="zh-CN" altLang="en-US" sz="2400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428" y="1779662"/>
            <a:ext cx="1332865" cy="1910715"/>
          </a:xfrm>
          <a:prstGeom prst="rect">
            <a:avLst/>
          </a:prstGeom>
        </p:spPr>
      </p:pic>
      <p:sp>
        <p:nvSpPr>
          <p:cNvPr id="3" name="矩形 2"/>
          <p:cNvSpPr/>
          <p:nvPr/>
        </p:nvSpPr>
        <p:spPr>
          <a:xfrm>
            <a:off x="1979712" y="1059582"/>
            <a:ext cx="656822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黑体" pitchFamily="2" charset="-122"/>
                <a:ea typeface="黑体" pitchFamily="2" charset="-122"/>
              </a:rPr>
              <a:t>    请</a:t>
            </a:r>
            <a:r>
              <a:rPr lang="zh-CN" altLang="en-US" sz="2800" dirty="0">
                <a:latin typeface="黑体" pitchFamily="2" charset="-122"/>
                <a:ea typeface="黑体" pitchFamily="2" charset="-122"/>
              </a:rPr>
              <a:t>同学们根据第一幅画面的概括方法来概括一下其他画面吧！</a:t>
            </a:r>
          </a:p>
        </p:txBody>
      </p:sp>
    </p:spTree>
    <p:extLst>
      <p:ext uri="{BB962C8B-B14F-4D97-AF65-F5344CB8AC3E}">
        <p14:creationId xmlns:p14="http://schemas.microsoft.com/office/powerpoint/2010/main" val="149016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95536" y="857402"/>
            <a:ext cx="532859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“我”和阿妈看到（    ）、（    ）、（    ）、（      ）等景物，这些都是（      ）的景物，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可以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用“（        ）”来概括。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5754757" y="763775"/>
            <a:ext cx="3024336" cy="3232704"/>
            <a:chOff x="4788024" y="1138848"/>
            <a:chExt cx="3228814" cy="3448728"/>
          </a:xfrm>
        </p:grpSpPr>
        <p:sp>
          <p:nvSpPr>
            <p:cNvPr id="2" name="TextBox 1"/>
            <p:cNvSpPr txBox="1"/>
            <p:nvPr/>
          </p:nvSpPr>
          <p:spPr>
            <a:xfrm>
              <a:off x="5249283" y="3941245"/>
              <a:ext cx="24886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月下溪岸图  </a:t>
              </a:r>
              <a:endParaRPr lang="en-US" altLang="zh-CN" sz="3200" b="1" dirty="0" smtClean="0">
                <a:solidFill>
                  <a:srgbClr val="0070C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pic>
          <p:nvPicPr>
            <p:cNvPr id="9" name="Picture 2" descr="C:\Users\wzsdth\Desktop\432719_20140519110847874200_1_副本.jpg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1138848"/>
              <a:ext cx="3228814" cy="25922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33" y="2787774"/>
            <a:ext cx="2023891" cy="148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3851920" y="84355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溪水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755576" y="1180567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山草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2267744" y="1198382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野花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779912" y="119838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鹅卵石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88460" y="1558422"/>
            <a:ext cx="1152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溪岸边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952356" y="1918462"/>
            <a:ext cx="211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月下溪岸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37611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5" grpId="0"/>
      <p:bldP spid="16" grpId="0"/>
      <p:bldP spid="17" grpId="0"/>
      <p:bldP spid="1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/>
          <p:cNvGrpSpPr/>
          <p:nvPr/>
        </p:nvGrpSpPr>
        <p:grpSpPr>
          <a:xfrm>
            <a:off x="5364088" y="857402"/>
            <a:ext cx="3240196" cy="3380891"/>
            <a:chOff x="688894" y="1155311"/>
            <a:chExt cx="3479791" cy="3380891"/>
          </a:xfrm>
        </p:grpSpPr>
        <p:sp>
          <p:nvSpPr>
            <p:cNvPr id="5" name="矩形 4"/>
            <p:cNvSpPr/>
            <p:nvPr/>
          </p:nvSpPr>
          <p:spPr>
            <a:xfrm>
              <a:off x="1259632" y="3889871"/>
              <a:ext cx="273630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zh-CN" altLang="en-US" sz="3600" b="1" dirty="0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月下</a:t>
              </a:r>
              <a:r>
                <a:rPr lang="zh-CN" altLang="en-US" sz="3600" b="1" dirty="0" smtClean="0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田野图           </a:t>
              </a:r>
              <a:endParaRPr lang="zh-CN" altLang="en-US" sz="3600" dirty="0"/>
            </a:p>
          </p:txBody>
        </p:sp>
        <p:pic>
          <p:nvPicPr>
            <p:cNvPr id="6" name="Picture 2" descr="https://txt39-2.book118.com/2017/0906/book9625/9624075.jpg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94" y="1155311"/>
              <a:ext cx="3479791" cy="22843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  <p:sp>
        <p:nvSpPr>
          <p:cNvPr id="8" name="TextBox 7"/>
          <p:cNvSpPr txBox="1"/>
          <p:nvPr/>
        </p:nvSpPr>
        <p:spPr>
          <a:xfrm>
            <a:off x="395536" y="857402"/>
            <a:ext cx="473020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“我”和阿妈看到（    ）、（    ）、听到秋虫唱着，（        ）、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闻到水果的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甜香，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这些都是（    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）的景物，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可以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用“（         ）”来概括。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779912" y="84355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村道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55576" y="1180567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稻田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83568" y="1534021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沟水汩汩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403648" y="2283718"/>
            <a:ext cx="2115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月下田野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1979712" y="1966069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田野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33" y="2787774"/>
            <a:ext cx="2023891" cy="148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03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组合 5"/>
          <p:cNvGrpSpPr/>
          <p:nvPr/>
        </p:nvGrpSpPr>
        <p:grpSpPr>
          <a:xfrm>
            <a:off x="5125738" y="932119"/>
            <a:ext cx="3522326" cy="2991230"/>
            <a:chOff x="4715423" y="1170540"/>
            <a:chExt cx="3960440" cy="3343684"/>
          </a:xfrm>
        </p:grpSpPr>
        <p:pic>
          <p:nvPicPr>
            <p:cNvPr id="4" name="Picture 2" descr="C:\Users\wzsdth\AppData\Local\Temp\Rar$DIa0.005\5905ffc4e117f.jpg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15423" y="1170540"/>
              <a:ext cx="3960440" cy="2401022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5" name="矩形 4"/>
            <p:cNvSpPr/>
            <p:nvPr/>
          </p:nvSpPr>
          <p:spPr>
            <a:xfrm>
              <a:off x="5072760" y="3867893"/>
              <a:ext cx="3245767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zh-CN" altLang="en-US" sz="3600" b="1" dirty="0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月亮牵星图</a:t>
              </a:r>
              <a:endParaRPr lang="zh-CN" altLang="en-US" sz="3600" dirty="0">
                <a:solidFill>
                  <a:prstClr val="black"/>
                </a:solidFill>
              </a:endParaRPr>
            </a:p>
          </p:txBody>
        </p:sp>
      </p:grp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508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0633" y="2787774"/>
            <a:ext cx="2023891" cy="14886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95536" y="857402"/>
            <a:ext cx="47302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    “我”和阿妈看到（    ）有（        ）、还有闪闪烁烁的（       ），</a:t>
            </a:r>
            <a:r>
              <a:rPr lang="zh-CN" altLang="en-US" sz="2400" b="1" dirty="0">
                <a:latin typeface="宋体" panose="02010600030101010101" pitchFamily="2" charset="-122"/>
                <a:ea typeface="宋体" panose="02010600030101010101" pitchFamily="2" charset="-122"/>
              </a:rPr>
              <a:t>可以</a:t>
            </a:r>
            <a:r>
              <a:rPr lang="zh-CN" altLang="en-US" sz="24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用“（         ）”来概括。</a:t>
            </a:r>
            <a:endParaRPr lang="zh-CN" altLang="en-US" sz="24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3779912" y="843558"/>
            <a:ext cx="8640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天上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43608" y="1180567"/>
            <a:ext cx="16561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一轮圆月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040490" y="1563638"/>
            <a:ext cx="14401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小星星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040490" y="1966069"/>
            <a:ext cx="1803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月亮牵星</a:t>
            </a:r>
            <a:endParaRPr lang="zh-CN" altLang="en-US" sz="24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40441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" descr="C:\Users\Administrator\AppData\Roaming\Tencent\Users\1635475285\QQ\WinTemp\RichOle\PGHDI}P{LP6BT(3~MORO[34.png"/>
          <p:cNvPicPr>
            <a:picLocks noChangeAspect="1" noChangeArrowheads="1"/>
          </p:cNvPicPr>
          <p:nvPr/>
        </p:nvPicPr>
        <p:blipFill rotWithShape="1">
          <a:blip r:embed="rId2"/>
          <a:srcRect b="9314"/>
          <a:stretch>
            <a:fillRect/>
          </a:stretch>
        </p:blipFill>
        <p:spPr bwMode="auto">
          <a:xfrm>
            <a:off x="2085725" y="2118509"/>
            <a:ext cx="942975" cy="881062"/>
          </a:xfrm>
          <a:prstGeom prst="rect">
            <a:avLst/>
          </a:prstGeom>
          <a:noFill/>
        </p:spPr>
      </p:pic>
      <p:pic>
        <p:nvPicPr>
          <p:cNvPr id="20" name="Picture 2" descr="C:\Users\Administrator\AppData\Roaming\Tencent\Users\1635475285\QQ\WinTemp\RichOle\@XZ$[4D_4X%OZAJFSDNY14O.png"/>
          <p:cNvPicPr>
            <a:picLocks noChangeAspect="1" noChangeArrowheads="1"/>
          </p:cNvPicPr>
          <p:nvPr/>
        </p:nvPicPr>
        <p:blipFill>
          <a:blip r:embed="rId3"/>
          <a:srcRect t="12467" b="8599"/>
          <a:stretch>
            <a:fillRect/>
          </a:stretch>
        </p:blipFill>
        <p:spPr bwMode="auto">
          <a:xfrm>
            <a:off x="4228555" y="2165822"/>
            <a:ext cx="933450" cy="751840"/>
          </a:xfrm>
          <a:prstGeom prst="rect">
            <a:avLst/>
          </a:prstGeom>
          <a:noFill/>
        </p:spPr>
      </p:pic>
      <p:pic>
        <p:nvPicPr>
          <p:cNvPr id="24" name="Picture 3" descr="C:\Users\Administrator\AppData\Roaming\Tencent\Users\1635475285\QQ\WinTemp\RichOle\Y}Y(GJ@UV592EP@G[IQWXVQ.png"/>
          <p:cNvPicPr>
            <a:picLocks noChangeAspect="1" noChangeArrowheads="1"/>
          </p:cNvPicPr>
          <p:nvPr/>
        </p:nvPicPr>
        <p:blipFill>
          <a:blip r:embed="rId4"/>
          <a:srcRect b="5937"/>
          <a:stretch>
            <a:fillRect/>
          </a:stretch>
        </p:blipFill>
        <p:spPr bwMode="auto">
          <a:xfrm>
            <a:off x="6222454" y="2128983"/>
            <a:ext cx="933450" cy="860114"/>
          </a:xfrm>
          <a:prstGeom prst="rect">
            <a:avLst/>
          </a:prstGeom>
          <a:noFill/>
        </p:spPr>
      </p:pic>
      <p:sp>
        <p:nvSpPr>
          <p:cNvPr id="26" name="矩形 20"/>
          <p:cNvSpPr/>
          <p:nvPr/>
        </p:nvSpPr>
        <p:spPr>
          <a:xfrm>
            <a:off x="6371336" y="3548861"/>
            <a:ext cx="635687" cy="6601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鹅　　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矩形 20"/>
          <p:cNvSpPr/>
          <p:nvPr/>
        </p:nvSpPr>
        <p:spPr>
          <a:xfrm>
            <a:off x="2197834" y="3548861"/>
            <a:ext cx="610607" cy="6601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卵　　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矩形 20"/>
          <p:cNvSpPr/>
          <p:nvPr/>
        </p:nvSpPr>
        <p:spPr>
          <a:xfrm>
            <a:off x="4323984" y="3575853"/>
            <a:ext cx="671488" cy="58169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2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牵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9" name="矩形 20"/>
          <p:cNvSpPr/>
          <p:nvPr/>
        </p:nvSpPr>
        <p:spPr>
          <a:xfrm>
            <a:off x="673243" y="1254806"/>
            <a:ext cx="3909082" cy="660181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>
                <a:latin typeface="黑体" pitchFamily="2" charset="-122"/>
                <a:ea typeface="黑体" pitchFamily="2" charset="-122"/>
              </a:rPr>
              <a:t>一</a:t>
            </a:r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、猜一猜再连线。</a:t>
            </a:r>
            <a:r>
              <a:rPr lang="zh-CN" altLang="en-US" sz="3200" b="1" dirty="0" smtClean="0">
                <a:latin typeface="黑体" pitchFamily="2" charset="-122"/>
                <a:ea typeface="黑体" pitchFamily="2" charset="-122"/>
              </a:rPr>
              <a:t>　</a:t>
            </a:r>
            <a:r>
              <a:rPr lang="zh-CN" altLang="en-US" sz="3200" b="1" dirty="0" smtClean="0">
                <a:latin typeface="Songti SC" panose="02010600040101010101" pitchFamily="2" charset="-122"/>
                <a:ea typeface="Songti SC" panose="02010600040101010101" pitchFamily="2" charset="-122"/>
              </a:rPr>
              <a:t>　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11" name="直接连接符 10"/>
          <p:cNvCxnSpPr>
            <a:stCxn id="19" idx="2"/>
            <a:endCxn id="26" idx="0"/>
          </p:cNvCxnSpPr>
          <p:nvPr/>
        </p:nvCxnSpPr>
        <p:spPr>
          <a:xfrm>
            <a:off x="2557213" y="2999571"/>
            <a:ext cx="4131967" cy="549290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>
            <a:stCxn id="20" idx="2"/>
            <a:endCxn id="27" idx="0"/>
          </p:cNvCxnSpPr>
          <p:nvPr/>
        </p:nvCxnSpPr>
        <p:spPr>
          <a:xfrm flipH="1">
            <a:off x="2503138" y="2917662"/>
            <a:ext cx="2192142" cy="631199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直接连接符 15"/>
          <p:cNvCxnSpPr>
            <a:stCxn id="24" idx="2"/>
            <a:endCxn id="28" idx="0"/>
          </p:cNvCxnSpPr>
          <p:nvPr/>
        </p:nvCxnSpPr>
        <p:spPr>
          <a:xfrm flipH="1">
            <a:off x="4659728" y="2989097"/>
            <a:ext cx="2029451" cy="58675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5" name="组合 14"/>
          <p:cNvGrpSpPr/>
          <p:nvPr/>
        </p:nvGrpSpPr>
        <p:grpSpPr>
          <a:xfrm>
            <a:off x="179512" y="483518"/>
            <a:ext cx="2376264" cy="561692"/>
            <a:chOff x="179512" y="411510"/>
            <a:chExt cx="2376264" cy="561692"/>
          </a:xfrm>
        </p:grpSpPr>
        <p:sp>
          <p:nvSpPr>
            <p:cNvPr id="18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914400"/>
              <a:r>
                <a:rPr lang="zh-CN" altLang="en-US" sz="3200" b="1" dirty="0" smtClean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  <a:endPara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6"/>
              <a:ext cx="366860" cy="456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616640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7262899" y="4219679"/>
            <a:ext cx="1629583" cy="400110"/>
            <a:chOff x="7262899" y="4219679"/>
            <a:chExt cx="1629583" cy="400110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899" y="4238671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6" name="文本框 15">
              <a:hlinkClick r:id="" action="ppaction://hlinkshowjump?jump=nextslide"/>
            </p:cNvPr>
            <p:cNvSpPr txBox="1"/>
            <p:nvPr/>
          </p:nvSpPr>
          <p:spPr>
            <a:xfrm>
              <a:off x="7275010" y="4219679"/>
              <a:ext cx="1231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</a:rPr>
                <a:t>第一课时</a:t>
              </a: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7262899" y="4619912"/>
            <a:ext cx="1629583" cy="400110"/>
            <a:chOff x="7262899" y="4619912"/>
            <a:chExt cx="1629583" cy="400110"/>
          </a:xfrm>
        </p:grpSpPr>
        <p:pic>
          <p:nvPicPr>
            <p:cNvPr id="15" name="图片 14">
              <a:hlinkClick r:id="rId5" action="ppaction://hlinksldjump"/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262899" y="4630648"/>
              <a:ext cx="1629583" cy="37863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17" name="文本框 14">
              <a:hlinkClick r:id="rId6" action="ppaction://hlinksldjump"/>
            </p:cNvPr>
            <p:cNvSpPr txBox="1"/>
            <p:nvPr/>
          </p:nvSpPr>
          <p:spPr>
            <a:xfrm>
              <a:off x="7275010" y="4619912"/>
              <a:ext cx="1231486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kumimoji="1" lang="zh-CN" altLang="en-US" sz="2000" dirty="0">
                  <a:solidFill>
                    <a:schemeClr val="bg1"/>
                  </a:solidFill>
                </a:rPr>
                <a:t>第二课时</a:t>
              </a:r>
            </a:p>
          </p:txBody>
        </p:sp>
      </p:grpSp>
      <p:sp>
        <p:nvSpPr>
          <p:cNvPr id="14" name="TextBox 48"/>
          <p:cNvSpPr txBox="1"/>
          <p:nvPr/>
        </p:nvSpPr>
        <p:spPr>
          <a:xfrm>
            <a:off x="179512" y="3122389"/>
            <a:ext cx="4143404" cy="1083945"/>
          </a:xfrm>
          <a:prstGeom prst="rect">
            <a:avLst/>
          </a:prstGeom>
          <a:noFill/>
          <a:ln w="19050">
            <a:solidFill>
              <a:schemeClr val="tx1"/>
            </a:solidFill>
          </a:ln>
          <a:effectLst>
            <a:softEdge rad="31750"/>
          </a:effectLst>
        </p:spPr>
        <p:txBody>
          <a:bodyPr wrap="square" lIns="68580" tIns="34290" rIns="68580" bIns="34290" rtlCol="0">
            <a:spAutoFit/>
          </a:bodyPr>
          <a:lstStyle/>
          <a:p>
            <a:r>
              <a:rPr lang="en-US" altLang="zh-CN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2 </a:t>
            </a:r>
            <a:r>
              <a:rPr lang="zh-CN" altLang="en-US" sz="6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黑体" panose="02010609060101010101" pitchFamily="2" charset="-122"/>
                <a:ea typeface="黑体" panose="02010609060101010101" pitchFamily="2" charset="-122"/>
              </a:rPr>
              <a:t>走月亮</a:t>
            </a:r>
          </a:p>
        </p:txBody>
      </p:sp>
      <p:sp>
        <p:nvSpPr>
          <p:cNvPr id="22" name="矩形 21"/>
          <p:cNvSpPr/>
          <p:nvPr/>
        </p:nvSpPr>
        <p:spPr>
          <a:xfrm flipH="1">
            <a:off x="0" y="142858"/>
            <a:ext cx="2771800" cy="269100"/>
          </a:xfrm>
          <a:prstGeom prst="rect">
            <a:avLst/>
          </a:prstGeom>
          <a:gradFill flip="none" rotWithShape="1">
            <a:gsLst>
              <a:gs pos="40000">
                <a:schemeClr val="bg1"/>
              </a:gs>
              <a:gs pos="99000">
                <a:schemeClr val="bg1">
                  <a:alpha val="0"/>
                </a:schemeClr>
              </a:gs>
              <a:gs pos="77000">
                <a:schemeClr val="bg1">
                  <a:alpha val="59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18" name="文本框 1"/>
          <p:cNvSpPr txBox="1"/>
          <p:nvPr/>
        </p:nvSpPr>
        <p:spPr>
          <a:xfrm>
            <a:off x="0" y="142858"/>
            <a:ext cx="15696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zh-CN" altLang="en-US" sz="1200" dirty="0" smtClean="0">
                <a:latin typeface="黑体" panose="02010609060101010101" pitchFamily="2" charset="-122"/>
                <a:ea typeface="黑体" panose="02010609060101010101" pitchFamily="2" charset="-122"/>
              </a:rPr>
              <a:t>语文  四年级  上册</a:t>
            </a:r>
            <a:endParaRPr kumimoji="1" lang="zh-CN" altLang="en-US" sz="12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543777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0"/>
    </mc:Choice>
    <mc:Fallback xmlns="">
      <p:transition advTm="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20"/>
          <p:cNvSpPr/>
          <p:nvPr/>
        </p:nvSpPr>
        <p:spPr>
          <a:xfrm>
            <a:off x="981125" y="1635646"/>
            <a:ext cx="7143800" cy="2654573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1.“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鹅卵石”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“卵”读“</a:t>
            </a:r>
            <a:r>
              <a:rPr lang="en-US" altLang="zh-CN" sz="2000" dirty="0" err="1" smtClean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luǎn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en-US" altLang="zh-CN" sz="2800" dirty="0" smtClean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不读“</a:t>
            </a:r>
            <a:r>
              <a:rPr lang="en-US" altLang="zh-CN" sz="2000" dirty="0" err="1" smtClean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luán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en-US" altLang="zh-CN" sz="2400" dirty="0" smtClean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 （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）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2.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“田埂”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“埂 ”读“</a:t>
            </a:r>
            <a:r>
              <a:rPr lang="en-US" altLang="zh-CN" sz="2000" dirty="0" err="1" smtClean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gèng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</a:t>
            </a:r>
            <a:r>
              <a:rPr lang="en-US" altLang="zh-CN" sz="2400" dirty="0" smtClean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，不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读“</a:t>
            </a:r>
            <a:r>
              <a:rPr lang="en-US" altLang="zh-CN" sz="2000" dirty="0" err="1" smtClean="0">
                <a:latin typeface="汉语拼音" panose="020B0604020202020204" pitchFamily="34" charset="0"/>
                <a:ea typeface="楷体" panose="02010609060101010101" pitchFamily="49" charset="-122"/>
                <a:cs typeface="汉语拼音" panose="020B0604020202020204" pitchFamily="34" charset="0"/>
              </a:rPr>
              <a:t>gěng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”。   （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　　）</a:t>
            </a:r>
          </a:p>
        </p:txBody>
      </p:sp>
      <p:sp>
        <p:nvSpPr>
          <p:cNvPr id="3" name="矩形 2"/>
          <p:cNvSpPr/>
          <p:nvPr/>
        </p:nvSpPr>
        <p:spPr>
          <a:xfrm>
            <a:off x="5115004" y="2421464"/>
            <a:ext cx="499176" cy="500137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√</a:t>
            </a:r>
          </a:p>
        </p:txBody>
      </p:sp>
      <p:sp>
        <p:nvSpPr>
          <p:cNvPr id="4" name="矩形 3"/>
          <p:cNvSpPr/>
          <p:nvPr/>
        </p:nvSpPr>
        <p:spPr>
          <a:xfrm>
            <a:off x="5115004" y="3635910"/>
            <a:ext cx="499176" cy="500137"/>
          </a:xfrm>
          <a:prstGeom prst="rect">
            <a:avLst/>
          </a:prstGeom>
          <a:noFill/>
          <a:ln w="9525">
            <a:noFill/>
          </a:ln>
        </p:spPr>
        <p:txBody>
          <a:bodyPr wrap="none" lIns="68580" tIns="34290" rIns="68580" bIns="34290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×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14348" y="857238"/>
            <a:ext cx="270939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latin typeface="黑体" panose="02010609060101010101" pitchFamily="2" charset="-122"/>
                <a:ea typeface="黑体" panose="02010609060101010101" pitchFamily="2" charset="-122"/>
              </a:rPr>
              <a:t>二、判断对错。</a:t>
            </a:r>
          </a:p>
        </p:txBody>
      </p:sp>
    </p:spTree>
    <p:extLst>
      <p:ext uri="{BB962C8B-B14F-4D97-AF65-F5344CB8AC3E}">
        <p14:creationId xmlns:p14="http://schemas.microsoft.com/office/powerpoint/2010/main" val="3181157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/>
        </p:nvSpPr>
        <p:spPr>
          <a:xfrm>
            <a:off x="755576" y="843558"/>
            <a:ext cx="2348720" cy="54072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28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三、连一连。</a:t>
            </a:r>
            <a:endParaRPr lang="zh-CN" altLang="en-US" sz="2800" b="1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8" name="矩形 17"/>
          <p:cNvSpPr/>
          <p:nvPr/>
        </p:nvSpPr>
        <p:spPr>
          <a:xfrm>
            <a:off x="5752322" y="3728726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月盘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5752322" y="3085784"/>
            <a:ext cx="9028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月光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27" name="直接连接符 26"/>
          <p:cNvCxnSpPr>
            <a:stCxn id="13" idx="3"/>
            <a:endCxn id="20" idx="1"/>
          </p:cNvCxnSpPr>
          <p:nvPr/>
        </p:nvCxnSpPr>
        <p:spPr>
          <a:xfrm>
            <a:off x="3346607" y="2704452"/>
            <a:ext cx="2405715" cy="6429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>
            <a:stCxn id="12" idx="3"/>
            <a:endCxn id="18" idx="1"/>
          </p:cNvCxnSpPr>
          <p:nvPr/>
        </p:nvCxnSpPr>
        <p:spPr>
          <a:xfrm>
            <a:off x="3346607" y="2061510"/>
            <a:ext cx="2405715" cy="19288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直接连接符 33"/>
          <p:cNvCxnSpPr>
            <a:stCxn id="21" idx="3"/>
            <a:endCxn id="10" idx="1"/>
          </p:cNvCxnSpPr>
          <p:nvPr/>
        </p:nvCxnSpPr>
        <p:spPr>
          <a:xfrm flipV="1">
            <a:off x="3508674" y="2704452"/>
            <a:ext cx="2243648" cy="642942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接连接符 37"/>
          <p:cNvCxnSpPr>
            <a:stCxn id="15" idx="3"/>
            <a:endCxn id="11" idx="1"/>
          </p:cNvCxnSpPr>
          <p:nvPr/>
        </p:nvCxnSpPr>
        <p:spPr>
          <a:xfrm flipV="1">
            <a:off x="3437236" y="2061510"/>
            <a:ext cx="2315086" cy="1928826"/>
          </a:xfrm>
          <a:prstGeom prst="lin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矩形 9"/>
          <p:cNvSpPr/>
          <p:nvPr/>
        </p:nvSpPr>
        <p:spPr>
          <a:xfrm>
            <a:off x="5752322" y="2442842"/>
            <a:ext cx="144783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小星星 </a:t>
            </a:r>
            <a:endParaRPr lang="zh-CN" altLang="en-US" dirty="0"/>
          </a:p>
        </p:txBody>
      </p:sp>
      <p:sp>
        <p:nvSpPr>
          <p:cNvPr id="11" name="矩形 10"/>
          <p:cNvSpPr/>
          <p:nvPr/>
        </p:nvSpPr>
        <p:spPr>
          <a:xfrm>
            <a:off x="5752322" y="1799900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花瓣</a:t>
            </a:r>
            <a:endParaRPr lang="zh-CN" altLang="en-US" dirty="0"/>
          </a:p>
        </p:txBody>
      </p:sp>
      <p:sp>
        <p:nvSpPr>
          <p:cNvPr id="12" name="矩形 11"/>
          <p:cNvSpPr/>
          <p:nvPr/>
        </p:nvSpPr>
        <p:spPr>
          <a:xfrm>
            <a:off x="2079914" y="1799900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明亮的</a:t>
            </a:r>
            <a:endParaRPr lang="zh-CN" altLang="en-US" dirty="0"/>
          </a:p>
        </p:txBody>
      </p:sp>
      <p:sp>
        <p:nvSpPr>
          <p:cNvPr id="13" name="矩形 12"/>
          <p:cNvSpPr/>
          <p:nvPr/>
        </p:nvSpPr>
        <p:spPr>
          <a:xfrm>
            <a:off x="2079914" y="2442842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柔和的</a:t>
            </a:r>
            <a:endParaRPr lang="zh-CN" altLang="en-US" dirty="0"/>
          </a:p>
        </p:txBody>
      </p:sp>
      <p:sp>
        <p:nvSpPr>
          <p:cNvPr id="15" name="矩形 14"/>
          <p:cNvSpPr/>
          <p:nvPr/>
        </p:nvSpPr>
        <p:spPr>
          <a:xfrm>
            <a:off x="2079914" y="3728726"/>
            <a:ext cx="135732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91440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  <a:cs typeface="Times New Roman" panose="02020603050405020304" charset="0"/>
              </a:rPr>
              <a:t>新鲜的</a:t>
            </a:r>
            <a:endParaRPr lang="zh-CN" altLang="en-US" sz="28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2079914" y="3085784"/>
            <a:ext cx="14287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闪闪的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1396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15617" y="483518"/>
            <a:ext cx="693168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latin typeface="黑体" pitchFamily="2" charset="-122"/>
                <a:ea typeface="黑体" pitchFamily="2" charset="-122"/>
              </a:rPr>
              <a:t>    </a:t>
            </a:r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四、根据课文内容给下面的图画按走月亮的顺序选序号。</a:t>
            </a:r>
            <a:endParaRPr lang="zh-CN" altLang="en-US" sz="2800" b="1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4" name="Picture 4" descr="https://timgsa.baidu.com/timg?image&amp;quality=80&amp;size=b10000_10000&amp;sec=1543670928&amp;di=c6c0a59ed4da96887c1c496890b8f7d7&amp;src=http://cdnimg103.lizhi.fm/audio_cover/2017/12/26/2643682295917796359_320x320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61265" y="1946402"/>
            <a:ext cx="2082996" cy="1623444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Picture 6" descr="https://timgsa.baidu.com/timg?image&amp;quality=80&amp;size=b9999_10000&amp;sec=1543680712934&amp;di=af8df99ab737c0f7092150da0e782cda&amp;imgtype=0&amp;src=http%3A%2F%2Fwww.zhaobeijing.com%2Fbbs%2Fdata%2Fattachment%2Fforum%2F201307%2F17%2F125624m1q6hi517d531165.jpg"/>
          <p:cNvPicPr>
            <a:picLocks noChangeAspect="1" noChangeArrowheads="1"/>
          </p:cNvPicPr>
          <p:nvPr/>
        </p:nvPicPr>
        <p:blipFill>
          <a:blip r:embed="rId3">
            <a:lum bright="6000"/>
          </a:blip>
          <a:srcRect/>
          <a:stretch>
            <a:fillRect/>
          </a:stretch>
        </p:blipFill>
        <p:spPr bwMode="auto">
          <a:xfrm>
            <a:off x="2958123" y="1936227"/>
            <a:ext cx="2228406" cy="1623744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Picture 8" descr="https://timgsa.baidu.com/timg?image&amp;quality=80&amp;size=b9999_10000&amp;sec=1543680853350&amp;di=c5c021ee86e257c90b3712182c2c27ef&amp;imgtype=0&amp;src=http%3A%2F%2Fpic165.nipic.com%2Ffile%2F20180517%2F24821412_085537533000_2.jpg"/>
          <p:cNvPicPr>
            <a:picLocks noChangeAspect="1" noChangeArrowheads="1"/>
          </p:cNvPicPr>
          <p:nvPr/>
        </p:nvPicPr>
        <p:blipFill>
          <a:blip r:embed="rId4">
            <a:lum bright="-28000" contrast="-40000"/>
          </a:blip>
          <a:srcRect b="4880"/>
          <a:stretch>
            <a:fillRect/>
          </a:stretch>
        </p:blipFill>
        <p:spPr bwMode="auto">
          <a:xfrm>
            <a:off x="5597596" y="1946397"/>
            <a:ext cx="2727889" cy="1623743"/>
          </a:xfrm>
          <a:prstGeom prst="round2DiagRect">
            <a:avLst>
              <a:gd name="adj1" fmla="val 0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grpSp>
        <p:nvGrpSpPr>
          <p:cNvPr id="14" name="组合 13"/>
          <p:cNvGrpSpPr/>
          <p:nvPr/>
        </p:nvGrpSpPr>
        <p:grpSpPr>
          <a:xfrm>
            <a:off x="3441384" y="3684150"/>
            <a:ext cx="1261884" cy="465345"/>
            <a:chOff x="3494175" y="3970527"/>
            <a:chExt cx="1261884" cy="465345"/>
          </a:xfrm>
        </p:grpSpPr>
        <p:sp>
          <p:nvSpPr>
            <p:cNvPr id="8" name="TextBox 7"/>
            <p:cNvSpPr txBox="1"/>
            <p:nvPr/>
          </p:nvSpPr>
          <p:spPr>
            <a:xfrm>
              <a:off x="3494175" y="3974207"/>
              <a:ext cx="1261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latin typeface="楷体" pitchFamily="49" charset="-122"/>
                  <a:ea typeface="楷体" pitchFamily="49" charset="-122"/>
                </a:rPr>
                <a:t>（   ）</a:t>
              </a:r>
              <a:endParaRPr lang="zh-CN" altLang="en-US" sz="2400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1" name="矩形 10"/>
            <p:cNvSpPr/>
            <p:nvPr/>
          </p:nvSpPr>
          <p:spPr>
            <a:xfrm>
              <a:off x="3978121" y="3970527"/>
              <a:ext cx="293991" cy="4385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1</a:t>
              </a:r>
              <a:endPara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10" name="组合 9"/>
          <p:cNvGrpSpPr/>
          <p:nvPr/>
        </p:nvGrpSpPr>
        <p:grpSpPr>
          <a:xfrm>
            <a:off x="971821" y="3687830"/>
            <a:ext cx="1261884" cy="461665"/>
            <a:chOff x="927151" y="3903854"/>
            <a:chExt cx="1261884" cy="461665"/>
          </a:xfrm>
        </p:grpSpPr>
        <p:sp>
          <p:nvSpPr>
            <p:cNvPr id="7" name="TextBox 6"/>
            <p:cNvSpPr txBox="1"/>
            <p:nvPr/>
          </p:nvSpPr>
          <p:spPr>
            <a:xfrm>
              <a:off x="927151" y="3903854"/>
              <a:ext cx="1261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latin typeface="楷体" pitchFamily="49" charset="-122"/>
                  <a:ea typeface="楷体" pitchFamily="49" charset="-122"/>
                </a:rPr>
                <a:t>（   ）</a:t>
              </a:r>
              <a:endParaRPr lang="zh-CN" altLang="en-US" sz="2400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2" name="矩形 11"/>
            <p:cNvSpPr/>
            <p:nvPr/>
          </p:nvSpPr>
          <p:spPr>
            <a:xfrm>
              <a:off x="1394961" y="3911716"/>
              <a:ext cx="293991" cy="4385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2</a:t>
              </a:r>
              <a:endPara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330598" y="3672609"/>
            <a:ext cx="1261884" cy="461665"/>
            <a:chOff x="6400830" y="3967678"/>
            <a:chExt cx="1261884" cy="461665"/>
          </a:xfrm>
        </p:grpSpPr>
        <p:sp>
          <p:nvSpPr>
            <p:cNvPr id="9" name="TextBox 8"/>
            <p:cNvSpPr txBox="1"/>
            <p:nvPr/>
          </p:nvSpPr>
          <p:spPr>
            <a:xfrm>
              <a:off x="6400830" y="3967678"/>
              <a:ext cx="12618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2400" dirty="0" smtClean="0">
                  <a:latin typeface="楷体" pitchFamily="49" charset="-122"/>
                  <a:ea typeface="楷体" pitchFamily="49" charset="-122"/>
                </a:rPr>
                <a:t>（   ）</a:t>
              </a:r>
              <a:endParaRPr lang="zh-CN" altLang="en-US" sz="2400" dirty="0">
                <a:latin typeface="楷体" pitchFamily="49" charset="-122"/>
                <a:ea typeface="楷体" pitchFamily="49" charset="-122"/>
              </a:endParaRPr>
            </a:p>
          </p:txBody>
        </p:sp>
        <p:sp>
          <p:nvSpPr>
            <p:cNvPr id="13" name="矩形 12"/>
            <p:cNvSpPr/>
            <p:nvPr/>
          </p:nvSpPr>
          <p:spPr>
            <a:xfrm>
              <a:off x="6859744" y="3979219"/>
              <a:ext cx="293991" cy="438582"/>
            </a:xfrm>
            <a:prstGeom prst="rect">
              <a:avLst/>
            </a:prstGeom>
            <a:noFill/>
            <a:ln w="9525">
              <a:noFill/>
            </a:ln>
          </p:spPr>
          <p:txBody>
            <a:bodyPr wrap="none" lIns="68580" tIns="34290" rIns="68580" bIns="34290">
              <a:spAutoFit/>
            </a:bodyPr>
            <a:lstStyle/>
            <a:p>
              <a:r>
                <a:rPr lang="en-US" altLang="zh-CN" sz="2400" b="1" dirty="0" smtClean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3</a:t>
              </a:r>
              <a:endPara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17" name="组合 16"/>
          <p:cNvGrpSpPr/>
          <p:nvPr/>
        </p:nvGrpSpPr>
        <p:grpSpPr>
          <a:xfrm>
            <a:off x="6779985" y="4227934"/>
            <a:ext cx="2338441" cy="472337"/>
            <a:chOff x="6516216" y="2272088"/>
            <a:chExt cx="2338441" cy="472337"/>
          </a:xfrm>
        </p:grpSpPr>
        <p:sp>
          <p:nvSpPr>
            <p:cNvPr id="20" name="TextBox 11">
              <a:hlinkClick r:id="rId5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6516216" y="2288677"/>
              <a:ext cx="1398053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楷体" pitchFamily="49" charset="-122"/>
                  <a:ea typeface="楷体" pitchFamily="49" charset="-122"/>
                </a:rPr>
                <a:t>字词听写</a:t>
              </a:r>
            </a:p>
          </p:txBody>
        </p:sp>
        <p:pic>
          <p:nvPicPr>
            <p:cNvPr id="21" name="图片 2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03587" y="2338112"/>
              <a:ext cx="351070" cy="380165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8029545" y="2272088"/>
              <a:ext cx="335134" cy="47233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6895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4"/>
          <p:cNvSpPr txBox="1"/>
          <p:nvPr/>
        </p:nvSpPr>
        <p:spPr>
          <a:xfrm>
            <a:off x="808844" y="987574"/>
            <a:ext cx="7507572" cy="931024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2800" b="1" dirty="0" smtClean="0">
                <a:latin typeface="黑体" pitchFamily="2" charset="-122"/>
                <a:ea typeface="黑体" pitchFamily="2" charset="-122"/>
              </a:rPr>
              <a:t>    一起来回顾：“我”和阿妈走月亮看到了哪些场景图？</a:t>
            </a:r>
            <a:endParaRPr lang="zh-CN" altLang="en-US" sz="2800" b="1" dirty="0"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2" name="组合 1"/>
          <p:cNvGrpSpPr/>
          <p:nvPr/>
        </p:nvGrpSpPr>
        <p:grpSpPr>
          <a:xfrm>
            <a:off x="395536" y="2139702"/>
            <a:ext cx="1829252" cy="1916419"/>
            <a:chOff x="3580845" y="1784559"/>
            <a:chExt cx="1829252" cy="1916419"/>
          </a:xfrm>
        </p:grpSpPr>
        <p:pic>
          <p:nvPicPr>
            <p:cNvPr id="14" name="Picture 2" descr="http://huafans.dbankcloud.com/pic/2017/08/07/60de990665e0a3922871b5dc6e8fb8ee_IMG_20170806_200923.jpg?mode=download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4736" y="1784559"/>
              <a:ext cx="1625336" cy="191641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3" name="TextBox 2"/>
            <p:cNvSpPr txBox="1"/>
            <p:nvPr/>
          </p:nvSpPr>
          <p:spPr>
            <a:xfrm>
              <a:off x="3580845" y="1784559"/>
              <a:ext cx="182925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800" b="1" dirty="0" smtClean="0">
                  <a:solidFill>
                    <a:srgbClr val="FFFF00"/>
                  </a:solidFill>
                  <a:latin typeface="楷体" pitchFamily="49" charset="-122"/>
                  <a:ea typeface="楷体" pitchFamily="49" charset="-122"/>
                </a:rPr>
                <a:t>月亮升起</a:t>
              </a:r>
              <a:endParaRPr lang="en-US" altLang="zh-CN" sz="2800" b="1" dirty="0" smtClean="0">
                <a:solidFill>
                  <a:srgbClr val="FFFF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2627784" y="2355726"/>
            <a:ext cx="2735711" cy="1584579"/>
            <a:chOff x="359508" y="3169777"/>
            <a:chExt cx="2735711" cy="1584579"/>
          </a:xfrm>
        </p:grpSpPr>
        <p:pic>
          <p:nvPicPr>
            <p:cNvPr id="16" name="Picture 2" descr="https://txt39-2.book118.com/2017/0906/book9625/9624075.jp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508" y="3169777"/>
              <a:ext cx="2735711" cy="1584579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9" name="矩形 8"/>
            <p:cNvSpPr/>
            <p:nvPr/>
          </p:nvSpPr>
          <p:spPr>
            <a:xfrm>
              <a:off x="738598" y="3189804"/>
              <a:ext cx="1980029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0000"/>
                  </a:solidFill>
                  <a:latin typeface="楷体" pitchFamily="49" charset="-122"/>
                  <a:ea typeface="楷体" pitchFamily="49" charset="-122"/>
                </a:rPr>
                <a:t>月下田野  </a:t>
              </a:r>
              <a:endParaRPr lang="en-US" altLang="zh-CN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</p:grpSp>
      <p:grpSp>
        <p:nvGrpSpPr>
          <p:cNvPr id="8" name="组合 7"/>
          <p:cNvGrpSpPr/>
          <p:nvPr/>
        </p:nvGrpSpPr>
        <p:grpSpPr>
          <a:xfrm>
            <a:off x="5868144" y="3507854"/>
            <a:ext cx="2372611" cy="1293900"/>
            <a:chOff x="5216584" y="3479354"/>
            <a:chExt cx="2372611" cy="1293900"/>
          </a:xfrm>
        </p:grpSpPr>
        <p:pic>
          <p:nvPicPr>
            <p:cNvPr id="17" name="Picture 2" descr="C:\Users\wzsdth\AppData\Local\Temp\Rar$DIa0.005\5905ffc4e117f.jpg"/>
            <p:cNvPicPr>
              <a:picLocks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16584" y="3479354"/>
              <a:ext cx="2372611" cy="1293900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0" name="矩形 9"/>
            <p:cNvSpPr/>
            <p:nvPr/>
          </p:nvSpPr>
          <p:spPr>
            <a:xfrm>
              <a:off x="5887582" y="3489514"/>
              <a:ext cx="16209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latin typeface="楷体" pitchFamily="49" charset="-122"/>
                  <a:ea typeface="楷体" pitchFamily="49" charset="-122"/>
                </a:rPr>
                <a:t>月亮牵星</a:t>
              </a:r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5940152" y="1876221"/>
            <a:ext cx="2102371" cy="1391057"/>
            <a:chOff x="6588224" y="1851670"/>
            <a:chExt cx="2102371" cy="1391057"/>
          </a:xfrm>
        </p:grpSpPr>
        <p:pic>
          <p:nvPicPr>
            <p:cNvPr id="15" name="Picture 2" descr="C:\Users\wzsdth\Desktop\432719_20140519110847874200_1_副本.jpg"/>
            <p:cNvPicPr>
              <a:picLocks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588224" y="1851670"/>
              <a:ext cx="2102371" cy="1391057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  <p:sp>
          <p:nvSpPr>
            <p:cNvPr id="11" name="矩形 10"/>
            <p:cNvSpPr/>
            <p:nvPr/>
          </p:nvSpPr>
          <p:spPr>
            <a:xfrm>
              <a:off x="6972946" y="1854399"/>
              <a:ext cx="1620957" cy="52322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800" b="1" dirty="0">
                  <a:solidFill>
                    <a:srgbClr val="FFFF00"/>
                  </a:solidFill>
                  <a:latin typeface="楷体" pitchFamily="49" charset="-122"/>
                  <a:ea typeface="楷体" pitchFamily="49" charset="-122"/>
                </a:rPr>
                <a:t>月下溪岸</a:t>
              </a:r>
              <a:endParaRPr lang="zh-CN" altLang="en-US" sz="2800" b="1" dirty="0">
                <a:solidFill>
                  <a:srgbClr val="FFFF00"/>
                </a:solidFill>
              </a:endParaRPr>
            </a:p>
          </p:txBody>
        </p:sp>
      </p:grpSp>
      <p:pic>
        <p:nvPicPr>
          <p:cNvPr id="18" name="图片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" y="380739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sp>
        <p:nvSpPr>
          <p:cNvPr id="19" name="文本框 11"/>
          <p:cNvSpPr txBox="1"/>
          <p:nvPr/>
        </p:nvSpPr>
        <p:spPr>
          <a:xfrm>
            <a:off x="-23843" y="371440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 smtClean="0">
                <a:solidFill>
                  <a:schemeClr val="bg1"/>
                </a:solidFill>
              </a:rPr>
              <a:t>第二课时</a:t>
            </a:r>
            <a:endParaRPr kumimoji="1" lang="zh-CN" altLang="en-US" sz="20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83568" y="411510"/>
            <a:ext cx="576064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秋天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的夜晚，月亮升起来了，从洱海那边升起来了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月盘是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那样明亮，月光是那样柔和，照亮了高高的点苍山，照亮了村头的大青树，也照亮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了，照亮了村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间的大道和小路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800" b="1" dirty="0"/>
          </a:p>
        </p:txBody>
      </p:sp>
      <p:pic>
        <p:nvPicPr>
          <p:cNvPr id="3" name="Picture 2" descr="http://huafans.dbankcloud.com/pic/2017/08/07/60de990665e0a3922871b5dc6e8fb8ee_IMG_20170806_200923.jpg?mode=download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627534"/>
            <a:ext cx="1921024" cy="25277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矩形 6"/>
          <p:cNvSpPr/>
          <p:nvPr/>
        </p:nvSpPr>
        <p:spPr>
          <a:xfrm>
            <a:off x="800906" y="3723878"/>
            <a:ext cx="7542188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再次朗读一至三自然段，注意语调舒缓，读出甜蜜、温馨和浪漫的感觉。</a:t>
            </a:r>
            <a:endParaRPr lang="zh-CN" altLang="en-US" sz="28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07504" y="3147814"/>
            <a:ext cx="2473998" cy="697101"/>
            <a:chOff x="2674066" y="1883594"/>
            <a:chExt cx="2473998" cy="697101"/>
          </a:xfrm>
        </p:grpSpPr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674066" y="1883594"/>
              <a:ext cx="850943" cy="697101"/>
            </a:xfrm>
            <a:prstGeom prst="rect">
              <a:avLst/>
            </a:prstGeom>
          </p:spPr>
        </p:pic>
        <p:sp>
          <p:nvSpPr>
            <p:cNvPr id="11" name="文本框 10"/>
            <p:cNvSpPr txBox="1"/>
            <p:nvPr/>
          </p:nvSpPr>
          <p:spPr>
            <a:xfrm>
              <a:off x="3501987" y="2064958"/>
              <a:ext cx="1646077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朗读</a:t>
              </a:r>
              <a:r>
                <a:rPr lang="zh-CN" altLang="en-US" sz="26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指导</a:t>
              </a:r>
              <a:endPara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68764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文本框 6"/>
          <p:cNvSpPr txBox="1"/>
          <p:nvPr/>
        </p:nvSpPr>
        <p:spPr>
          <a:xfrm>
            <a:off x="2699792" y="1707654"/>
            <a:ext cx="5587943" cy="121264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 上面讲的四幅画面，你最喜欢哪一幅？我们一起来讨论交流吧！</a:t>
            </a:r>
            <a:endParaRPr lang="zh-CN" altLang="en-US" sz="2800" dirty="0" smtClean="0">
              <a:solidFill>
                <a:srgbClr val="C00000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7624" y="1707654"/>
            <a:ext cx="1332865" cy="1910715"/>
          </a:xfrm>
          <a:prstGeom prst="rect">
            <a:avLst/>
          </a:prstGeom>
        </p:spPr>
      </p:pic>
      <p:grpSp>
        <p:nvGrpSpPr>
          <p:cNvPr id="7" name="组合 6"/>
          <p:cNvGrpSpPr/>
          <p:nvPr/>
        </p:nvGrpSpPr>
        <p:grpSpPr>
          <a:xfrm>
            <a:off x="164186" y="497890"/>
            <a:ext cx="2319582" cy="561692"/>
            <a:chOff x="236194" y="411510"/>
            <a:chExt cx="2319582" cy="561692"/>
          </a:xfrm>
        </p:grpSpPr>
        <p:sp>
          <p:nvSpPr>
            <p:cNvPr id="8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914400"/>
              <a:r>
                <a:rPr lang="zh-CN" altLang="en-US" sz="3200" b="1" dirty="0" smtClean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互动课堂</a:t>
              </a:r>
              <a:endPara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194" y="464186"/>
              <a:ext cx="366861" cy="456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0883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312334" y="411510"/>
            <a:ext cx="2027953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月亮升起图 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282298" y="1759061"/>
            <a:ext cx="4790440" cy="2228850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秋天的夜晚，月亮升起来了，从洱海那边升起来了。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3995274" y="1881254"/>
            <a:ext cx="2376264" cy="492383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pic>
        <p:nvPicPr>
          <p:cNvPr id="10" name="Picture 2" descr="http://huafans.dbankcloud.com/pic/2017/08/07/60de990665e0a3922871b5dc6e8fb8ee_IMG_20170806_200923.jpg?mode=downloa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334" y="1042257"/>
            <a:ext cx="2520280" cy="33607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11" name="圆角矩形标注 10"/>
          <p:cNvSpPr/>
          <p:nvPr/>
        </p:nvSpPr>
        <p:spPr>
          <a:xfrm>
            <a:off x="4855441" y="1027357"/>
            <a:ext cx="1368152" cy="554191"/>
          </a:xfrm>
          <a:prstGeom prst="wedgeRoundRectCallout">
            <a:avLst>
              <a:gd name="adj1" fmla="val -45200"/>
              <a:gd name="adj2" fmla="val 10470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时间</a:t>
            </a:r>
          </a:p>
        </p:txBody>
      </p:sp>
      <p:sp>
        <p:nvSpPr>
          <p:cNvPr id="12" name="圆角矩形 11"/>
          <p:cNvSpPr/>
          <p:nvPr/>
        </p:nvSpPr>
        <p:spPr>
          <a:xfrm>
            <a:off x="6139716" y="2629407"/>
            <a:ext cx="1928408" cy="488158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4" name="圆角矩形标注 13"/>
          <p:cNvSpPr/>
          <p:nvPr/>
        </p:nvSpPr>
        <p:spPr>
          <a:xfrm>
            <a:off x="5868144" y="3795886"/>
            <a:ext cx="1368152" cy="595013"/>
          </a:xfrm>
          <a:prstGeom prst="wedgeRoundRectCallout">
            <a:avLst>
              <a:gd name="adj1" fmla="val 41978"/>
              <a:gd name="adj2" fmla="val -148944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地点</a:t>
            </a:r>
          </a:p>
        </p:txBody>
      </p:sp>
    </p:spTree>
    <p:extLst>
      <p:ext uri="{BB962C8B-B14F-4D97-AF65-F5344CB8AC3E}">
        <p14:creationId xmlns:p14="http://schemas.microsoft.com/office/powerpoint/2010/main" val="94734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 bldLvl="0" animBg="1"/>
      <p:bldP spid="11" grpId="0" animBg="1"/>
      <p:bldP spid="12" grpId="0" bldLvl="0" animBg="1"/>
      <p:bldP spid="14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000100" y="1071553"/>
            <a:ext cx="7344816" cy="605294"/>
          </a:xfrm>
          <a:prstGeom prst="rect">
            <a:avLst/>
          </a:prstGeom>
        </p:spPr>
        <p:txBody>
          <a:bodyPr wrap="square" rtlCol="0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dirty="0" smtClean="0">
                <a:latin typeface="华文楷体" panose="02010600040101010101" pitchFamily="2" charset="-122"/>
                <a:ea typeface="华文楷体" panose="02010600040101010101" pitchFamily="2" charset="-122"/>
              </a:rPr>
              <a:t>        </a:t>
            </a:r>
            <a:endParaRPr lang="zh-CN" altLang="en-US" sz="2800" b="1" dirty="0" smtClean="0">
              <a:latin typeface="华文楷体" panose="02010600040101010101" pitchFamily="2" charset="-122"/>
              <a:ea typeface="华文楷体" panose="0201060004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611560" y="555527"/>
            <a:ext cx="110292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洱海</a:t>
            </a:r>
            <a:endParaRPr lang="zh-CN" altLang="en-US" sz="3200" b="1" dirty="0">
              <a:solidFill>
                <a:srgbClr val="0000FF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500034" y="1285866"/>
            <a:ext cx="4286280" cy="27853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3500"/>
              </a:lnSpc>
            </a:pPr>
            <a:r>
              <a:rPr lang="zh-CN" altLang="en-US" sz="2400" dirty="0" smtClean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据说因形状像一个耳朵而取名为“洱海”。洱海，虽然称之为海，但其实是一个湖泊，相传是因为云南深居内陆，白族人民为表示对海的向往，所以称之为“洱海”。</a:t>
            </a:r>
            <a:endParaRPr lang="zh-CN" altLang="en-US" sz="24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2226" name="AutoShape 2" descr="http://img2.imgtn.bdimg.com/it/u=3124582844,2580459250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8" name="图片 7" descr="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48064" y="1046988"/>
            <a:ext cx="3240360" cy="3049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157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椭圆 4"/>
          <p:cNvSpPr/>
          <p:nvPr/>
        </p:nvSpPr>
        <p:spPr>
          <a:xfrm>
            <a:off x="6181256" y="1056381"/>
            <a:ext cx="792088" cy="458242"/>
          </a:xfrm>
          <a:prstGeom prst="ellipse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928662" y="900465"/>
            <a:ext cx="7099722" cy="19303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月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盘是那样明亮，月光是那样柔和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照亮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了高高的点苍山，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照亮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了村头的大青树，也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照亮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了，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照亮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了村间的大道和小路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1" name="横卷形 10"/>
          <p:cNvSpPr/>
          <p:nvPr/>
        </p:nvSpPr>
        <p:spPr>
          <a:xfrm>
            <a:off x="507879" y="3003798"/>
            <a:ext cx="6480720" cy="1721352"/>
          </a:xfrm>
          <a:prstGeom prst="horizontalScroll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    按照由远及近、从上到下的顺序，写出了万物被月光照亮后的美丽景象。</a:t>
            </a:r>
            <a:endParaRPr lang="zh-CN" altLang="en-US" dirty="0">
              <a:latin typeface="宋体" pitchFamily="2" charset="-122"/>
              <a:ea typeface="宋体" pitchFamily="2" charset="-122"/>
            </a:endParaRPr>
          </a:p>
        </p:txBody>
      </p:sp>
      <p:cxnSp>
        <p:nvCxnSpPr>
          <p:cNvPr id="7" name="直接连接符 6"/>
          <p:cNvCxnSpPr/>
          <p:nvPr/>
        </p:nvCxnSpPr>
        <p:spPr>
          <a:xfrm>
            <a:off x="4572000" y="2158303"/>
            <a:ext cx="82290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接连接符 7"/>
          <p:cNvCxnSpPr/>
          <p:nvPr/>
        </p:nvCxnSpPr>
        <p:spPr>
          <a:xfrm>
            <a:off x="1096566" y="2182409"/>
            <a:ext cx="811138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2780312" y="2778249"/>
            <a:ext cx="7927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圆角矩形 12"/>
          <p:cNvSpPr/>
          <p:nvPr/>
        </p:nvSpPr>
        <p:spPr>
          <a:xfrm>
            <a:off x="2069390" y="1746486"/>
            <a:ext cx="2214578" cy="40070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4" name="圆角矩形 13"/>
          <p:cNvSpPr/>
          <p:nvPr/>
        </p:nvSpPr>
        <p:spPr>
          <a:xfrm>
            <a:off x="5741798" y="1736961"/>
            <a:ext cx="2214578" cy="400704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5" name="圆角矩形 14"/>
          <p:cNvSpPr/>
          <p:nvPr/>
        </p:nvSpPr>
        <p:spPr>
          <a:xfrm>
            <a:off x="3851920" y="2361474"/>
            <a:ext cx="2880320" cy="416775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线形标注 2 3"/>
          <p:cNvSpPr/>
          <p:nvPr/>
        </p:nvSpPr>
        <p:spPr>
          <a:xfrm>
            <a:off x="3830554" y="265459"/>
            <a:ext cx="1688532" cy="783827"/>
          </a:xfrm>
          <a:prstGeom prst="borderCallout2">
            <a:avLst>
              <a:gd name="adj1" fmla="val 49932"/>
              <a:gd name="adj2" fmla="val 101406"/>
              <a:gd name="adj3" fmla="val 54971"/>
              <a:gd name="adj4" fmla="val 127926"/>
              <a:gd name="adj5" fmla="val 99043"/>
              <a:gd name="adj6" fmla="val 157492"/>
            </a:avLst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写出了月光的特点</a:t>
            </a:r>
          </a:p>
        </p:txBody>
      </p:sp>
      <p:grpSp>
        <p:nvGrpSpPr>
          <p:cNvPr id="16" name="组合 15"/>
          <p:cNvGrpSpPr/>
          <p:nvPr/>
        </p:nvGrpSpPr>
        <p:grpSpPr>
          <a:xfrm>
            <a:off x="7379121" y="3177034"/>
            <a:ext cx="1543586" cy="720080"/>
            <a:chOff x="2772909" y="2886143"/>
            <a:chExt cx="1543586" cy="720080"/>
          </a:xfrm>
        </p:grpSpPr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909" y="2886143"/>
              <a:ext cx="1543586" cy="7200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18" name="文本框 9"/>
            <p:cNvSpPr txBox="1"/>
            <p:nvPr/>
          </p:nvSpPr>
          <p:spPr>
            <a:xfrm>
              <a:off x="3018405" y="3049209"/>
              <a:ext cx="1122655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排比</a:t>
              </a:r>
            </a:p>
          </p:txBody>
        </p:sp>
      </p:grpSp>
      <p:cxnSp>
        <p:nvCxnSpPr>
          <p:cNvPr id="19" name="直接连接符 18"/>
          <p:cNvCxnSpPr/>
          <p:nvPr/>
        </p:nvCxnSpPr>
        <p:spPr>
          <a:xfrm>
            <a:off x="1331640" y="2778249"/>
            <a:ext cx="792733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1296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1" grpId="0" animBg="1"/>
      <p:bldP spid="13" grpId="0" animBg="1"/>
      <p:bldP spid="14" grpId="0" animBg="1"/>
      <p:bldP spid="15" grpId="0" animBg="1"/>
      <p:bldP spid="4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C:\Users\wzsdth\Desktop\9157572_173137594000_2_副本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文本框 6"/>
          <p:cNvSpPr txBox="1"/>
          <p:nvPr/>
        </p:nvSpPr>
        <p:spPr>
          <a:xfrm>
            <a:off x="683568" y="1175940"/>
            <a:ext cx="7848873" cy="2062103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读这句话，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charset="-122"/>
            </a:endParaRPr>
          </a:p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我仿佛看到了</a:t>
            </a:r>
            <a:r>
              <a:rPr lang="zh-CN" altLang="en-US" sz="32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                </a:t>
            </a:r>
            <a:r>
              <a:rPr lang="en-US" altLang="zh-CN" sz="3200" b="1" u="sng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_________________________________________________________________________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  <a:cs typeface="黑体" panose="02010609060101010101" charset="-122"/>
              </a:rPr>
              <a:t>，</a:t>
            </a:r>
            <a:endParaRPr lang="en-US" altLang="zh-CN" sz="3200" b="1" dirty="0" smtClean="0">
              <a:latin typeface="楷体" panose="02010609060101010101" pitchFamily="49" charset="-122"/>
              <a:ea typeface="楷体" panose="02010609060101010101" pitchFamily="49" charset="-122"/>
              <a:cs typeface="黑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683568" y="2139702"/>
            <a:ext cx="846616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秋夜里，月亮从洱海那边升起来了。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576" y="2594946"/>
            <a:ext cx="770485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月光如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洗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，月光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照亮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了高高</a:t>
            </a:r>
            <a:r>
              <a:rPr lang="zh-CN" altLang="en-US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的点苍山</a:t>
            </a:r>
            <a:r>
              <a:rPr lang="en-US" altLang="zh-CN" sz="32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72666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/>
        </p:nvSpPr>
        <p:spPr>
          <a:xfrm>
            <a:off x="952550" y="1366664"/>
            <a:ext cx="7235364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3200" dirty="0" smtClean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走月亮：</a:t>
            </a:r>
            <a:endParaRPr lang="en-US" altLang="zh-CN" sz="3200" dirty="0" smtClean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pPr>
              <a:lnSpc>
                <a:spcPts val="4000"/>
              </a:lnSpc>
            </a:pPr>
            <a:r>
              <a:rPr lang="zh-CN" altLang="en-US" sz="3200" dirty="0" smtClean="0">
                <a:latin typeface="黑体" panose="02010609060101010101" pitchFamily="2" charset="-122"/>
                <a:ea typeface="黑体" panose="02010609060101010101" pitchFamily="2" charset="-122"/>
              </a:rPr>
              <a:t>    我国南方地区的习俗，人们常在有月亮的晚上，到户外月光下游玩、散步、嬉戏。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23" y="380739"/>
            <a:ext cx="1629583" cy="37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chemeClr val="bg1">
                <a:alpha val="65000"/>
              </a:schemeClr>
            </a:outerShdw>
          </a:effectLst>
        </p:spPr>
      </p:pic>
      <p:sp>
        <p:nvSpPr>
          <p:cNvPr id="6" name="文本框 11"/>
          <p:cNvSpPr txBox="1"/>
          <p:nvPr/>
        </p:nvSpPr>
        <p:spPr>
          <a:xfrm>
            <a:off x="-23843" y="371440"/>
            <a:ext cx="12314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zh-CN" altLang="en-US" sz="2000" dirty="0">
                <a:solidFill>
                  <a:schemeClr val="bg1"/>
                </a:solidFill>
              </a:rPr>
              <a:t>第一课时</a:t>
            </a:r>
          </a:p>
        </p:txBody>
      </p:sp>
    </p:spTree>
    <p:extLst>
      <p:ext uri="{BB962C8B-B14F-4D97-AF65-F5344CB8AC3E}">
        <p14:creationId xmlns:p14="http://schemas.microsoft.com/office/powerpoint/2010/main" val="1217713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71472" y="571486"/>
            <a:ext cx="28575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想一想 说一说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1013818" y="2139702"/>
            <a:ext cx="7101432" cy="21441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月光是那样柔和，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照亮了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高高的点苍山，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照亮了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村头的大青树，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照亮了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村间的大道和小路，也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照亮了     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，还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照亮了</a:t>
            </a:r>
          </a:p>
          <a:p>
            <a:pPr>
              <a:lnSpc>
                <a:spcPts val="4000"/>
              </a:lnSpc>
            </a:pP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11560" y="1131590"/>
            <a:ext cx="547878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月儿还会照亮哪些地方？</a:t>
            </a:r>
          </a:p>
        </p:txBody>
      </p:sp>
      <p:cxnSp>
        <p:nvCxnSpPr>
          <p:cNvPr id="6" name="直接连接符 5"/>
          <p:cNvCxnSpPr/>
          <p:nvPr/>
        </p:nvCxnSpPr>
        <p:spPr>
          <a:xfrm>
            <a:off x="3635122" y="3642116"/>
            <a:ext cx="224788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接连接符 6"/>
          <p:cNvCxnSpPr/>
          <p:nvPr/>
        </p:nvCxnSpPr>
        <p:spPr>
          <a:xfrm>
            <a:off x="1084962" y="4139956"/>
            <a:ext cx="2133744" cy="1143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文本框 4"/>
          <p:cNvSpPr txBox="1"/>
          <p:nvPr/>
        </p:nvSpPr>
        <p:spPr>
          <a:xfrm>
            <a:off x="3773859" y="3173486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飘香的果园</a:t>
            </a:r>
          </a:p>
        </p:txBody>
      </p:sp>
      <p:sp>
        <p:nvSpPr>
          <p:cNvPr id="9" name="文本框 8"/>
          <p:cNvSpPr txBox="1"/>
          <p:nvPr/>
        </p:nvSpPr>
        <p:spPr>
          <a:xfrm>
            <a:off x="1097563" y="3656086"/>
            <a:ext cx="197040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  <a:sym typeface="+mn-ea"/>
              </a:rPr>
              <a:t>可爱的草塘</a:t>
            </a:r>
          </a:p>
        </p:txBody>
      </p:sp>
    </p:spTree>
    <p:extLst>
      <p:ext uri="{BB962C8B-B14F-4D97-AF65-F5344CB8AC3E}">
        <p14:creationId xmlns:p14="http://schemas.microsoft.com/office/powerpoint/2010/main" val="17588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AutoShape 2" descr="http://img2.imgtn.bdimg.com/it/u=3124582844,2580459250&amp;fm=26&amp;gp=0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/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4754"/>
            <a:ext cx="9155430" cy="5151755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07975" y="1488499"/>
            <a:ext cx="8656513" cy="1077218"/>
          </a:xfrm>
          <a:prstGeom prst="rect">
            <a:avLst/>
          </a:prstGeom>
          <a:solidFill>
            <a:schemeClr val="bg1">
              <a:alpha val="5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3200" dirty="0" smtClean="0">
                <a:latin typeface="楷体" pitchFamily="49" charset="-122"/>
                <a:ea typeface="楷体" pitchFamily="49" charset="-122"/>
              </a:rPr>
              <a:t>    </a:t>
            </a:r>
            <a:r>
              <a:rPr lang="zh-CN" altLang="en-US" sz="3200" dirty="0" smtClean="0">
                <a:latin typeface="黑体" pitchFamily="2" charset="-122"/>
                <a:ea typeface="黑体" pitchFamily="2" charset="-122"/>
              </a:rPr>
              <a:t>边读边想象月亮渐渐从洱海升起来，月光如洗的样子。在语气和语调中浮现画面。</a:t>
            </a:r>
            <a:endParaRPr lang="zh-CN" altLang="en-US" sz="32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16" name="文本框 10"/>
          <p:cNvSpPr txBox="1"/>
          <p:nvPr/>
        </p:nvSpPr>
        <p:spPr>
          <a:xfrm>
            <a:off x="1043608" y="339502"/>
            <a:ext cx="357886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朗读</a:t>
            </a:r>
            <a:r>
              <a:rPr lang="zh-CN" altLang="en-US" sz="2600" b="1" dirty="0" smtClean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指导</a:t>
            </a:r>
            <a:endParaRPr lang="zh-CN" altLang="en-US" sz="2600" b="1" dirty="0">
              <a:solidFill>
                <a:srgbClr val="FF0000"/>
              </a:solidFill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pic>
        <p:nvPicPr>
          <p:cNvPr id="3" name="链接1：朗诵轻音乐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67200" y="2859782"/>
            <a:ext cx="609600" cy="6096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23478"/>
            <a:ext cx="838695" cy="687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10575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801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Box 8"/>
          <p:cNvSpPr txBox="1"/>
          <p:nvPr/>
        </p:nvSpPr>
        <p:spPr>
          <a:xfrm>
            <a:off x="3779912" y="1203598"/>
            <a:ext cx="4500500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    你发现了吗？月下溪岸图中包含了几个美丽的小场景呢！请同学们先自读课文第四自然段，然后交流在脑海中浮现出的场景，给每一个场景起个名字吧！</a:t>
            </a:r>
            <a:endParaRPr lang="zh-CN" altLang="en-US" sz="32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4" name="组合 3"/>
          <p:cNvGrpSpPr/>
          <p:nvPr/>
        </p:nvGrpSpPr>
        <p:grpSpPr>
          <a:xfrm>
            <a:off x="431641" y="1236204"/>
            <a:ext cx="3024336" cy="3232704"/>
            <a:chOff x="4788024" y="1138848"/>
            <a:chExt cx="3228814" cy="3448728"/>
          </a:xfrm>
        </p:grpSpPr>
        <p:sp>
          <p:nvSpPr>
            <p:cNvPr id="6" name="TextBox 5"/>
            <p:cNvSpPr txBox="1"/>
            <p:nvPr/>
          </p:nvSpPr>
          <p:spPr>
            <a:xfrm>
              <a:off x="5249283" y="3941245"/>
              <a:ext cx="248865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0070C0"/>
                  </a:solidFill>
                  <a:latin typeface="楷体" pitchFamily="49" charset="-122"/>
                  <a:ea typeface="楷体" pitchFamily="49" charset="-122"/>
                </a:rPr>
                <a:t>月下溪岸图  </a:t>
              </a:r>
              <a:endParaRPr lang="en-US" altLang="zh-CN" sz="3200" b="1" dirty="0" smtClean="0">
                <a:solidFill>
                  <a:srgbClr val="0070C0"/>
                </a:solidFill>
                <a:latin typeface="楷体" pitchFamily="49" charset="-122"/>
                <a:ea typeface="楷体" pitchFamily="49" charset="-122"/>
              </a:endParaRPr>
            </a:p>
          </p:txBody>
        </p:sp>
        <p:pic>
          <p:nvPicPr>
            <p:cNvPr id="7" name="Picture 2" descr="C:\Users\wzsdth\Desktop\432719_20140519110847874200_1_副本.jpg"/>
            <p:cNvPicPr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8024" y="1138848"/>
              <a:ext cx="3228814" cy="2592288"/>
            </a:xfrm>
            <a:prstGeom prst="roundRect">
              <a:avLst>
                <a:gd name="adj" fmla="val 8594"/>
              </a:avLst>
            </a:prstGeom>
            <a:solidFill>
              <a:srgbClr val="FFFFFF">
                <a:shade val="85000"/>
              </a:srgbClr>
            </a:solidFill>
            <a:ln>
              <a:noFill/>
            </a:ln>
            <a:effectLst>
              <a:reflection blurRad="12700" stA="38000" endPos="28000" dist="5000" dir="5400000" sy="-100000" algn="bl" rotWithShape="0"/>
            </a:effectLst>
            <a:extLst/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251520" y="1419622"/>
            <a:ext cx="44793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细细的溪水，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流着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山草和野花的香味，</a:t>
            </a:r>
            <a:r>
              <a:rPr lang="zh-CN" altLang="en-US" sz="28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流着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月光。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cxnSp>
        <p:nvCxnSpPr>
          <p:cNvPr id="9" name="直接连接符 8"/>
          <p:cNvCxnSpPr/>
          <p:nvPr/>
        </p:nvCxnSpPr>
        <p:spPr>
          <a:xfrm>
            <a:off x="2849099" y="2350579"/>
            <a:ext cx="664066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直接连接符 10"/>
          <p:cNvCxnSpPr/>
          <p:nvPr/>
        </p:nvCxnSpPr>
        <p:spPr>
          <a:xfrm>
            <a:off x="3218664" y="1902307"/>
            <a:ext cx="653772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圆角矩形标注 16"/>
          <p:cNvSpPr/>
          <p:nvPr/>
        </p:nvSpPr>
        <p:spPr>
          <a:xfrm>
            <a:off x="5323733" y="1131590"/>
            <a:ext cx="3606670" cy="1958120"/>
          </a:xfrm>
          <a:prstGeom prst="wedgeRoundRectCallout">
            <a:avLst>
              <a:gd name="adj1" fmla="val -69388"/>
              <a:gd name="adj2" fmla="val -12618"/>
              <a:gd name="adj3" fmla="val 16667"/>
            </a:avLst>
          </a:prstGeom>
          <a:solidFill>
            <a:schemeClr val="accent3">
              <a:lumMod val="20000"/>
              <a:lumOff val="80000"/>
            </a:schemeClr>
          </a:solidFill>
          <a:ln w="3175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    我仿佛看到了溪水，闻到了山草和鲜花的香味儿，从而感受到溪水、花草的香、月光相互交融的和谐画面。</a:t>
            </a:r>
          </a:p>
        </p:txBody>
      </p:sp>
      <p:sp>
        <p:nvSpPr>
          <p:cNvPr id="3" name="圆角矩形 2"/>
          <p:cNvSpPr/>
          <p:nvPr/>
        </p:nvSpPr>
        <p:spPr>
          <a:xfrm>
            <a:off x="570130" y="483518"/>
            <a:ext cx="1933780" cy="5040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溪水流香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288207" y="3546401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itchFamily="2" charset="-122"/>
                <a:ea typeface="黑体" pitchFamily="2" charset="-122"/>
              </a:rPr>
              <a:t>    从“流”字想象溪水一路欢歌，一路芬芳的画面，用轻柔的语气读出宁静、愉悦的感受。</a:t>
            </a:r>
            <a:endParaRPr lang="zh-CN" altLang="en-US" sz="2400" dirty="0"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39552" y="2859782"/>
            <a:ext cx="2401742" cy="687067"/>
            <a:chOff x="2746322" y="1201190"/>
            <a:chExt cx="2401742" cy="68706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322" y="1201190"/>
              <a:ext cx="838695" cy="687067"/>
            </a:xfrm>
            <a:prstGeom prst="rect">
              <a:avLst/>
            </a:prstGeom>
          </p:spPr>
        </p:pic>
        <p:sp>
          <p:nvSpPr>
            <p:cNvPr id="14" name="文本框 10"/>
            <p:cNvSpPr txBox="1"/>
            <p:nvPr/>
          </p:nvSpPr>
          <p:spPr>
            <a:xfrm>
              <a:off x="3491880" y="1347614"/>
              <a:ext cx="165618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朗读指导</a:t>
              </a:r>
              <a:endPara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4700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3" grpId="0" animBg="1"/>
      <p:bldP spid="4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4603629" y="598704"/>
            <a:ext cx="4235125" cy="2160240"/>
            <a:chOff x="4603629" y="598704"/>
            <a:chExt cx="4235125" cy="2160240"/>
          </a:xfrm>
          <a:solidFill>
            <a:schemeClr val="accent3">
              <a:lumMod val="20000"/>
              <a:lumOff val="80000"/>
            </a:schemeClr>
          </a:solidFill>
        </p:grpSpPr>
        <p:sp>
          <p:nvSpPr>
            <p:cNvPr id="8" name="云形标注 7"/>
            <p:cNvSpPr/>
            <p:nvPr/>
          </p:nvSpPr>
          <p:spPr>
            <a:xfrm>
              <a:off x="4603629" y="598704"/>
              <a:ext cx="4235125" cy="2160240"/>
            </a:xfrm>
            <a:prstGeom prst="cloudCallout">
              <a:avLst>
                <a:gd name="adj1" fmla="val -57106"/>
                <a:gd name="adj2" fmla="val 47113"/>
              </a:avLst>
            </a:prstGeom>
            <a:grpFill/>
            <a:ln w="0">
              <a:solidFill>
                <a:schemeClr val="accent3">
                  <a:lumMod val="75000"/>
                </a:schemeClr>
              </a:solidFill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4860033" y="893994"/>
              <a:ext cx="3960440" cy="1569660"/>
            </a:xfrm>
            <a:prstGeom prst="rect">
              <a:avLst/>
            </a:prstGeom>
            <a:noFill/>
            <a:ln w="0"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2400" b="1" dirty="0" smtClean="0">
                  <a:latin typeface="宋体" pitchFamily="2" charset="-122"/>
                  <a:ea typeface="宋体" pitchFamily="2" charset="-122"/>
                </a:rPr>
                <a:t>    我仿佛看到了卵石间布满了一个个清澈、可爱的小水塘，小水塘里倒映着一个个明亮、皎洁的月亮。</a:t>
              </a:r>
              <a:endParaRPr lang="zh-CN" altLang="en-US" sz="2400" b="1" dirty="0">
                <a:latin typeface="宋体" pitchFamily="2" charset="-122"/>
                <a:ea typeface="宋体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616397" y="1347614"/>
            <a:ext cx="3590725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哟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，卵石间有多少可爱的小水塘啊，每个小水塘，都抱着一个月亮！</a:t>
            </a:r>
            <a:endParaRPr lang="zh-CN" alt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295636" y="3867894"/>
            <a:ext cx="65527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itchFamily="2" charset="-122"/>
                <a:ea typeface="黑体" pitchFamily="2" charset="-122"/>
              </a:rPr>
              <a:t>    从“抱”字想象天上圆月和小水塘的月亮遥相呼应的神奇画面，读出惊喜、陶醉的感受。</a:t>
            </a:r>
            <a:endParaRPr lang="zh-CN" altLang="en-US" sz="2400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70130" y="467891"/>
            <a:ext cx="1841630" cy="5040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水塘抱月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3198958" y="2283718"/>
            <a:ext cx="379788" cy="374359"/>
          </a:xfrm>
          <a:prstGeom prst="roundRect">
            <a:avLst/>
          </a:prstGeom>
          <a:noFill/>
          <a:ln w="25400">
            <a:solidFill>
              <a:srgbClr val="FF0000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dirty="0" smtClean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467544" y="3219822"/>
            <a:ext cx="2401742" cy="687067"/>
            <a:chOff x="2746322" y="1201190"/>
            <a:chExt cx="2401742" cy="687067"/>
          </a:xfrm>
        </p:grpSpPr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322" y="1201190"/>
              <a:ext cx="838695" cy="687067"/>
            </a:xfrm>
            <a:prstGeom prst="rect">
              <a:avLst/>
            </a:prstGeom>
          </p:spPr>
        </p:pic>
        <p:sp>
          <p:nvSpPr>
            <p:cNvPr id="14" name="文本框 10"/>
            <p:cNvSpPr txBox="1"/>
            <p:nvPr/>
          </p:nvSpPr>
          <p:spPr>
            <a:xfrm>
              <a:off x="3491880" y="1347614"/>
              <a:ext cx="165618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朗读指导</a:t>
              </a:r>
              <a:endPara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955833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  <p:bldP spid="11" grpId="0" bldLvl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640719" y="3579862"/>
            <a:ext cx="8064896" cy="952947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sz="24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是因为许多鹅卵石中间，有一些水，是个圆圆的小水塘，水面上映着月亮倒影，就像环抱着月亮一样。</a:t>
            </a: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77"/>
          <a:stretch>
            <a:fillRect/>
          </a:stretch>
        </p:blipFill>
        <p:spPr bwMode="auto">
          <a:xfrm>
            <a:off x="683568" y="771550"/>
            <a:ext cx="3456384" cy="26030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云形标注 4"/>
          <p:cNvSpPr/>
          <p:nvPr/>
        </p:nvSpPr>
        <p:spPr>
          <a:xfrm>
            <a:off x="5220072" y="915566"/>
            <a:ext cx="2664297" cy="1498118"/>
          </a:xfrm>
          <a:prstGeom prst="cloudCallout">
            <a:avLst>
              <a:gd name="adj1" fmla="val -83489"/>
              <a:gd name="adj2" fmla="val 49136"/>
            </a:avLst>
          </a:prstGeom>
          <a:solidFill>
            <a:schemeClr val="accent3">
              <a:lumMod val="60000"/>
              <a:lumOff val="40000"/>
            </a:schemeClr>
          </a:solidFill>
          <a:ln w="12700">
            <a:solidFill>
              <a:schemeClr val="accent1">
                <a:lumMod val="40000"/>
                <a:lumOff val="60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黑体" pitchFamily="49" charset="-122"/>
                <a:ea typeface="黑体" pitchFamily="49" charset="-122"/>
              </a:rPr>
              <a:t>想一想，为什么说“抱着”呢？</a:t>
            </a:r>
          </a:p>
        </p:txBody>
      </p:sp>
    </p:spTree>
    <p:extLst>
      <p:ext uri="{BB962C8B-B14F-4D97-AF65-F5344CB8AC3E}">
        <p14:creationId xmlns:p14="http://schemas.microsoft.com/office/powerpoint/2010/main" val="3619354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1547664" y="1500949"/>
            <a:ext cx="7000924" cy="732508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zh-CN" altLang="en-US" sz="32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每个小水塘，都</a:t>
            </a:r>
            <a:r>
              <a:rPr lang="zh-CN" altLang="en-US" sz="32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抱着</a:t>
            </a:r>
            <a:r>
              <a:rPr lang="zh-CN" altLang="en-US" sz="3200" dirty="0" smtClean="0">
                <a:latin typeface="黑体" panose="02010609060101010101" pitchFamily="2" charset="-122"/>
                <a:ea typeface="黑体" panose="02010609060101010101" pitchFamily="2" charset="-122"/>
              </a:rPr>
              <a:t>一个月亮！</a:t>
            </a:r>
          </a:p>
        </p:txBody>
      </p:sp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964509" y="2787774"/>
            <a:ext cx="7105420" cy="8125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每一个小山丘，都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托起</a:t>
            </a:r>
            <a:r>
              <a:rPr lang="zh-CN" altLang="en-US" sz="3600" b="1" dirty="0" smtClean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一个太阳。</a:t>
            </a:r>
            <a:endParaRPr lang="zh-CN" altLang="en-US" sz="3600" b="1" dirty="0">
              <a:solidFill>
                <a:srgbClr val="0000FF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5720" y="642925"/>
            <a:ext cx="455882" cy="44446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928662" y="571486"/>
            <a:ext cx="2851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latin typeface="幼圆" panose="02010509060101010101" pitchFamily="49" charset="-122"/>
                <a:ea typeface="幼圆" panose="02010509060101010101" pitchFamily="49" charset="-122"/>
              </a:rPr>
              <a:t>仿写拟人句</a:t>
            </a:r>
            <a:endParaRPr lang="zh-CN" altLang="en-US" sz="2800" b="1" dirty="0"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628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952312" y="1198647"/>
            <a:ext cx="556390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哦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，阿妈，白天你在溪里洗衣裳，而我，用树叶做小船，运载许多新鲜的花瓣</a:t>
            </a:r>
            <a:r>
              <a:rPr lang="en-US" altLang="zh-CN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圆角矩形 4"/>
          <p:cNvSpPr/>
          <p:nvPr/>
        </p:nvSpPr>
        <p:spPr>
          <a:xfrm>
            <a:off x="1117611" y="3291830"/>
            <a:ext cx="6908778" cy="95903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宋体" panose="02010600030101010101" pitchFamily="2" charset="-122"/>
                <a:ea typeface="宋体" panose="02010600030101010101" pitchFamily="2" charset="-122"/>
              </a:rPr>
              <a:t>我仿佛看到了一幅美丽的景色，温馨的亲子画面，又感悟到浓浓的亲情。</a:t>
            </a:r>
          </a:p>
        </p:txBody>
      </p:sp>
      <p:cxnSp>
        <p:nvCxnSpPr>
          <p:cNvPr id="31" name="直接连接符 30"/>
          <p:cNvCxnSpPr/>
          <p:nvPr/>
        </p:nvCxnSpPr>
        <p:spPr>
          <a:xfrm>
            <a:off x="4788024" y="1719858"/>
            <a:ext cx="1584176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7040014" y="1665505"/>
            <a:ext cx="1415772" cy="461665"/>
          </a:xfrm>
          <a:prstGeom prst="rect">
            <a:avLst/>
          </a:prstGeom>
          <a:ln w="38100">
            <a:solidFill>
              <a:schemeClr val="accent3">
                <a:lumMod val="75000"/>
              </a:schemeClr>
            </a:solidFill>
            <a:prstDash val="dash"/>
          </a:ln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黑体" pitchFamily="2" charset="-122"/>
                <a:ea typeface="黑体" pitchFamily="2" charset="-122"/>
              </a:rPr>
              <a:t>心中所想</a:t>
            </a:r>
            <a:endParaRPr lang="zh-CN" altLang="en-US" sz="2400" dirty="0">
              <a:latin typeface="黑体" pitchFamily="2" charset="-122"/>
              <a:ea typeface="黑体" pitchFamily="2" charset="-122"/>
            </a:endParaRPr>
          </a:p>
        </p:txBody>
      </p:sp>
      <p:cxnSp>
        <p:nvCxnSpPr>
          <p:cNvPr id="17" name="直接连接符 16"/>
          <p:cNvCxnSpPr/>
          <p:nvPr/>
        </p:nvCxnSpPr>
        <p:spPr>
          <a:xfrm>
            <a:off x="1115616" y="2211710"/>
            <a:ext cx="1152128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接连接符 17"/>
          <p:cNvCxnSpPr/>
          <p:nvPr/>
        </p:nvCxnSpPr>
        <p:spPr>
          <a:xfrm>
            <a:off x="3937107" y="2211710"/>
            <a:ext cx="2435093" cy="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 flipV="1">
            <a:off x="1115616" y="2768307"/>
            <a:ext cx="3500368" cy="20960"/>
          </a:xfrm>
          <a:prstGeom prst="line">
            <a:avLst/>
          </a:prstGeom>
          <a:ln w="19050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圆角矩形 25"/>
          <p:cNvSpPr/>
          <p:nvPr/>
        </p:nvSpPr>
        <p:spPr>
          <a:xfrm>
            <a:off x="570130" y="467891"/>
            <a:ext cx="1841630" cy="50405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12700">
            <a:solidFill>
              <a:schemeClr val="accent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洗衣做船</a:t>
            </a:r>
          </a:p>
        </p:txBody>
      </p:sp>
    </p:spTree>
    <p:extLst>
      <p:ext uri="{BB962C8B-B14F-4D97-AF65-F5344CB8AC3E}">
        <p14:creationId xmlns:p14="http://schemas.microsoft.com/office/powerpoint/2010/main" val="3390609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7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8" grpId="0" animBg="1"/>
      <p:bldP spid="2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2787774"/>
            <a:ext cx="3240360" cy="1819828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矩形 4"/>
          <p:cNvSpPr/>
          <p:nvPr/>
        </p:nvSpPr>
        <p:spPr>
          <a:xfrm>
            <a:off x="611560" y="1995686"/>
            <a:ext cx="7651215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FF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在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朗读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这句话的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时候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，要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用甜美、幸福、欢快的语气来读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。 </a:t>
            </a:r>
            <a:r>
              <a:rPr lang="zh-CN" altLang="en-US" sz="2800" b="1" dirty="0">
                <a:latin typeface="宋体" pitchFamily="2" charset="-122"/>
                <a:ea typeface="宋体" pitchFamily="2" charset="-122"/>
              </a:rPr>
              <a:t>要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读出</a:t>
            </a:r>
            <a:r>
              <a:rPr lang="zh-CN" altLang="en-US" sz="2800" b="1" dirty="0" smtClean="0">
                <a:solidFill>
                  <a:srgbClr val="FF0000"/>
                </a:solidFill>
                <a:latin typeface="宋体" pitchFamily="2" charset="-122"/>
                <a:ea typeface="宋体" pitchFamily="2" charset="-122"/>
              </a:rPr>
              <a:t>母女间浓浓的亲情</a:t>
            </a:r>
            <a:r>
              <a:rPr lang="zh-CN" altLang="en-US" sz="2800" b="1" dirty="0" smtClean="0">
                <a:latin typeface="宋体" pitchFamily="2" charset="-122"/>
                <a:ea typeface="宋体" pitchFamily="2" charset="-122"/>
              </a:rPr>
              <a:t>。</a:t>
            </a:r>
            <a:endParaRPr lang="zh-CN" altLang="en-US" sz="2800" b="1" dirty="0">
              <a:latin typeface="宋体" pitchFamily="2" charset="-122"/>
              <a:ea typeface="宋体" pitchFamily="2" charset="-122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323528" y="1059582"/>
            <a:ext cx="2401742" cy="687067"/>
            <a:chOff x="2746322" y="1201190"/>
            <a:chExt cx="2401742" cy="687067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322" y="1201190"/>
              <a:ext cx="838695" cy="687067"/>
            </a:xfrm>
            <a:prstGeom prst="rect">
              <a:avLst/>
            </a:prstGeom>
          </p:spPr>
        </p:pic>
        <p:sp>
          <p:nvSpPr>
            <p:cNvPr id="10" name="文本框 10"/>
            <p:cNvSpPr txBox="1"/>
            <p:nvPr/>
          </p:nvSpPr>
          <p:spPr>
            <a:xfrm>
              <a:off x="3491880" y="1347614"/>
              <a:ext cx="165618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 smtClean="0">
                  <a:latin typeface="宋体" pitchFamily="2" charset="-122"/>
                  <a:ea typeface="宋体" pitchFamily="2" charset="-122"/>
                </a:rPr>
                <a:t>朗读指导</a:t>
              </a:r>
              <a:endPara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1841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979711" y="1275606"/>
            <a:ext cx="608351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dirty="0" smtClean="0">
                <a:latin typeface="黑体" pitchFamily="2" charset="-122"/>
                <a:ea typeface="黑体" pitchFamily="2" charset="-122"/>
              </a:rPr>
              <a:t>    这两个自然段我们学完了，那你知道如何</a:t>
            </a:r>
            <a:r>
              <a:rPr lang="zh-CN" altLang="en-US" sz="3200" dirty="0">
                <a:latin typeface="黑体" pitchFamily="2" charset="-122"/>
                <a:ea typeface="黑体" pitchFamily="2" charset="-122"/>
              </a:rPr>
              <a:t>背诵</a:t>
            </a:r>
            <a:r>
              <a:rPr lang="zh-CN" altLang="en-US" sz="3200" dirty="0" smtClean="0">
                <a:latin typeface="黑体" pitchFamily="2" charset="-122"/>
                <a:ea typeface="黑体" pitchFamily="2" charset="-122"/>
              </a:rPr>
              <a:t>第四自然段吗？</a:t>
            </a:r>
            <a:endParaRPr lang="zh-CN" altLang="en-US" sz="32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724128" y="3075806"/>
            <a:ext cx="233910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(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课后</a:t>
            </a:r>
            <a:r>
              <a:rPr lang="zh-CN" altLang="en-US" sz="2800" dirty="0" smtClean="0">
                <a:solidFill>
                  <a:srgbClr val="C00000"/>
                </a:solidFill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第一题</a:t>
            </a:r>
            <a:r>
              <a:rPr lang="en-US" altLang="zh-CN" sz="2800" dirty="0">
                <a:latin typeface="黑体" panose="02010609060101010101" pitchFamily="49" charset="-122"/>
                <a:ea typeface="黑体" panose="02010609060101010101" pitchFamily="49" charset="-122"/>
                <a:cs typeface="宋体" panose="02010600030101010101" pitchFamily="2" charset="-122"/>
              </a:rPr>
              <a:t>)</a:t>
            </a:r>
            <a:endParaRPr lang="en-US" altLang="zh-CN" sz="2800" dirty="0">
              <a:solidFill>
                <a:srgbClr val="FF0000"/>
              </a:solidFill>
              <a:latin typeface="黑体" panose="02010609060101010101" pitchFamily="49" charset="-122"/>
              <a:ea typeface="黑体" panose="02010609060101010101" pitchFamily="49" charset="-122"/>
              <a:cs typeface="宋体" panose="02010600030101010101" pitchFamily="2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184344"/>
            <a:ext cx="1332865" cy="19107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654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64"/>
          <p:cNvSpPr txBox="1"/>
          <p:nvPr/>
        </p:nvSpPr>
        <p:spPr>
          <a:xfrm>
            <a:off x="1979711" y="1635646"/>
            <a:ext cx="6156977" cy="1601400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3200" b="1" dirty="0" smtClean="0">
                <a:latin typeface="黑体" pitchFamily="49" charset="-122"/>
                <a:ea typeface="黑体" pitchFamily="49" charset="-122"/>
              </a:rPr>
              <a:t>    认真朗读课文，读准容易读错的字音，注意停顿。</a:t>
            </a:r>
            <a:endParaRPr lang="zh-CN" altLang="en-US" sz="3200" b="1" dirty="0">
              <a:latin typeface="黑体" pitchFamily="49" charset="-122"/>
              <a:ea typeface="黑体" pitchFamily="49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3471" y="1762720"/>
            <a:ext cx="1332865" cy="191071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>
            <a:off x="65584" y="411510"/>
            <a:ext cx="5154047" cy="600074"/>
            <a:chOff x="179512" y="267494"/>
            <a:chExt cx="5154047" cy="600074"/>
          </a:xfrm>
        </p:grpSpPr>
        <p:sp>
          <p:nvSpPr>
            <p:cNvPr id="14" name="文本框 14">
              <a:hlinkClick r:id="rId3" action="ppaction://hlinkfile"/>
            </p:cNvPr>
            <p:cNvSpPr txBox="1"/>
            <p:nvPr/>
          </p:nvSpPr>
          <p:spPr>
            <a:xfrm>
              <a:off x="623138" y="267494"/>
              <a:ext cx="4033837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914400"/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朗读课文 扫清障碍</a:t>
              </a:r>
            </a:p>
          </p:txBody>
        </p:sp>
        <p:pic>
          <p:nvPicPr>
            <p:cNvPr id="15" name="图片 1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982489" y="449021"/>
              <a:ext cx="351070" cy="380165"/>
            </a:xfrm>
            <a:prstGeom prst="rect">
              <a:avLst/>
            </a:prstGeom>
          </p:spPr>
        </p:pic>
        <p:pic>
          <p:nvPicPr>
            <p:cNvPr id="16" name="图片 15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4378430" y="395231"/>
              <a:ext cx="335134" cy="472337"/>
            </a:xfrm>
            <a:prstGeom prst="rect">
              <a:avLst/>
            </a:prstGeom>
          </p:spPr>
        </p:pic>
        <p:pic>
          <p:nvPicPr>
            <p:cNvPr id="17" name="图片 16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334250"/>
              <a:ext cx="366860" cy="456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293602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0">
            <a:extLst>
              <a:ext uri="{FF2B5EF4-FFF2-40B4-BE49-F238E27FC236}">
                <a16:creationId xmlns="" xmlns:a16="http://schemas.microsoft.com/office/drawing/2014/main" id="{EB1CD407-1289-E64D-B770-EE2BC86550F5}"/>
              </a:ext>
            </a:extLst>
          </p:cNvPr>
          <p:cNvSpPr txBox="1"/>
          <p:nvPr/>
        </p:nvSpPr>
        <p:spPr>
          <a:xfrm>
            <a:off x="2411760" y="608484"/>
            <a:ext cx="23174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smtClean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课后</a:t>
            </a:r>
            <a:r>
              <a:rPr lang="zh-CN" altLang="en-US" sz="2800" dirty="0" smtClean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第一题</a:t>
            </a:r>
            <a:r>
              <a:rPr lang="en-US" altLang="zh-CN" sz="2800" dirty="0" smtClean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)</a:t>
            </a:r>
            <a:endParaRPr lang="en-US" altLang="zh-CN" sz="2800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cs typeface="宋体" panose="02010600030101010101" pitchFamily="2" charset="-122"/>
            </a:endParaRPr>
          </a:p>
        </p:txBody>
      </p:sp>
      <p:sp>
        <p:nvSpPr>
          <p:cNvPr id="3" name="文本框 3"/>
          <p:cNvSpPr txBox="1"/>
          <p:nvPr/>
        </p:nvSpPr>
        <p:spPr>
          <a:xfrm>
            <a:off x="718487" y="1123613"/>
            <a:ext cx="7669360" cy="931024"/>
          </a:xfrm>
          <a:prstGeom prst="rect">
            <a:avLst/>
          </a:prstGeom>
          <a:noFill/>
          <a:ln>
            <a:noFill/>
          </a:ln>
        </p:spPr>
        <p:txBody>
          <a:bodyPr wrap="square" lIns="68580" tIns="34290" rIns="68580" bIns="34290" rtlCol="0" anchor="t">
            <a:spAutoFit/>
          </a:bodyPr>
          <a:lstStyle/>
          <a:p>
            <a:pPr algn="just"/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    边想象</a:t>
            </a:r>
            <a:r>
              <a:rPr lang="zh-CN" altLang="en-US" sz="2800" b="1" dirty="0">
                <a:latin typeface="黑体" pitchFamily="2" charset="-122"/>
                <a:ea typeface="黑体" pitchFamily="2" charset="-122"/>
              </a:rPr>
              <a:t>画面</a:t>
            </a:r>
            <a:r>
              <a:rPr lang="zh-CN" altLang="en-US" sz="2800" b="1" dirty="0" smtClean="0">
                <a:latin typeface="黑体" pitchFamily="49" charset="-122"/>
                <a:ea typeface="黑体" pitchFamily="49" charset="-122"/>
              </a:rPr>
              <a:t>边填空，相信你一定能很快背诵这段话！</a:t>
            </a:r>
            <a:endParaRPr lang="zh-CN" altLang="en-US" sz="2800" b="1" dirty="0">
              <a:latin typeface="黑体" pitchFamily="49" charset="-122"/>
              <a:ea typeface="黑体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43608" y="1923678"/>
            <a:ext cx="6984776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细细的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    )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流着山草和野花的香味，流着月光。灰白色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      )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布满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河床。哟，卵石间有多少可爱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      )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啊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，每个小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水塘都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抱着一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个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    )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！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哦，阿妈，白天你在溪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里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      )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而我，用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树叶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      )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     )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许多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新鲜的花瓣</a:t>
            </a:r>
            <a:r>
              <a:rPr lang="en-US" altLang="zh-CN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014249" y="1923678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溪水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7" name="矩形 6"/>
          <p:cNvSpPr/>
          <p:nvPr/>
        </p:nvSpPr>
        <p:spPr>
          <a:xfrm>
            <a:off x="4456028" y="2344885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鹅卵石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5104975" y="2808000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小水塘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9" name="矩形 8"/>
          <p:cNvSpPr/>
          <p:nvPr/>
        </p:nvSpPr>
        <p:spPr>
          <a:xfrm>
            <a:off x="4100158" y="3240000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月亮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0" name="矩形 9"/>
          <p:cNvSpPr/>
          <p:nvPr/>
        </p:nvSpPr>
        <p:spPr>
          <a:xfrm>
            <a:off x="2743325" y="3665420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洗衣裳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6588224" y="3672585"/>
            <a:ext cx="126669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做小船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331640" y="4075754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运载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pic>
        <p:nvPicPr>
          <p:cNvPr id="14" name="图片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695" y="446170"/>
            <a:ext cx="850943" cy="697101"/>
          </a:xfrm>
          <a:prstGeom prst="rect">
            <a:avLst/>
          </a:prstGeom>
        </p:spPr>
      </p:pic>
      <p:sp>
        <p:nvSpPr>
          <p:cNvPr id="15" name="文本框 10"/>
          <p:cNvSpPr txBox="1"/>
          <p:nvPr/>
        </p:nvSpPr>
        <p:spPr>
          <a:xfrm>
            <a:off x="1115616" y="627534"/>
            <a:ext cx="1513268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600" b="1" dirty="0" smtClean="0">
                <a:latin typeface="宋体" panose="02010600030101010101" pitchFamily="2" charset="-122"/>
                <a:ea typeface="宋体" panose="02010600030101010101" pitchFamily="2" charset="-122"/>
              </a:rPr>
              <a:t>背诵指导</a:t>
            </a:r>
            <a:endParaRPr lang="zh-CN" altLang="en-US" sz="2600" b="1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04563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  <p:bldP spid="12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流程图: 可选过程 2"/>
          <p:cNvSpPr/>
          <p:nvPr/>
        </p:nvSpPr>
        <p:spPr>
          <a:xfrm>
            <a:off x="286753" y="1160182"/>
            <a:ext cx="8317695" cy="3000448"/>
          </a:xfrm>
          <a:prstGeom prst="flowChartAlternateProcess">
            <a:avLst/>
          </a:prstGeom>
          <a:noFill/>
          <a:ln>
            <a:noFill/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32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秋虫唱着，夜鸟拍打着翅膀，鱼儿跃出水面，泼剌一声里银光一闪</a:t>
            </a:r>
            <a:r>
              <a:rPr lang="en-US" altLang="zh-CN" sz="32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32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从果园那边飘来果子的甜香，</a:t>
            </a:r>
            <a:r>
              <a:rPr lang="zh-CN" altLang="en-US" sz="32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是雪梨，是火把梨，还是紫葡萄？都有。</a:t>
            </a:r>
            <a:r>
              <a:rPr lang="zh-CN" altLang="en-US" sz="3200" b="1" dirty="0" smtClean="0">
                <a:solidFill>
                  <a:prstClr val="black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在坡头那片月光下的果园里，这些好吃的果子挂满枝头。沟水汩汩，很满意地响着。</a:t>
            </a:r>
            <a:endParaRPr lang="zh-CN" altLang="en-US" sz="3200" b="1" dirty="0">
              <a:solidFill>
                <a:prstClr val="white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7" name="爆炸形 1 16"/>
          <p:cNvSpPr/>
          <p:nvPr/>
        </p:nvSpPr>
        <p:spPr>
          <a:xfrm>
            <a:off x="4499992" y="652970"/>
            <a:ext cx="1785950" cy="785818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听到</a:t>
            </a:r>
          </a:p>
        </p:txBody>
      </p:sp>
      <p:cxnSp>
        <p:nvCxnSpPr>
          <p:cNvPr id="18" name="直接连接符 17"/>
          <p:cNvCxnSpPr/>
          <p:nvPr/>
        </p:nvCxnSpPr>
        <p:spPr>
          <a:xfrm>
            <a:off x="1315632" y="1707654"/>
            <a:ext cx="476853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直接连接符 19"/>
          <p:cNvCxnSpPr/>
          <p:nvPr/>
        </p:nvCxnSpPr>
        <p:spPr>
          <a:xfrm>
            <a:off x="1475656" y="2660406"/>
            <a:ext cx="1838804" cy="0"/>
          </a:xfrm>
          <a:prstGeom prst="line">
            <a:avLst/>
          </a:prstGeom>
          <a:ln w="2540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爆炸形 1 21"/>
          <p:cNvSpPr/>
          <p:nvPr/>
        </p:nvSpPr>
        <p:spPr>
          <a:xfrm>
            <a:off x="2682192" y="3651870"/>
            <a:ext cx="1857388" cy="928550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0000FF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闻到</a:t>
            </a:r>
          </a:p>
        </p:txBody>
      </p:sp>
      <p:cxnSp>
        <p:nvCxnSpPr>
          <p:cNvPr id="23" name="直接连接符 22"/>
          <p:cNvCxnSpPr/>
          <p:nvPr/>
        </p:nvCxnSpPr>
        <p:spPr>
          <a:xfrm>
            <a:off x="1732370" y="2160000"/>
            <a:ext cx="1615494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5486729" y="3621360"/>
            <a:ext cx="1598426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直接连接符 25"/>
          <p:cNvCxnSpPr/>
          <p:nvPr/>
        </p:nvCxnSpPr>
        <p:spPr>
          <a:xfrm>
            <a:off x="1376171" y="4154900"/>
            <a:ext cx="698965" cy="0"/>
          </a:xfrm>
          <a:prstGeom prst="line">
            <a:avLst/>
          </a:prstGeom>
          <a:ln w="254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矩形 10"/>
          <p:cNvSpPr/>
          <p:nvPr/>
        </p:nvSpPr>
        <p:spPr>
          <a:xfrm>
            <a:off x="499998" y="360582"/>
            <a:ext cx="245131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月下</a:t>
            </a:r>
            <a:r>
              <a:rPr lang="zh-CN" altLang="en-US" sz="3200" b="1" dirty="0" smtClean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田野图 </a:t>
            </a:r>
            <a:endParaRPr lang="zh-CN" altLang="en-US" sz="3200" dirty="0">
              <a:latin typeface="黑体" pitchFamily="2" charset="-122"/>
              <a:ea typeface="黑体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61261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2" grpId="0" animBg="1"/>
      <p:bldP spid="11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869056" y="656103"/>
            <a:ext cx="3702944" cy="3046988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solidFill>
                  <a:prstClr val="black"/>
                </a:solidFill>
                <a:latin typeface="华文楷体" panose="02010600040101010101" pitchFamily="2" charset="-122"/>
                <a:ea typeface="华文楷体" panose="02010600040101010101" pitchFamily="2" charset="-122"/>
              </a:rPr>
              <a:t>         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收了油菜，栽上水稻。看，稻谷就要成熟了，稻穗低垂着头</a:t>
            </a:r>
            <a:r>
              <a:rPr lang="zh-CN" altLang="en-US" sz="3200" b="1" dirty="0">
                <a:latin typeface="楷体" panose="02010609060101010101" pitchFamily="49" charset="-122"/>
                <a:ea typeface="楷体" panose="02010609060101010101" pitchFamily="49" charset="-122"/>
              </a:rPr>
              <a:t>，</a:t>
            </a:r>
            <a:r>
              <a:rPr lang="zh-CN" altLang="en-US" sz="32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稻田像一块月光镀亮的银毯。</a:t>
            </a:r>
            <a:endParaRPr lang="zh-CN" altLang="en-US" sz="32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249129" y="2033905"/>
            <a:ext cx="80021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比作</a:t>
            </a: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4" name="矩形 23"/>
          <p:cNvSpPr/>
          <p:nvPr/>
        </p:nvSpPr>
        <p:spPr>
          <a:xfrm>
            <a:off x="4444432" y="3486150"/>
            <a:ext cx="33218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zh-CN" altLang="en-US" sz="2400" dirty="0"/>
          </a:p>
        </p:txBody>
      </p:sp>
      <p:sp>
        <p:nvSpPr>
          <p:cNvPr id="27" name="圆角矩形 26"/>
          <p:cNvSpPr/>
          <p:nvPr/>
        </p:nvSpPr>
        <p:spPr>
          <a:xfrm>
            <a:off x="4788024" y="2748886"/>
            <a:ext cx="3960440" cy="797855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运用</a:t>
            </a:r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比喻，生动形象地写出了月光下稻田的样子。</a:t>
            </a:r>
          </a:p>
        </p:txBody>
      </p:sp>
      <p:cxnSp>
        <p:nvCxnSpPr>
          <p:cNvPr id="26" name="直接连接符 25"/>
          <p:cNvCxnSpPr/>
          <p:nvPr/>
        </p:nvCxnSpPr>
        <p:spPr>
          <a:xfrm>
            <a:off x="1065438" y="2178009"/>
            <a:ext cx="3146522" cy="0"/>
          </a:xfrm>
          <a:prstGeom prst="line">
            <a:avLst/>
          </a:prstGeom>
          <a:ln w="158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直接连接符 27"/>
          <p:cNvCxnSpPr/>
          <p:nvPr/>
        </p:nvCxnSpPr>
        <p:spPr>
          <a:xfrm>
            <a:off x="2579018" y="1698129"/>
            <a:ext cx="1584176" cy="0"/>
          </a:xfrm>
          <a:prstGeom prst="line">
            <a:avLst/>
          </a:prstGeom>
          <a:ln w="158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直接连接符 30"/>
          <p:cNvCxnSpPr/>
          <p:nvPr/>
        </p:nvCxnSpPr>
        <p:spPr>
          <a:xfrm>
            <a:off x="1019114" y="3147814"/>
            <a:ext cx="3192846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直接连接符 32"/>
          <p:cNvCxnSpPr/>
          <p:nvPr/>
        </p:nvCxnSpPr>
        <p:spPr>
          <a:xfrm flipV="1">
            <a:off x="1019113" y="2634874"/>
            <a:ext cx="1464655" cy="6165"/>
          </a:xfrm>
          <a:prstGeom prst="line">
            <a:avLst/>
          </a:prstGeom>
          <a:ln w="15875">
            <a:solidFill>
              <a:schemeClr val="accent5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reeform 24"/>
          <p:cNvSpPr/>
          <p:nvPr/>
        </p:nvSpPr>
        <p:spPr bwMode="gray">
          <a:xfrm rot="5822095" flipH="1">
            <a:off x="4456564" y="2299724"/>
            <a:ext cx="416748" cy="670300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rgbClr val="C00000"/>
          </a:solidFill>
          <a:ln>
            <a:noFill/>
          </a:ln>
        </p:spPr>
        <p:txBody>
          <a:bodyPr/>
          <a:lstStyle/>
          <a:p>
            <a:endParaRPr lang="zh-CN" altLang="en-US"/>
          </a:p>
        </p:txBody>
      </p:sp>
      <p:sp>
        <p:nvSpPr>
          <p:cNvPr id="36" name="Freeform 24"/>
          <p:cNvSpPr/>
          <p:nvPr/>
        </p:nvSpPr>
        <p:spPr bwMode="gray">
          <a:xfrm rot="2673420">
            <a:off x="4838555" y="926791"/>
            <a:ext cx="609897" cy="1009699"/>
          </a:xfrm>
          <a:custGeom>
            <a:avLst/>
            <a:gdLst>
              <a:gd name="T0" fmla="*/ 12 w 1824"/>
              <a:gd name="T1" fmla="*/ 2464 h 2648"/>
              <a:gd name="T2" fmla="*/ 56 w 1824"/>
              <a:gd name="T3" fmla="*/ 2120 h 2648"/>
              <a:gd name="T4" fmla="*/ 124 w 1824"/>
              <a:gd name="T5" fmla="*/ 1808 h 2648"/>
              <a:gd name="T6" fmla="*/ 212 w 1824"/>
              <a:gd name="T7" fmla="*/ 1524 h 2648"/>
              <a:gd name="T8" fmla="*/ 316 w 1824"/>
              <a:gd name="T9" fmla="*/ 1270 h 2648"/>
              <a:gd name="T10" fmla="*/ 430 w 1824"/>
              <a:gd name="T11" fmla="*/ 1044 h 2648"/>
              <a:gd name="T12" fmla="*/ 550 w 1824"/>
              <a:gd name="T13" fmla="*/ 846 h 2648"/>
              <a:gd name="T14" fmla="*/ 672 w 1824"/>
              <a:gd name="T15" fmla="*/ 674 h 2648"/>
              <a:gd name="T16" fmla="*/ 792 w 1824"/>
              <a:gd name="T17" fmla="*/ 528 h 2648"/>
              <a:gd name="T18" fmla="*/ 906 w 1824"/>
              <a:gd name="T19" fmla="*/ 408 h 2648"/>
              <a:gd name="T20" fmla="*/ 1010 w 1824"/>
              <a:gd name="T21" fmla="*/ 310 h 2648"/>
              <a:gd name="T22" fmla="*/ 1096 w 1824"/>
              <a:gd name="T23" fmla="*/ 236 h 2648"/>
              <a:gd name="T24" fmla="*/ 1164 w 1824"/>
              <a:gd name="T25" fmla="*/ 184 h 2648"/>
              <a:gd name="T26" fmla="*/ 1208 w 1824"/>
              <a:gd name="T27" fmla="*/ 154 h 2648"/>
              <a:gd name="T28" fmla="*/ 1224 w 1824"/>
              <a:gd name="T29" fmla="*/ 144 h 2648"/>
              <a:gd name="T30" fmla="*/ 1728 w 1824"/>
              <a:gd name="T31" fmla="*/ 56 h 2648"/>
              <a:gd name="T32" fmla="*/ 1568 w 1824"/>
              <a:gd name="T33" fmla="*/ 328 h 2648"/>
              <a:gd name="T34" fmla="*/ 1554 w 1824"/>
              <a:gd name="T35" fmla="*/ 332 h 2648"/>
              <a:gd name="T36" fmla="*/ 1514 w 1824"/>
              <a:gd name="T37" fmla="*/ 346 h 2648"/>
              <a:gd name="T38" fmla="*/ 1452 w 1824"/>
              <a:gd name="T39" fmla="*/ 370 h 2648"/>
              <a:gd name="T40" fmla="*/ 1370 w 1824"/>
              <a:gd name="T41" fmla="*/ 410 h 2648"/>
              <a:gd name="T42" fmla="*/ 1270 w 1824"/>
              <a:gd name="T43" fmla="*/ 466 h 2648"/>
              <a:gd name="T44" fmla="*/ 1158 w 1824"/>
              <a:gd name="T45" fmla="*/ 540 h 2648"/>
              <a:gd name="T46" fmla="*/ 1034 w 1824"/>
              <a:gd name="T47" fmla="*/ 636 h 2648"/>
              <a:gd name="T48" fmla="*/ 904 w 1824"/>
              <a:gd name="T49" fmla="*/ 756 h 2648"/>
              <a:gd name="T50" fmla="*/ 770 w 1824"/>
              <a:gd name="T51" fmla="*/ 900 h 2648"/>
              <a:gd name="T52" fmla="*/ 632 w 1824"/>
              <a:gd name="T53" fmla="*/ 1076 h 2648"/>
              <a:gd name="T54" fmla="*/ 498 w 1824"/>
              <a:gd name="T55" fmla="*/ 1280 h 2648"/>
              <a:gd name="T56" fmla="*/ 370 w 1824"/>
              <a:gd name="T57" fmla="*/ 1518 h 2648"/>
              <a:gd name="T58" fmla="*/ 248 w 1824"/>
              <a:gd name="T59" fmla="*/ 1792 h 2648"/>
              <a:gd name="T60" fmla="*/ 138 w 1824"/>
              <a:gd name="T61" fmla="*/ 2104 h 2648"/>
              <a:gd name="T62" fmla="*/ 42 w 1824"/>
              <a:gd name="T63" fmla="*/ 2456 h 264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</a:cxnLst>
            <a:rect l="0" t="0" r="r" b="b"/>
            <a:pathLst>
              <a:path w="1824" h="2648">
                <a:moveTo>
                  <a:pt x="0" y="2648"/>
                </a:moveTo>
                <a:lnTo>
                  <a:pt x="12" y="2464"/>
                </a:lnTo>
                <a:lnTo>
                  <a:pt x="32" y="2288"/>
                </a:lnTo>
                <a:lnTo>
                  <a:pt x="56" y="2120"/>
                </a:lnTo>
                <a:lnTo>
                  <a:pt x="88" y="1960"/>
                </a:lnTo>
                <a:lnTo>
                  <a:pt x="124" y="1808"/>
                </a:lnTo>
                <a:lnTo>
                  <a:pt x="166" y="1662"/>
                </a:lnTo>
                <a:lnTo>
                  <a:pt x="212" y="1524"/>
                </a:lnTo>
                <a:lnTo>
                  <a:pt x="262" y="1394"/>
                </a:lnTo>
                <a:lnTo>
                  <a:pt x="316" y="1270"/>
                </a:lnTo>
                <a:lnTo>
                  <a:pt x="372" y="1154"/>
                </a:lnTo>
                <a:lnTo>
                  <a:pt x="430" y="1044"/>
                </a:lnTo>
                <a:lnTo>
                  <a:pt x="490" y="942"/>
                </a:lnTo>
                <a:lnTo>
                  <a:pt x="550" y="846"/>
                </a:lnTo>
                <a:lnTo>
                  <a:pt x="612" y="758"/>
                </a:lnTo>
                <a:lnTo>
                  <a:pt x="672" y="674"/>
                </a:lnTo>
                <a:lnTo>
                  <a:pt x="734" y="598"/>
                </a:lnTo>
                <a:lnTo>
                  <a:pt x="792" y="528"/>
                </a:lnTo>
                <a:lnTo>
                  <a:pt x="850" y="464"/>
                </a:lnTo>
                <a:lnTo>
                  <a:pt x="906" y="408"/>
                </a:lnTo>
                <a:lnTo>
                  <a:pt x="960" y="356"/>
                </a:lnTo>
                <a:lnTo>
                  <a:pt x="1010" y="310"/>
                </a:lnTo>
                <a:lnTo>
                  <a:pt x="1056" y="270"/>
                </a:lnTo>
                <a:lnTo>
                  <a:pt x="1096" y="236"/>
                </a:lnTo>
                <a:lnTo>
                  <a:pt x="1134" y="208"/>
                </a:lnTo>
                <a:lnTo>
                  <a:pt x="1164" y="184"/>
                </a:lnTo>
                <a:lnTo>
                  <a:pt x="1190" y="166"/>
                </a:lnTo>
                <a:lnTo>
                  <a:pt x="1208" y="154"/>
                </a:lnTo>
                <a:lnTo>
                  <a:pt x="1220" y="146"/>
                </a:lnTo>
                <a:lnTo>
                  <a:pt x="1224" y="144"/>
                </a:lnTo>
                <a:lnTo>
                  <a:pt x="848" y="0"/>
                </a:lnTo>
                <a:lnTo>
                  <a:pt x="1728" y="56"/>
                </a:lnTo>
                <a:lnTo>
                  <a:pt x="1824" y="480"/>
                </a:lnTo>
                <a:lnTo>
                  <a:pt x="1568" y="328"/>
                </a:lnTo>
                <a:lnTo>
                  <a:pt x="1564" y="328"/>
                </a:lnTo>
                <a:lnTo>
                  <a:pt x="1554" y="332"/>
                </a:lnTo>
                <a:lnTo>
                  <a:pt x="1538" y="338"/>
                </a:lnTo>
                <a:lnTo>
                  <a:pt x="1514" y="346"/>
                </a:lnTo>
                <a:lnTo>
                  <a:pt x="1486" y="356"/>
                </a:lnTo>
                <a:lnTo>
                  <a:pt x="1452" y="370"/>
                </a:lnTo>
                <a:lnTo>
                  <a:pt x="1412" y="388"/>
                </a:lnTo>
                <a:lnTo>
                  <a:pt x="1370" y="410"/>
                </a:lnTo>
                <a:lnTo>
                  <a:pt x="1322" y="436"/>
                </a:lnTo>
                <a:lnTo>
                  <a:pt x="1270" y="466"/>
                </a:lnTo>
                <a:lnTo>
                  <a:pt x="1216" y="500"/>
                </a:lnTo>
                <a:lnTo>
                  <a:pt x="1158" y="540"/>
                </a:lnTo>
                <a:lnTo>
                  <a:pt x="1098" y="584"/>
                </a:lnTo>
                <a:lnTo>
                  <a:pt x="1034" y="636"/>
                </a:lnTo>
                <a:lnTo>
                  <a:pt x="970" y="692"/>
                </a:lnTo>
                <a:lnTo>
                  <a:pt x="904" y="756"/>
                </a:lnTo>
                <a:lnTo>
                  <a:pt x="836" y="824"/>
                </a:lnTo>
                <a:lnTo>
                  <a:pt x="770" y="900"/>
                </a:lnTo>
                <a:lnTo>
                  <a:pt x="700" y="984"/>
                </a:lnTo>
                <a:lnTo>
                  <a:pt x="632" y="1076"/>
                </a:lnTo>
                <a:lnTo>
                  <a:pt x="566" y="1174"/>
                </a:lnTo>
                <a:lnTo>
                  <a:pt x="498" y="1280"/>
                </a:lnTo>
                <a:lnTo>
                  <a:pt x="434" y="1394"/>
                </a:lnTo>
                <a:lnTo>
                  <a:pt x="370" y="1518"/>
                </a:lnTo>
                <a:lnTo>
                  <a:pt x="308" y="1650"/>
                </a:lnTo>
                <a:lnTo>
                  <a:pt x="248" y="1792"/>
                </a:lnTo>
                <a:lnTo>
                  <a:pt x="192" y="1944"/>
                </a:lnTo>
                <a:lnTo>
                  <a:pt x="138" y="2104"/>
                </a:lnTo>
                <a:lnTo>
                  <a:pt x="88" y="2274"/>
                </a:lnTo>
                <a:lnTo>
                  <a:pt x="42" y="2456"/>
                </a:lnTo>
                <a:lnTo>
                  <a:pt x="0" y="2648"/>
                </a:lnTo>
                <a:close/>
              </a:path>
            </a:pathLst>
          </a:custGeom>
          <a:solidFill>
            <a:schemeClr val="accent5">
              <a:lumMod val="75000"/>
            </a:schemeClr>
          </a:solidFill>
          <a:ln>
            <a:noFill/>
          </a:ln>
          <a:extLst/>
        </p:spPr>
        <p:txBody>
          <a:bodyPr/>
          <a:lstStyle/>
          <a:p>
            <a:endParaRPr lang="zh-CN" altLang="en-US"/>
          </a:p>
        </p:txBody>
      </p:sp>
      <p:sp>
        <p:nvSpPr>
          <p:cNvPr id="37" name="圆角矩形 36"/>
          <p:cNvSpPr/>
          <p:nvPr/>
        </p:nvSpPr>
        <p:spPr>
          <a:xfrm>
            <a:off x="5172797" y="2005330"/>
            <a:ext cx="1000132" cy="50006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稻田</a:t>
            </a:r>
          </a:p>
        </p:txBody>
      </p:sp>
      <p:sp>
        <p:nvSpPr>
          <p:cNvPr id="38" name="圆角矩形 37"/>
          <p:cNvSpPr/>
          <p:nvPr/>
        </p:nvSpPr>
        <p:spPr>
          <a:xfrm>
            <a:off x="7101623" y="2005330"/>
            <a:ext cx="1000132" cy="500066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银毯</a:t>
            </a:r>
            <a:endParaRPr lang="zh-CN" altLang="en-US" sz="2800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8" name="爆炸形 1 17"/>
          <p:cNvSpPr/>
          <p:nvPr/>
        </p:nvSpPr>
        <p:spPr>
          <a:xfrm>
            <a:off x="4664938" y="0"/>
            <a:ext cx="1857388" cy="859339"/>
          </a:xfrm>
          <a:prstGeom prst="irregularSeal1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800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看到</a:t>
            </a:r>
          </a:p>
        </p:txBody>
      </p:sp>
      <p:sp>
        <p:nvSpPr>
          <p:cNvPr id="19" name="圆角矩形 18"/>
          <p:cNvSpPr/>
          <p:nvPr/>
        </p:nvSpPr>
        <p:spPr>
          <a:xfrm>
            <a:off x="1510718" y="3721447"/>
            <a:ext cx="6480720" cy="836987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0">
            <a:solidFill>
              <a:schemeClr val="accent3">
                <a:lumMod val="75000"/>
              </a:schemeClr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zh-CN" altLang="en-US" sz="2400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    我和阿妈走在田埂上，闻着果子的甜香，看到一幅丰收的景象！</a:t>
            </a:r>
          </a:p>
        </p:txBody>
      </p:sp>
      <p:cxnSp>
        <p:nvCxnSpPr>
          <p:cNvPr id="21" name="直接连接符 20"/>
          <p:cNvCxnSpPr/>
          <p:nvPr/>
        </p:nvCxnSpPr>
        <p:spPr>
          <a:xfrm>
            <a:off x="2843808" y="2637957"/>
            <a:ext cx="1368152" cy="3305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2" name="组合 21"/>
          <p:cNvGrpSpPr/>
          <p:nvPr/>
        </p:nvGrpSpPr>
        <p:grpSpPr>
          <a:xfrm>
            <a:off x="5868144" y="915566"/>
            <a:ext cx="1543586" cy="720080"/>
            <a:chOff x="2772909" y="2886143"/>
            <a:chExt cx="1543586" cy="720080"/>
          </a:xfrm>
        </p:grpSpPr>
        <p:pic>
          <p:nvPicPr>
            <p:cNvPr id="25" name="图片 2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72909" y="2886143"/>
              <a:ext cx="1543586" cy="720080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9" name="文本框 9"/>
            <p:cNvSpPr txBox="1"/>
            <p:nvPr/>
          </p:nvSpPr>
          <p:spPr>
            <a:xfrm>
              <a:off x="3018405" y="3049209"/>
              <a:ext cx="1122655" cy="500137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algn="ctr"/>
              <a:r>
                <a:rPr lang="zh-CN" altLang="en-US" sz="2800" dirty="0">
                  <a:solidFill>
                    <a:schemeClr val="bg1"/>
                  </a:solidFill>
                  <a:latin typeface="黑体" panose="02010609060101010101" pitchFamily="49" charset="-122"/>
                  <a:ea typeface="黑体" panose="02010609060101010101" pitchFamily="49" charset="-122"/>
                </a:rPr>
                <a:t>拟人</a:t>
              </a:r>
            </a:p>
          </p:txBody>
        </p:sp>
      </p:grpSp>
      <p:cxnSp>
        <p:nvCxnSpPr>
          <p:cNvPr id="30" name="直接连接符 29"/>
          <p:cNvCxnSpPr/>
          <p:nvPr/>
        </p:nvCxnSpPr>
        <p:spPr>
          <a:xfrm flipV="1">
            <a:off x="869056" y="3680490"/>
            <a:ext cx="641662" cy="616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781638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750"/>
                            </p:stCondLst>
                            <p:childTnLst>
                              <p:par>
                                <p:cTn id="1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750"/>
                            </p:stCondLst>
                            <p:childTnLst>
                              <p:par>
                                <p:cTn id="4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7" grpId="0" bldLvl="0" animBg="1"/>
      <p:bldP spid="35" grpId="0" bldLvl="0" animBg="1"/>
      <p:bldP spid="36" grpId="0" animBg="1"/>
      <p:bldP spid="37" grpId="0" animBg="1"/>
      <p:bldP spid="38" grpId="0" animBg="1"/>
      <p:bldP spid="18" grpId="0" animBg="1"/>
      <p:bldP spid="19" grpId="0" bldLvl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1547664" y="2931790"/>
            <a:ext cx="5904656" cy="81253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  <a:spcBef>
                <a:spcPct val="50000"/>
              </a:spcBef>
            </a:pPr>
            <a:r>
              <a:rPr lang="zh-CN" altLang="en-US" sz="36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像</a:t>
            </a:r>
            <a:r>
              <a:rPr lang="zh-CN" altLang="en-US" sz="3600" b="1" u="sng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           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endParaRPr lang="zh-CN" altLang="en-US" sz="3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682953"/>
            <a:ext cx="455882" cy="444461"/>
          </a:xfrm>
          <a:prstGeom prst="rect">
            <a:avLst/>
          </a:prstGeom>
        </p:spPr>
      </p:pic>
      <p:sp>
        <p:nvSpPr>
          <p:cNvPr id="5" name="矩形 4"/>
          <p:cNvSpPr/>
          <p:nvPr/>
        </p:nvSpPr>
        <p:spPr>
          <a:xfrm>
            <a:off x="1112392" y="604169"/>
            <a:ext cx="305724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solidFill>
                  <a:prstClr val="black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仿写一个比喻句。</a:t>
            </a:r>
            <a:endParaRPr lang="zh-CN" altLang="en-US" sz="2800" dirty="0"/>
          </a:p>
        </p:txBody>
      </p:sp>
      <p:sp>
        <p:nvSpPr>
          <p:cNvPr id="6" name="矩形 5"/>
          <p:cNvSpPr/>
          <p:nvPr/>
        </p:nvSpPr>
        <p:spPr>
          <a:xfrm>
            <a:off x="1547664" y="1563638"/>
            <a:ext cx="604867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200" b="1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稻田像一块月光镀亮的银毯。</a:t>
            </a:r>
          </a:p>
        </p:txBody>
      </p:sp>
      <p:sp>
        <p:nvSpPr>
          <p:cNvPr id="2" name="矩形 1"/>
          <p:cNvSpPr/>
          <p:nvPr/>
        </p:nvSpPr>
        <p:spPr>
          <a:xfrm>
            <a:off x="1653753" y="2961958"/>
            <a:ext cx="142997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枫叶</a:t>
            </a:r>
          </a:p>
        </p:txBody>
      </p:sp>
      <p:sp>
        <p:nvSpPr>
          <p:cNvPr id="7" name="矩形 6"/>
          <p:cNvSpPr/>
          <p:nvPr/>
        </p:nvSpPr>
        <p:spPr>
          <a:xfrm>
            <a:off x="3313161" y="2961959"/>
            <a:ext cx="44828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一只小小的手掌</a:t>
            </a:r>
          </a:p>
        </p:txBody>
      </p:sp>
    </p:spTree>
    <p:extLst>
      <p:ext uri="{BB962C8B-B14F-4D97-AF65-F5344CB8AC3E}">
        <p14:creationId xmlns:p14="http://schemas.microsoft.com/office/powerpoint/2010/main" val="83656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7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txt39-2.book118.com/2017/0906/book9625/96240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2168" y="0"/>
            <a:ext cx="9186168" cy="53208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矩形 5"/>
          <p:cNvSpPr/>
          <p:nvPr/>
        </p:nvSpPr>
        <p:spPr>
          <a:xfrm>
            <a:off x="1217341" y="1286868"/>
            <a:ext cx="6739035" cy="2653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3200" dirty="0" smtClean="0">
                <a:solidFill>
                  <a:srgbClr val="0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  学完这一部分后，我们一起来读一读：要读出自由、奔放的感情，把丰收的喜悦读出来。</a:t>
            </a:r>
            <a:endParaRPr lang="en-US" altLang="zh-CN" sz="3200" dirty="0" smtClean="0">
              <a:solidFill>
                <a:srgbClr val="0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>
              <a:lnSpc>
                <a:spcPct val="130000"/>
              </a:lnSpc>
            </a:pPr>
            <a:r>
              <a:rPr lang="zh-CN" altLang="en-US" sz="3200" dirty="0" smtClean="0">
                <a:solidFill>
                  <a:srgbClr val="C00000"/>
                </a:solidFill>
                <a:effectLst>
                  <a:glow rad="101600">
                    <a:schemeClr val="bg1">
                      <a:alpha val="60000"/>
                    </a:schemeClr>
                  </a:glow>
                </a:effectLst>
                <a:latin typeface="黑体" panose="02010609060101010101" pitchFamily="49" charset="-122"/>
                <a:ea typeface="黑体" panose="02010609060101010101" pitchFamily="49" charset="-122"/>
              </a:rPr>
              <a:t>                   （课后第一题）</a:t>
            </a:r>
            <a:endParaRPr lang="zh-CN" altLang="en-US" sz="3200" dirty="0" smtClean="0">
              <a:solidFill>
                <a:srgbClr val="000000"/>
              </a:solidFill>
              <a:effectLst>
                <a:glow rad="101600">
                  <a:schemeClr val="bg1">
                    <a:alpha val="60000"/>
                  </a:schemeClr>
                </a:glow>
              </a:effectLst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pSp>
        <p:nvGrpSpPr>
          <p:cNvPr id="10" name="组合 9"/>
          <p:cNvGrpSpPr/>
          <p:nvPr/>
        </p:nvGrpSpPr>
        <p:grpSpPr>
          <a:xfrm>
            <a:off x="683568" y="555526"/>
            <a:ext cx="2401742" cy="687067"/>
            <a:chOff x="2746322" y="1201190"/>
            <a:chExt cx="2401742" cy="687067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46322" y="1201190"/>
              <a:ext cx="838695" cy="687067"/>
            </a:xfrm>
            <a:prstGeom prst="rect">
              <a:avLst/>
            </a:prstGeom>
          </p:spPr>
        </p:pic>
        <p:sp>
          <p:nvSpPr>
            <p:cNvPr id="12" name="文本框 10"/>
            <p:cNvSpPr txBox="1"/>
            <p:nvPr/>
          </p:nvSpPr>
          <p:spPr>
            <a:xfrm>
              <a:off x="3491880" y="1347614"/>
              <a:ext cx="1656184" cy="49244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zh-CN" altLang="en-US" sz="2600" b="1" dirty="0">
                  <a:latin typeface="宋体" panose="02010600030101010101" pitchFamily="2" charset="-122"/>
                  <a:ea typeface="宋体" panose="02010600030101010101" pitchFamily="2" charset="-122"/>
                </a:rPr>
                <a:t>朗读</a:t>
              </a:r>
              <a:r>
                <a:rPr lang="zh-CN" altLang="en-US" sz="2600" b="1" dirty="0" smtClean="0">
                  <a:latin typeface="宋体" panose="02010600030101010101" pitchFamily="2" charset="-122"/>
                  <a:ea typeface="宋体" panose="02010600030101010101" pitchFamily="2" charset="-122"/>
                </a:rPr>
                <a:t>指导</a:t>
              </a:r>
              <a:endParaRPr lang="zh-CN" altLang="en-US" sz="2600" b="1" dirty="0">
                <a:latin typeface="宋体" panose="02010600030101010101" pitchFamily="2" charset="-122"/>
                <a:ea typeface="宋体" panose="02010600030101010101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211165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881167" y="483518"/>
            <a:ext cx="7200800" cy="14646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6">
                    <a:lumMod val="60000"/>
                    <a:lumOff val="40000"/>
                  </a:schemeClr>
                </a:solidFill>
              </a14:hiddenFill>
            </a:ext>
          </a:extLst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    你们在什么时候，在哪些地方见过月亮？和谁在一起？又做什么呢？请你仿照第六自然段的写法写一写。</a:t>
            </a:r>
            <a:r>
              <a:rPr lang="en-US" altLang="zh-CN" sz="2400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400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课后小练笔</a:t>
            </a:r>
            <a:r>
              <a:rPr lang="en-US" altLang="zh-CN" sz="2400" dirty="0" smtClean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)</a:t>
            </a:r>
            <a:endParaRPr lang="en-US" altLang="zh-CN" sz="24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7" name="任意多边形 6"/>
          <p:cNvSpPr/>
          <p:nvPr/>
        </p:nvSpPr>
        <p:spPr>
          <a:xfrm>
            <a:off x="3752603" y="2571750"/>
            <a:ext cx="1644933" cy="571428"/>
          </a:xfrm>
          <a:custGeom>
            <a:avLst/>
            <a:gdLst>
              <a:gd name="connsiteX0" fmla="*/ 0 w 2675541"/>
              <a:gd name="connsiteY0" fmla="*/ 0 h 508352"/>
              <a:gd name="connsiteX1" fmla="*/ 2675541 w 2675541"/>
              <a:gd name="connsiteY1" fmla="*/ 0 h 508352"/>
              <a:gd name="connsiteX2" fmla="*/ 2675541 w 2675541"/>
              <a:gd name="connsiteY2" fmla="*/ 508352 h 508352"/>
              <a:gd name="connsiteX3" fmla="*/ 0 w 2675541"/>
              <a:gd name="connsiteY3" fmla="*/ 508352 h 508352"/>
              <a:gd name="connsiteX4" fmla="*/ 0 w 2675541"/>
              <a:gd name="connsiteY4" fmla="*/ 0 h 5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675541" h="508352">
                <a:moveTo>
                  <a:pt x="0" y="0"/>
                </a:moveTo>
                <a:lnTo>
                  <a:pt x="2675541" y="0"/>
                </a:lnTo>
                <a:lnTo>
                  <a:pt x="2675541" y="508352"/>
                </a:lnTo>
                <a:lnTo>
                  <a:pt x="0" y="5083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4604" tIns="14605" rIns="14605" bIns="14604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600" b="1" kern="1200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不同角度</a:t>
            </a:r>
            <a:endParaRPr lang="zh-CN" altLang="en-US" sz="2600" b="1" kern="1200" dirty="0">
              <a:solidFill>
                <a:srgbClr val="FF0000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8" name="任意多边形 7"/>
          <p:cNvSpPr/>
          <p:nvPr/>
        </p:nvSpPr>
        <p:spPr>
          <a:xfrm>
            <a:off x="2710293" y="3451009"/>
            <a:ext cx="758498" cy="527180"/>
          </a:xfrm>
          <a:custGeom>
            <a:avLst/>
            <a:gdLst>
              <a:gd name="connsiteX0" fmla="*/ 0 w 1667397"/>
              <a:gd name="connsiteY0" fmla="*/ 0 h 508352"/>
              <a:gd name="connsiteX1" fmla="*/ 1667397 w 1667397"/>
              <a:gd name="connsiteY1" fmla="*/ 0 h 508352"/>
              <a:gd name="connsiteX2" fmla="*/ 1667397 w 1667397"/>
              <a:gd name="connsiteY2" fmla="*/ 508352 h 508352"/>
              <a:gd name="connsiteX3" fmla="*/ 0 w 1667397"/>
              <a:gd name="connsiteY3" fmla="*/ 508352 h 508352"/>
              <a:gd name="connsiteX4" fmla="*/ 0 w 1667397"/>
              <a:gd name="connsiteY4" fmla="*/ 0 h 5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397" h="508352">
                <a:moveTo>
                  <a:pt x="0" y="0"/>
                </a:moveTo>
                <a:lnTo>
                  <a:pt x="1667397" y="0"/>
                </a:lnTo>
                <a:lnTo>
                  <a:pt x="1667397" y="508352"/>
                </a:lnTo>
                <a:lnTo>
                  <a:pt x="0" y="5083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600" b="1" kern="1200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看到</a:t>
            </a:r>
            <a:endParaRPr lang="zh-CN" altLang="en-US" sz="2600" b="1" kern="1200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9" name="任意多边形 8"/>
          <p:cNvSpPr/>
          <p:nvPr/>
        </p:nvSpPr>
        <p:spPr>
          <a:xfrm>
            <a:off x="3682894" y="3451009"/>
            <a:ext cx="779629" cy="527180"/>
          </a:xfrm>
          <a:custGeom>
            <a:avLst/>
            <a:gdLst>
              <a:gd name="connsiteX0" fmla="*/ 0 w 1667397"/>
              <a:gd name="connsiteY0" fmla="*/ 0 h 508352"/>
              <a:gd name="connsiteX1" fmla="*/ 1667397 w 1667397"/>
              <a:gd name="connsiteY1" fmla="*/ 0 h 508352"/>
              <a:gd name="connsiteX2" fmla="*/ 1667397 w 1667397"/>
              <a:gd name="connsiteY2" fmla="*/ 508352 h 508352"/>
              <a:gd name="connsiteX3" fmla="*/ 0 w 1667397"/>
              <a:gd name="connsiteY3" fmla="*/ 508352 h 508352"/>
              <a:gd name="connsiteX4" fmla="*/ 0 w 1667397"/>
              <a:gd name="connsiteY4" fmla="*/ 0 h 5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397" h="508352">
                <a:moveTo>
                  <a:pt x="0" y="0"/>
                </a:moveTo>
                <a:lnTo>
                  <a:pt x="1667397" y="0"/>
                </a:lnTo>
                <a:lnTo>
                  <a:pt x="1667397" y="508352"/>
                </a:lnTo>
                <a:lnTo>
                  <a:pt x="0" y="5083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600" b="1" kern="1200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听到</a:t>
            </a:r>
            <a:endParaRPr lang="zh-CN" altLang="en-US" sz="2600" b="1" kern="1200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0" name="任意多边形 9"/>
          <p:cNvSpPr/>
          <p:nvPr/>
        </p:nvSpPr>
        <p:spPr>
          <a:xfrm>
            <a:off x="4617907" y="3457976"/>
            <a:ext cx="779629" cy="527180"/>
          </a:xfrm>
          <a:custGeom>
            <a:avLst/>
            <a:gdLst>
              <a:gd name="connsiteX0" fmla="*/ 0 w 1667397"/>
              <a:gd name="connsiteY0" fmla="*/ 0 h 508352"/>
              <a:gd name="connsiteX1" fmla="*/ 1667397 w 1667397"/>
              <a:gd name="connsiteY1" fmla="*/ 0 h 508352"/>
              <a:gd name="connsiteX2" fmla="*/ 1667397 w 1667397"/>
              <a:gd name="connsiteY2" fmla="*/ 508352 h 508352"/>
              <a:gd name="connsiteX3" fmla="*/ 0 w 1667397"/>
              <a:gd name="connsiteY3" fmla="*/ 508352 h 508352"/>
              <a:gd name="connsiteX4" fmla="*/ 0 w 1667397"/>
              <a:gd name="connsiteY4" fmla="*/ 0 h 5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397" h="508352">
                <a:moveTo>
                  <a:pt x="0" y="0"/>
                </a:moveTo>
                <a:lnTo>
                  <a:pt x="1667397" y="0"/>
                </a:lnTo>
                <a:lnTo>
                  <a:pt x="1667397" y="508352"/>
                </a:lnTo>
                <a:lnTo>
                  <a:pt x="0" y="5083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600" b="1" kern="1200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闻到</a:t>
            </a:r>
            <a:endParaRPr lang="zh-CN" altLang="en-US" sz="2600" b="1" kern="1200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11" name="任意多边形 10"/>
          <p:cNvSpPr/>
          <p:nvPr/>
        </p:nvSpPr>
        <p:spPr>
          <a:xfrm>
            <a:off x="5664773" y="3463721"/>
            <a:ext cx="779435" cy="527180"/>
          </a:xfrm>
          <a:custGeom>
            <a:avLst/>
            <a:gdLst>
              <a:gd name="connsiteX0" fmla="*/ 0 w 1667397"/>
              <a:gd name="connsiteY0" fmla="*/ 0 h 508352"/>
              <a:gd name="connsiteX1" fmla="*/ 1667397 w 1667397"/>
              <a:gd name="connsiteY1" fmla="*/ 0 h 508352"/>
              <a:gd name="connsiteX2" fmla="*/ 1667397 w 1667397"/>
              <a:gd name="connsiteY2" fmla="*/ 508352 h 508352"/>
              <a:gd name="connsiteX3" fmla="*/ 0 w 1667397"/>
              <a:gd name="connsiteY3" fmla="*/ 508352 h 508352"/>
              <a:gd name="connsiteX4" fmla="*/ 0 w 1667397"/>
              <a:gd name="connsiteY4" fmla="*/ 0 h 5083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667397" h="508352">
                <a:moveTo>
                  <a:pt x="0" y="0"/>
                </a:moveTo>
                <a:lnTo>
                  <a:pt x="1667397" y="0"/>
                </a:lnTo>
                <a:lnTo>
                  <a:pt x="1667397" y="508352"/>
                </a:lnTo>
                <a:lnTo>
                  <a:pt x="0" y="508352"/>
                </a:lnTo>
                <a:lnTo>
                  <a:pt x="0" y="0"/>
                </a:lnTo>
                <a:close/>
              </a:path>
            </a:pathLst>
          </a:cu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3">
              <a:hueOff val="0"/>
              <a:satOff val="0"/>
              <a:lumOff val="0"/>
              <a:alphaOff val="0"/>
            </a:schemeClr>
          </a:fillRef>
          <a:effectRef idx="0">
            <a:schemeClr val="accent3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13335" tIns="13335" rIns="13335" bIns="13335" numCol="1" spcCol="1270" anchor="ctr" anchorCtr="0">
            <a:noAutofit/>
          </a:bodyPr>
          <a:lstStyle/>
          <a:p>
            <a:pPr lvl="0" algn="ctr" defTabSz="9334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zh-CN" altLang="en-US" sz="2600" b="1" kern="1200" dirty="0" smtClean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想到</a:t>
            </a:r>
            <a:endParaRPr lang="zh-CN" altLang="en-US" sz="2600" b="1" kern="1200" dirty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 rot="5400000">
            <a:off x="4481798" y="1838060"/>
            <a:ext cx="190593" cy="2940530"/>
            <a:chOff x="5215437" y="2211710"/>
            <a:chExt cx="190593" cy="2088232"/>
          </a:xfrm>
          <a:effectLst/>
        </p:grpSpPr>
        <p:sp>
          <p:nvSpPr>
            <p:cNvPr id="13" name="左中括号 12"/>
            <p:cNvSpPr/>
            <p:nvPr/>
          </p:nvSpPr>
          <p:spPr>
            <a:xfrm>
              <a:off x="5215437" y="2211710"/>
              <a:ext cx="185958" cy="2088232"/>
            </a:xfrm>
            <a:prstGeom prst="leftBracket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  <a:effectLst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14" name="直接连接符 13"/>
            <p:cNvCxnSpPr/>
            <p:nvPr/>
          </p:nvCxnSpPr>
          <p:spPr>
            <a:xfrm>
              <a:off x="5215437" y="3003333"/>
              <a:ext cx="185958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直接连接符 14"/>
            <p:cNvCxnSpPr/>
            <p:nvPr/>
          </p:nvCxnSpPr>
          <p:spPr>
            <a:xfrm>
              <a:off x="5220072" y="3651870"/>
              <a:ext cx="185958" cy="0"/>
            </a:xfrm>
            <a:prstGeom prst="line">
              <a:avLst/>
            </a:prstGeom>
            <a:ln w="28575">
              <a:solidFill>
                <a:schemeClr val="accent3">
                  <a:lumMod val="75000"/>
                </a:schemeClr>
              </a:solidFill>
            </a:ln>
            <a:effectLst>
              <a:outerShdw blurRad="76200" dir="13500000" sy="23000" kx="1200000" algn="br" rotWithShape="0">
                <a:prstClr val="black">
                  <a:alpha val="20000"/>
                </a:prstClr>
              </a:outerShdw>
            </a:effectLst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1997098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  <p:bldP spid="10" grpId="0" animBg="1"/>
      <p:bldP spid="11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079612" y="1491630"/>
            <a:ext cx="6984776" cy="257666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zh-CN" altLang="en-US" sz="2800" dirty="0" smtClean="0">
                <a:latin typeface="黑体" panose="02010609060101010101" pitchFamily="2" charset="-122"/>
                <a:ea typeface="黑体" panose="02010609060101010101" pitchFamily="2" charset="-122"/>
              </a:rPr>
              <a:t>    踩</a:t>
            </a:r>
            <a:r>
              <a:rPr lang="zh-CN" altLang="en-US" sz="2800" dirty="0">
                <a:latin typeface="黑体" panose="02010609060101010101" pitchFamily="2" charset="-122"/>
                <a:ea typeface="黑体" panose="02010609060101010101" pitchFamily="2" charset="-122"/>
              </a:rPr>
              <a:t>着月光的银辉，我和阿妈走月亮</a:t>
            </a:r>
            <a:r>
              <a:rPr lang="zh-CN" altLang="en-US" sz="2800" dirty="0" smtClean="0">
                <a:latin typeface="黑体" panose="02010609060101010101" pitchFamily="2" charset="-122"/>
                <a:ea typeface="黑体" panose="02010609060101010101" pitchFamily="2" charset="-122"/>
              </a:rPr>
              <a:t>。在这</a:t>
            </a:r>
            <a:r>
              <a:rPr lang="zh-CN" altLang="en-US" sz="2800" dirty="0">
                <a:latin typeface="黑体" panose="02010609060101010101" pitchFamily="2" charset="-122"/>
                <a:ea typeface="黑体" panose="02010609060101010101" pitchFamily="2" charset="-122"/>
              </a:rPr>
              <a:t>柔和的月光，团团的月影</a:t>
            </a:r>
            <a:r>
              <a:rPr lang="zh-CN" altLang="en-US" sz="2800" dirty="0" smtClean="0">
                <a:latin typeface="黑体" panose="02010609060101010101" pitchFamily="2" charset="-122"/>
                <a:ea typeface="黑体" panose="02010609060101010101" pitchFamily="2" charset="-122"/>
              </a:rPr>
              <a:t>中，我和阿妈都看到了什么？听到了什么？回顾第二、三部分，与</a:t>
            </a:r>
            <a:r>
              <a:rPr lang="zh-CN" altLang="en-US" sz="2800" dirty="0">
                <a:latin typeface="黑体" panose="02010609060101010101" pitchFamily="2" charset="-122"/>
                <a:ea typeface="黑体" panose="02010609060101010101" pitchFamily="2" charset="-122"/>
              </a:rPr>
              <a:t>你的小伙伴交流并</a:t>
            </a:r>
            <a:r>
              <a:rPr lang="zh-CN" altLang="en-US" sz="2800" dirty="0" smtClean="0">
                <a:latin typeface="黑体" panose="02010609060101010101" pitchFamily="2" charset="-122"/>
                <a:ea typeface="黑体" panose="02010609060101010101" pitchFamily="2" charset="-122"/>
              </a:rPr>
              <a:t>分享。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60856" y="571472"/>
            <a:ext cx="2857520" cy="52322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zh-CN" altLang="en-US" sz="2800" b="1" dirty="0" smtClean="0">
                <a:solidFill>
                  <a:schemeClr val="accent3">
                    <a:lumMod val="50000"/>
                  </a:schemeClr>
                </a:solidFill>
                <a:latin typeface="幼圆" panose="02010509060101010101" pitchFamily="49" charset="-122"/>
                <a:ea typeface="幼圆" panose="02010509060101010101" pitchFamily="49" charset="-122"/>
              </a:rPr>
              <a:t>小组合作说一说</a:t>
            </a:r>
            <a:endParaRPr lang="zh-CN" altLang="en-US" sz="2800" b="1" dirty="0">
              <a:solidFill>
                <a:schemeClr val="accent3">
                  <a:lumMod val="50000"/>
                </a:schemeClr>
              </a:solidFill>
              <a:latin typeface="幼圆" panose="02010509060101010101" pitchFamily="49" charset="-122"/>
              <a:ea typeface="幼圆" panose="020105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3418376" y="602249"/>
            <a:ext cx="230575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(</a:t>
            </a:r>
            <a:r>
              <a:rPr lang="zh-CN" altLang="en-US" sz="2800" dirty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课后</a:t>
            </a:r>
            <a:r>
              <a:rPr lang="zh-CN" altLang="en-US" sz="2800" dirty="0" smtClean="0">
                <a:solidFill>
                  <a:srgbClr val="C0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第二题</a:t>
            </a:r>
            <a:r>
              <a:rPr lang="en-US" altLang="zh-CN" sz="2800" dirty="0"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)</a:t>
            </a:r>
            <a:endParaRPr lang="en-US" altLang="zh-CN" sz="2800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  <a:cs typeface="宋体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959735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表格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94632077"/>
              </p:ext>
            </p:extLst>
          </p:nvPr>
        </p:nvGraphicFramePr>
        <p:xfrm>
          <a:off x="468000" y="720000"/>
          <a:ext cx="8208911" cy="369429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31806"/>
                <a:gridCol w="2716665"/>
                <a:gridCol w="3960440"/>
              </a:tblGrid>
              <a:tr h="662703">
                <a:tc>
                  <a:txBody>
                    <a:bodyPr/>
                    <a:lstStyle/>
                    <a:p>
                      <a:endParaRPr lang="zh-CN" altLang="en-US" sz="2800" b="1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 smtClean="0">
                          <a:solidFill>
                            <a:srgbClr val="FFFF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溪边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800" b="1" dirty="0" smtClean="0">
                          <a:solidFill>
                            <a:srgbClr val="FFFF00"/>
                          </a:solidFill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田埂</a:t>
                      </a:r>
                    </a:p>
                  </a:txBody>
                  <a:tcPr/>
                </a:tc>
              </a:tr>
              <a:tr h="865241">
                <a:tc>
                  <a:txBody>
                    <a:bodyPr/>
                    <a:lstStyle/>
                    <a:p>
                      <a:r>
                        <a:rPr lang="zh-CN" altLang="en-US" sz="2400" b="1" baseline="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视觉（眼）</a:t>
                      </a:r>
                      <a:endParaRPr lang="zh-CN" altLang="en-US" sz="2400" b="1" baseline="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 smtClean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 smtClean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834369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2400" b="1" baseline="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听觉（耳）</a:t>
                      </a:r>
                      <a:endParaRPr lang="zh-CN" altLang="en-US" sz="2400" b="1" baseline="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 smtClean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 smtClean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533783">
                <a:tc>
                  <a:txBody>
                    <a:bodyPr/>
                    <a:lstStyle/>
                    <a:p>
                      <a:r>
                        <a:rPr lang="zh-CN" altLang="en-US" sz="2400" b="1" baseline="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嗅觉（鼻）</a:t>
                      </a:r>
                      <a:endParaRPr lang="zh-CN" altLang="en-US" sz="2400" b="1" baseline="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 smtClean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 smtClean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  <a:tr h="798195">
                <a:tc>
                  <a:txBody>
                    <a:bodyPr/>
                    <a:lstStyle/>
                    <a:p>
                      <a:r>
                        <a:rPr lang="zh-CN" altLang="en-US" sz="2400" b="1" baseline="0" dirty="0" smtClean="0">
                          <a:latin typeface="楷体" panose="02010609060101010101" pitchFamily="49" charset="-122"/>
                          <a:ea typeface="楷体" panose="02010609060101010101" pitchFamily="49" charset="-122"/>
                        </a:rPr>
                        <a:t>感觉（心）</a:t>
                      </a:r>
                      <a:endParaRPr lang="zh-CN" altLang="en-US" sz="2400" b="1" baseline="0" dirty="0"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 smtClean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CN" altLang="en-US" sz="2400" b="1" dirty="0" smtClean="0">
                        <a:solidFill>
                          <a:srgbClr val="FF0000"/>
                        </a:solidFill>
                        <a:latin typeface="楷体" panose="02010609060101010101" pitchFamily="49" charset="-122"/>
                        <a:ea typeface="楷体" panose="02010609060101010101" pitchFamily="49" charset="-122"/>
                      </a:endParaRP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1960662" y="1376189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鹅卵石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布满河床、小水塘、水塘抱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月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051720" y="2427734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溪水声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979712" y="3109714"/>
            <a:ext cx="28083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山草和野花的香味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79712" y="3613770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“我”和阿妈在溪边的情景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860032" y="1381522"/>
            <a:ext cx="28083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修补过的村</a:t>
            </a: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道、</a:t>
            </a:r>
            <a:endParaRPr lang="en-US" altLang="zh-CN" sz="2400" b="1" dirty="0" smtClean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 lvl="0">
              <a:defRPr/>
            </a:pP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果子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挂满枝头 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788024" y="2249810"/>
            <a:ext cx="316835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秋虫唱歌、夜鸟拍翅、鱼儿跳跃、 沟水汩汩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812407" y="3104381"/>
            <a:ext cx="17281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果子的香味</a:t>
            </a:r>
            <a:endParaRPr lang="zh-CN" altLang="en-US" sz="24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788024" y="3604245"/>
            <a:ext cx="388843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种油菜花、种蚕豆、找兔草、吹蒲公英、栽水稻的事</a:t>
            </a:r>
          </a:p>
        </p:txBody>
      </p:sp>
    </p:spTree>
    <p:extLst>
      <p:ext uri="{BB962C8B-B14F-4D97-AF65-F5344CB8AC3E}">
        <p14:creationId xmlns:p14="http://schemas.microsoft.com/office/powerpoint/2010/main" val="111993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  <p:bldP spid="6" grpId="0"/>
      <p:bldP spid="7" grpId="0"/>
      <p:bldP spid="8" grpId="0"/>
      <p:bldP spid="9" grpId="0"/>
      <p:bldP spid="10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635734" y="1459596"/>
            <a:ext cx="5356860" cy="18148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啊，在我仰起脸看阿妈的时候，我突然看见，美丽的月亮牵着那些闪闪烁烁的小星星，好像也在天上走着，走着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" name="Picture 2" descr="C:\Users\wzsdth\AppData\Local\Temp\Rar$DIa0.005\5905ffc4e117f.jpg"/>
          <p:cNvPicPr>
            <a:picLocks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7541"/>
          <a:stretch/>
        </p:blipFill>
        <p:spPr bwMode="auto">
          <a:xfrm>
            <a:off x="6980237" y="627534"/>
            <a:ext cx="2163763" cy="1762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直接连接符 5"/>
          <p:cNvCxnSpPr/>
          <p:nvPr/>
        </p:nvCxnSpPr>
        <p:spPr>
          <a:xfrm>
            <a:off x="2570738" y="1963652"/>
            <a:ext cx="288032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云形标注 8"/>
          <p:cNvSpPr/>
          <p:nvPr/>
        </p:nvSpPr>
        <p:spPr>
          <a:xfrm>
            <a:off x="4141544" y="469765"/>
            <a:ext cx="1960736" cy="852314"/>
          </a:xfrm>
          <a:prstGeom prst="cloudCallout">
            <a:avLst>
              <a:gd name="adj1" fmla="val -24052"/>
              <a:gd name="adj2" fmla="val 84266"/>
            </a:avLst>
          </a:prstGeom>
          <a:noFill/>
          <a:ln>
            <a:solidFill>
              <a:srgbClr val="C0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天上的月亮</a:t>
            </a:r>
            <a:endParaRPr lang="zh-CN" altLang="en-US" sz="2400" dirty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</p:txBody>
      </p:sp>
      <p:cxnSp>
        <p:nvCxnSpPr>
          <p:cNvPr id="10" name="直接连接符 9"/>
          <p:cNvCxnSpPr/>
          <p:nvPr/>
        </p:nvCxnSpPr>
        <p:spPr>
          <a:xfrm>
            <a:off x="3650858" y="2367011"/>
            <a:ext cx="1656184" cy="0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直接连接符 11"/>
          <p:cNvCxnSpPr/>
          <p:nvPr/>
        </p:nvCxnSpPr>
        <p:spPr>
          <a:xfrm>
            <a:off x="1850658" y="2827748"/>
            <a:ext cx="2736304" cy="0"/>
          </a:xfrm>
          <a:prstGeom prst="line">
            <a:avLst/>
          </a:prstGeom>
          <a:ln w="38100">
            <a:solidFill>
              <a:schemeClr val="accent6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直接连接符 13"/>
          <p:cNvCxnSpPr/>
          <p:nvPr/>
        </p:nvCxnSpPr>
        <p:spPr>
          <a:xfrm flipV="1">
            <a:off x="4423921" y="1963652"/>
            <a:ext cx="523081" cy="6871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云形标注 16"/>
          <p:cNvSpPr/>
          <p:nvPr/>
        </p:nvSpPr>
        <p:spPr>
          <a:xfrm>
            <a:off x="1595393" y="825266"/>
            <a:ext cx="1775817" cy="612648"/>
          </a:xfrm>
          <a:prstGeom prst="cloudCallout">
            <a:avLst>
              <a:gd name="adj1" fmla="val 19931"/>
              <a:gd name="adj2" fmla="val 78047"/>
            </a:avLst>
          </a:prstGeom>
          <a:noFill/>
          <a:ln>
            <a:solidFill>
              <a:schemeClr val="accent6">
                <a:lumMod val="75000"/>
              </a:schemeClr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2400" dirty="0" smtClean="0">
                <a:solidFill>
                  <a:schemeClr val="tx1"/>
                </a:solidFill>
                <a:latin typeface="黑体" pitchFamily="2" charset="-122"/>
                <a:ea typeface="黑体" pitchFamily="2" charset="-122"/>
              </a:rPr>
              <a:t>小星星</a:t>
            </a:r>
            <a:endParaRPr lang="zh-CN" altLang="en-US" sz="2400" dirty="0">
              <a:solidFill>
                <a:schemeClr val="tx1"/>
              </a:solidFill>
              <a:latin typeface="黑体" pitchFamily="2" charset="-122"/>
              <a:ea typeface="黑体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3635896" y="3363838"/>
            <a:ext cx="2833638" cy="1353522"/>
            <a:chOff x="4742507" y="2946420"/>
            <a:chExt cx="2833638" cy="1353522"/>
          </a:xfrm>
        </p:grpSpPr>
        <p:sp>
          <p:nvSpPr>
            <p:cNvPr id="19" name="爆炸形 1 18"/>
            <p:cNvSpPr/>
            <p:nvPr/>
          </p:nvSpPr>
          <p:spPr>
            <a:xfrm>
              <a:off x="4742507" y="2946420"/>
              <a:ext cx="2833638" cy="1353522"/>
            </a:xfrm>
            <a:prstGeom prst="irregularSeal1">
              <a:avLst/>
            </a:prstGeom>
            <a:solidFill>
              <a:schemeClr val="accent2">
                <a:lumMod val="40000"/>
                <a:lumOff val="60000"/>
              </a:schemeClr>
            </a:solidFill>
            <a:ln>
              <a:noFill/>
            </a:ln>
            <a:effectLst>
              <a:outerShdw blurRad="444500" dist="254000" dir="8100000" algn="tr" rotWithShape="0">
                <a:prstClr val="black">
                  <a:alpha val="5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8" name="矩形 17"/>
            <p:cNvSpPr/>
            <p:nvPr/>
          </p:nvSpPr>
          <p:spPr>
            <a:xfrm>
              <a:off x="5297551" y="3392348"/>
              <a:ext cx="1723549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zh-CN" altLang="en-US" sz="2400" dirty="0">
                  <a:latin typeface="黑体" pitchFamily="2" charset="-122"/>
                  <a:ea typeface="黑体" pitchFamily="2" charset="-122"/>
                </a:rPr>
                <a:t>浓浓的亲情</a:t>
              </a:r>
            </a:p>
          </p:txBody>
        </p:sp>
      </p:grpSp>
      <p:sp>
        <p:nvSpPr>
          <p:cNvPr id="15" name="矩形 14"/>
          <p:cNvSpPr/>
          <p:nvPr/>
        </p:nvSpPr>
        <p:spPr>
          <a:xfrm>
            <a:off x="179512" y="235650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0070C0"/>
                </a:solidFill>
                <a:latin typeface="黑体" pitchFamily="2" charset="-122"/>
                <a:ea typeface="黑体" pitchFamily="2" charset="-122"/>
              </a:rPr>
              <a:t>月亮牵星图</a:t>
            </a:r>
            <a:endParaRPr lang="zh-CN" altLang="en-US" sz="2800" dirty="0">
              <a:latin typeface="黑体" pitchFamily="2" charset="-122"/>
              <a:ea typeface="黑体" pitchFamily="2" charset="-122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0237" y="2355726"/>
            <a:ext cx="2163763" cy="256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6684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7" grpId="0" animBg="1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27584" y="843558"/>
            <a:ext cx="7816382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多么</a:t>
            </a:r>
            <a:r>
              <a:rPr lang="zh-CN" altLang="en-US" sz="3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奇妙</a:t>
            </a:r>
            <a:r>
              <a:rPr lang="zh-CN" altLang="en-US" sz="36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的夜晚啊，我和阿妈走月亮！</a:t>
            </a:r>
            <a:endParaRPr lang="zh-CN" altLang="en-US" sz="36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8" name="图片 7" descr="图片1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7843" y="1868585"/>
            <a:ext cx="3530102" cy="2213930"/>
          </a:xfrm>
          <a:prstGeom prst="rect">
            <a:avLst/>
          </a:prstGeom>
        </p:spPr>
      </p:pic>
      <p:cxnSp>
        <p:nvCxnSpPr>
          <p:cNvPr id="12" name="直接连接符 11"/>
          <p:cNvCxnSpPr/>
          <p:nvPr/>
        </p:nvCxnSpPr>
        <p:spPr>
          <a:xfrm>
            <a:off x="1952954" y="1407652"/>
            <a:ext cx="714380" cy="1588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下箭头 15"/>
          <p:cNvSpPr/>
          <p:nvPr/>
        </p:nvSpPr>
        <p:spPr>
          <a:xfrm>
            <a:off x="2148056" y="1607336"/>
            <a:ext cx="285752" cy="532365"/>
          </a:xfrm>
          <a:prstGeom prst="downArrow">
            <a:avLst/>
          </a:prstGeom>
          <a:solidFill>
            <a:srgbClr val="00B050"/>
          </a:solidFill>
          <a:ln w="12700">
            <a:solidFill>
              <a:schemeClr val="accent1"/>
            </a:solidFill>
          </a:ln>
          <a:effectLst>
            <a:outerShdw blurRad="444500" dist="254000" dir="8100000" algn="tr" rotWithShape="0">
              <a:schemeClr val="bg1">
                <a:alpha val="5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 dirty="0" smtClean="0">
              <a:solidFill>
                <a:srgbClr val="00B05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659358" y="2499742"/>
            <a:ext cx="3672408" cy="1383665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  </a:t>
            </a:r>
            <a:r>
              <a:rPr lang="zh-CN" altLang="en-US" sz="28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风景美、亲情浓、丰收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喜</a:t>
            </a:r>
            <a:r>
              <a:rPr lang="en-US" altLang="zh-CN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……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美好的生活，美好的日子。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36508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50"/>
                            </p:stCondLst>
                            <p:childTnLst>
                              <p:par>
                                <p:cTn id="1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7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文本框 64"/>
          <p:cNvSpPr txBox="1"/>
          <p:nvPr/>
        </p:nvSpPr>
        <p:spPr>
          <a:xfrm>
            <a:off x="539552" y="327393"/>
            <a:ext cx="8064896" cy="581698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algn="ctr" eaLnBrk="1" hangingPunct="1">
              <a:lnSpc>
                <a:spcPct val="120000"/>
              </a:lnSpc>
            </a:pPr>
            <a:r>
              <a:rPr lang="zh-CN" altLang="en-US" sz="3200" b="1" dirty="0" smtClean="0">
                <a:latin typeface="黑体" pitchFamily="2" charset="-122"/>
                <a:ea typeface="黑体" pitchFamily="2" charset="-122"/>
              </a:rPr>
              <a:t>下面这些容易读错的字音，你能读正确吗？</a:t>
            </a:r>
            <a:endParaRPr lang="zh-CN" altLang="en-US" sz="3200" b="1" dirty="0"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717973" y="2127795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鹅卵</a:t>
            </a:r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石</a:t>
            </a:r>
            <a:endParaRPr lang="zh-CN" altLang="en-US" sz="4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6" name="Text Box 5"/>
          <p:cNvSpPr txBox="1">
            <a:spLocks noChangeArrowheads="1"/>
          </p:cNvSpPr>
          <p:nvPr/>
        </p:nvSpPr>
        <p:spPr bwMode="auto">
          <a:xfrm>
            <a:off x="4364322" y="3477455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闪闪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烁烁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7" name="Text Box 5"/>
          <p:cNvSpPr txBox="1">
            <a:spLocks noChangeArrowheads="1"/>
          </p:cNvSpPr>
          <p:nvPr/>
        </p:nvSpPr>
        <p:spPr bwMode="auto">
          <a:xfrm>
            <a:off x="4067944" y="2127795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跃</a:t>
            </a:r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出</a:t>
            </a:r>
            <a:endParaRPr lang="zh-CN" altLang="en-US" sz="4000" b="1" dirty="0">
              <a:solidFill>
                <a:schemeClr val="tx1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6" name="Text Box 5"/>
          <p:cNvSpPr txBox="1">
            <a:spLocks noChangeArrowheads="1"/>
          </p:cNvSpPr>
          <p:nvPr/>
        </p:nvSpPr>
        <p:spPr bwMode="auto">
          <a:xfrm>
            <a:off x="2074765" y="2127795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 风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俗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683569" y="1668026"/>
            <a:ext cx="150763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dirty="0" smtClean="0">
                <a:solidFill>
                  <a:srgbClr val="000000"/>
                </a:solidFill>
                <a:latin typeface="汉语拼音" pitchFamily="34" charset="0"/>
                <a:ea typeface="黑体"/>
                <a:cs typeface="汉语拼音" pitchFamily="34" charset="0"/>
              </a:rPr>
              <a:t> </a:t>
            </a:r>
            <a:r>
              <a:rPr lang="en-US" altLang="zh-CN" sz="2800" b="1" dirty="0" smtClean="0">
                <a:solidFill>
                  <a:srgbClr val="000000"/>
                </a:solidFill>
                <a:latin typeface="汉语拼音" pitchFamily="34" charset="0"/>
                <a:ea typeface="黑体"/>
                <a:cs typeface="汉语拼音" pitchFamily="34" charset="0"/>
              </a:rPr>
              <a:t>é  </a:t>
            </a:r>
            <a:r>
              <a:rPr lang="en-US" altLang="zh-CN" sz="2800" b="1" dirty="0" err="1" smtClean="0">
                <a:solidFill>
                  <a:srgbClr val="000000"/>
                </a:solidFill>
                <a:latin typeface="汉语拼音" pitchFamily="34" charset="0"/>
                <a:ea typeface="黑体"/>
                <a:cs typeface="汉语拼音" pitchFamily="34" charset="0"/>
              </a:rPr>
              <a:t>luǎn</a:t>
            </a:r>
            <a:endParaRPr lang="zh-CN" altLang="zh-CN" b="1" dirty="0"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5338360" y="2957129"/>
            <a:ext cx="11040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 smtClean="0">
                <a:latin typeface="汉语拼音" pitchFamily="34" charset="0"/>
                <a:ea typeface="黑体" pitchFamily="2" charset="-122"/>
                <a:cs typeface="汉语拼音" pitchFamily="34" charset="0"/>
              </a:rPr>
              <a:t>shuò</a:t>
            </a:r>
            <a:endParaRPr lang="zh-CN" altLang="en-US" sz="2800" b="1" dirty="0">
              <a:latin typeface="汉语拼音" pitchFamily="34" charset="0"/>
              <a:ea typeface="黑体" pitchFamily="2" charset="-122"/>
              <a:cs typeface="汉语拼音" pitchFamily="34" charset="0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4037150" y="1668026"/>
            <a:ext cx="82288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 smtClean="0">
                <a:latin typeface="汉语拼音" pitchFamily="34" charset="0"/>
                <a:ea typeface="黑体" pitchFamily="2" charset="-122"/>
                <a:cs typeface="汉语拼音" pitchFamily="34" charset="0"/>
              </a:rPr>
              <a:t>yuè</a:t>
            </a:r>
            <a:endParaRPr lang="zh-CN" altLang="en-US" sz="2800" b="1" dirty="0">
              <a:latin typeface="汉语拼音" pitchFamily="34" charset="0"/>
              <a:ea typeface="黑体" pitchFamily="2" charset="-122"/>
              <a:cs typeface="汉语拼音" pitchFamily="34" charset="0"/>
            </a:endParaRPr>
          </a:p>
        </p:txBody>
      </p:sp>
      <p:sp>
        <p:nvSpPr>
          <p:cNvPr id="40" name="矩形 39"/>
          <p:cNvSpPr/>
          <p:nvPr/>
        </p:nvSpPr>
        <p:spPr>
          <a:xfrm>
            <a:off x="3065284" y="1668026"/>
            <a:ext cx="57061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sz="2800" b="1" dirty="0" err="1" smtClean="0">
                <a:latin typeface="汉语拼音" pitchFamily="34" charset="0"/>
                <a:ea typeface="黑体" pitchFamily="2" charset="-122"/>
                <a:cs typeface="汉语拼音" pitchFamily="34" charset="0"/>
              </a:rPr>
              <a:t>sú</a:t>
            </a:r>
            <a:endParaRPr lang="zh-CN" altLang="en-US" sz="2800" b="1" dirty="0">
              <a:latin typeface="汉语拼音" pitchFamily="34" charset="0"/>
              <a:ea typeface="黑体" pitchFamily="2" charset="-122"/>
              <a:cs typeface="汉语拼音" pitchFamily="34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1979712" y="4036734"/>
            <a:ext cx="2795896" cy="623248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2400" b="1" dirty="0" smtClean="0">
                <a:solidFill>
                  <a:srgbClr val="FF0000"/>
                </a:solidFill>
                <a:latin typeface="黑体" panose="02010609060101010101" charset="-122"/>
                <a:ea typeface="黑体" panose="02010609060101010101" charset="-122"/>
              </a:rPr>
              <a:t>识记：</a:t>
            </a:r>
            <a:r>
              <a:rPr lang="zh-CN" altLang="en-US" sz="2400" b="1" dirty="0">
                <a:latin typeface="黑体" pitchFamily="2" charset="-122"/>
                <a:ea typeface="黑体" pitchFamily="2" charset="-122"/>
              </a:rPr>
              <a:t>更</a:t>
            </a:r>
            <a:r>
              <a:rPr lang="en-US" altLang="zh-CN" sz="2400" b="1" dirty="0">
                <a:latin typeface="黑体" pitchFamily="2" charset="-122"/>
                <a:ea typeface="黑体" pitchFamily="2" charset="-122"/>
              </a:rPr>
              <a:t>+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土</a:t>
            </a:r>
            <a:r>
              <a:rPr lang="en-US" altLang="zh-CN" sz="2400" b="1" dirty="0" smtClean="0">
                <a:latin typeface="黑体" pitchFamily="2" charset="-122"/>
                <a:ea typeface="黑体" pitchFamily="2" charset="-122"/>
              </a:rPr>
              <a:t>=</a:t>
            </a:r>
            <a:r>
              <a:rPr lang="zh-CN" altLang="en-US" sz="2400" b="1" dirty="0" smtClean="0">
                <a:latin typeface="黑体" pitchFamily="2" charset="-122"/>
                <a:ea typeface="黑体" pitchFamily="2" charset="-122"/>
              </a:rPr>
              <a:t>埂</a:t>
            </a:r>
            <a:endParaRPr lang="en-US" altLang="zh-CN" sz="2400" b="1" dirty="0">
              <a:solidFill>
                <a:srgbClr val="FF0000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9" name="Text Box 5"/>
          <p:cNvSpPr txBox="1">
            <a:spLocks noChangeArrowheads="1"/>
          </p:cNvSpPr>
          <p:nvPr/>
        </p:nvSpPr>
        <p:spPr bwMode="auto">
          <a:xfrm>
            <a:off x="5748030" y="2127795"/>
            <a:ext cx="1271941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稻</a:t>
            </a:r>
            <a:r>
              <a:rPr lang="zh-CN" altLang="en-US" sz="40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穗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6276290" y="1668026"/>
            <a:ext cx="82288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err="1" smtClean="0">
                <a:latin typeface="汉语拼音" pitchFamily="34" charset="0"/>
                <a:ea typeface="黑体" pitchFamily="2" charset="-122"/>
                <a:cs typeface="汉语拼音" pitchFamily="34" charset="0"/>
              </a:rPr>
              <a:t>suì</a:t>
            </a:r>
            <a:endParaRPr lang="zh-CN" altLang="en-US" sz="2800" b="1" dirty="0">
              <a:latin typeface="汉语拼音" pitchFamily="34" charset="0"/>
              <a:ea typeface="黑体" pitchFamily="2" charset="-122"/>
              <a:cs typeface="汉语拼音" pitchFamily="34" charset="0"/>
            </a:endParaRPr>
          </a:p>
        </p:txBody>
      </p:sp>
      <p:sp>
        <p:nvSpPr>
          <p:cNvPr id="22" name="Text Box 5"/>
          <p:cNvSpPr txBox="1">
            <a:spLocks noChangeArrowheads="1"/>
          </p:cNvSpPr>
          <p:nvPr/>
        </p:nvSpPr>
        <p:spPr bwMode="auto">
          <a:xfrm>
            <a:off x="979802" y="3477455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镀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亮</a:t>
            </a:r>
            <a:endParaRPr lang="zh-CN" altLang="en-US" sz="40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0" name="矩形 29"/>
          <p:cNvSpPr/>
          <p:nvPr/>
        </p:nvSpPr>
        <p:spPr>
          <a:xfrm>
            <a:off x="990524" y="2957129"/>
            <a:ext cx="82288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err="1" smtClean="0">
                <a:latin typeface="汉语拼音" pitchFamily="34" charset="0"/>
                <a:ea typeface="黑体" pitchFamily="2" charset="-122"/>
                <a:cs typeface="汉语拼音" pitchFamily="34" charset="0"/>
              </a:rPr>
              <a:t>dù</a:t>
            </a:r>
            <a:endParaRPr lang="zh-CN" altLang="en-US" sz="2800" b="1" dirty="0">
              <a:latin typeface="汉语拼音" pitchFamily="34" charset="0"/>
              <a:ea typeface="黑体" pitchFamily="2" charset="-122"/>
              <a:cs typeface="汉语拼音" pitchFamily="34" charset="0"/>
            </a:endParaRPr>
          </a:p>
        </p:txBody>
      </p:sp>
      <p:sp>
        <p:nvSpPr>
          <p:cNvPr id="31" name="椭圆 30"/>
          <p:cNvSpPr/>
          <p:nvPr/>
        </p:nvSpPr>
        <p:spPr>
          <a:xfrm>
            <a:off x="6316606" y="2209328"/>
            <a:ext cx="603083" cy="566228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32" name="Text Box 5"/>
          <p:cNvSpPr txBox="1">
            <a:spLocks noChangeArrowheads="1"/>
          </p:cNvSpPr>
          <p:nvPr/>
        </p:nvSpPr>
        <p:spPr bwMode="auto">
          <a:xfrm>
            <a:off x="2489291" y="3477455"/>
            <a:ext cx="2208045" cy="68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68580" tIns="34290" rIns="68580" bIns="34290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kumimoji="1" sz="32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kumimoji="1" sz="28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kumimoji="1" sz="24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kumimoji="1" sz="2000">
                <a:solidFill>
                  <a:sysClr val="windowText" lastClr="000000"/>
                </a:solidFill>
                <a:latin typeface="Calibri" panose="020F0502020204030204" pitchFamily="34" charset="0"/>
                <a:ea typeface="宋体" panose="02010600030101010101" pitchFamily="2" charset="-122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zh-CN" altLang="en-US" sz="40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田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埂</a:t>
            </a:r>
          </a:p>
        </p:txBody>
      </p:sp>
      <p:sp>
        <p:nvSpPr>
          <p:cNvPr id="33" name="矩形 32"/>
          <p:cNvSpPr/>
          <p:nvPr/>
        </p:nvSpPr>
        <p:spPr>
          <a:xfrm>
            <a:off x="3041183" y="2957129"/>
            <a:ext cx="1104022" cy="500137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en-US" altLang="zh-CN" sz="2800" b="1" dirty="0" err="1" smtClean="0">
                <a:latin typeface="汉语拼音" pitchFamily="34" charset="0"/>
                <a:ea typeface="黑体" pitchFamily="2" charset="-122"/>
                <a:cs typeface="汉语拼音" pitchFamily="34" charset="0"/>
              </a:rPr>
              <a:t>gěng</a:t>
            </a:r>
            <a:endParaRPr lang="zh-CN" altLang="en-US" sz="2800" b="1" dirty="0">
              <a:latin typeface="汉语拼音" pitchFamily="34" charset="0"/>
              <a:ea typeface="黑体" pitchFamily="2" charset="-122"/>
              <a:cs typeface="汉语拼音" pitchFamily="34" charset="0"/>
            </a:endParaRPr>
          </a:p>
        </p:txBody>
      </p:sp>
      <p:sp>
        <p:nvSpPr>
          <p:cNvPr id="34" name="椭圆 33"/>
          <p:cNvSpPr/>
          <p:nvPr/>
        </p:nvSpPr>
        <p:spPr>
          <a:xfrm>
            <a:off x="3013421" y="3568728"/>
            <a:ext cx="660575" cy="566228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42" name="文本框 64"/>
          <p:cNvSpPr txBox="1"/>
          <p:nvPr/>
        </p:nvSpPr>
        <p:spPr>
          <a:xfrm>
            <a:off x="7653166" y="2127795"/>
            <a:ext cx="600117" cy="623248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3600" b="1" dirty="0" smtClean="0">
                <a:latin typeface="楷体" pitchFamily="49" charset="-122"/>
                <a:ea typeface="楷体" pitchFamily="49" charset="-122"/>
              </a:rPr>
              <a:t>惠</a:t>
            </a:r>
            <a:endParaRPr lang="en-US" altLang="zh-CN" sz="3600" b="1" dirty="0" smtClean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7619680" y="1668026"/>
            <a:ext cx="733996" cy="523220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altLang="zh-CN" sz="2800" b="1" dirty="0" err="1" smtClean="0">
                <a:latin typeface="汉语拼音" pitchFamily="34" charset="0"/>
                <a:cs typeface="汉语拼音" pitchFamily="34" charset="0"/>
              </a:rPr>
              <a:t>huì</a:t>
            </a:r>
            <a:endParaRPr lang="zh-CN" altLang="en-US" sz="2800" b="1" dirty="0"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44" name="椭圆 43"/>
          <p:cNvSpPr/>
          <p:nvPr/>
        </p:nvSpPr>
        <p:spPr>
          <a:xfrm>
            <a:off x="6468591" y="1698570"/>
            <a:ext cx="427230" cy="415930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45" name="右箭头 44"/>
          <p:cNvSpPr/>
          <p:nvPr/>
        </p:nvSpPr>
        <p:spPr>
          <a:xfrm>
            <a:off x="6982588" y="2225864"/>
            <a:ext cx="557761" cy="484632"/>
          </a:xfrm>
          <a:prstGeom prst="rightArrow">
            <a:avLst/>
          </a:prstGeom>
          <a:solidFill>
            <a:srgbClr val="00CC66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6" name="椭圆 45"/>
          <p:cNvSpPr/>
          <p:nvPr/>
        </p:nvSpPr>
        <p:spPr>
          <a:xfrm>
            <a:off x="7893893" y="1713428"/>
            <a:ext cx="427230" cy="415930"/>
          </a:xfrm>
          <a:prstGeom prst="ellipse">
            <a:avLst/>
          </a:prstGeom>
          <a:grpFill/>
          <a:ln>
            <a:solidFill>
              <a:srgbClr val="FF0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800" b="1"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25" name="矩形 24"/>
          <p:cNvSpPr/>
          <p:nvPr/>
        </p:nvSpPr>
        <p:spPr>
          <a:xfrm>
            <a:off x="179512" y="1189721"/>
            <a:ext cx="8784976" cy="3542269"/>
          </a:xfrm>
          <a:prstGeom prst="rect">
            <a:avLst/>
          </a:prstGeom>
          <a:noFill/>
          <a:ln w="12700">
            <a:solidFill>
              <a:srgbClr val="008000"/>
            </a:solidFill>
          </a:ln>
          <a:effectLst>
            <a:glow rad="63500">
              <a:schemeClr val="bg1">
                <a:alpha val="40000"/>
              </a:schemeClr>
            </a:glow>
            <a:outerShdw blurRad="50800" dist="38100" dir="18900000" algn="bl" rotWithShape="0">
              <a:schemeClr val="bg1">
                <a:alpha val="4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zh-CN" altLang="en-US"/>
          </a:p>
        </p:txBody>
      </p:sp>
      <p:sp>
        <p:nvSpPr>
          <p:cNvPr id="35" name="椭圆 34"/>
          <p:cNvSpPr/>
          <p:nvPr/>
        </p:nvSpPr>
        <p:spPr>
          <a:xfrm>
            <a:off x="530062" y="937693"/>
            <a:ext cx="1583505" cy="504056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  <a:ln w="9525">
            <a:solidFill>
              <a:srgbClr val="008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41" name="组合 40"/>
          <p:cNvGrpSpPr/>
          <p:nvPr/>
        </p:nvGrpSpPr>
        <p:grpSpPr>
          <a:xfrm>
            <a:off x="776052" y="937693"/>
            <a:ext cx="1121491" cy="438582"/>
            <a:chOff x="6520102" y="843558"/>
            <a:chExt cx="1121491" cy="438582"/>
          </a:xfrm>
        </p:grpSpPr>
        <p:sp>
          <p:nvSpPr>
            <p:cNvPr id="47" name="TextBox 11">
              <a:hlinkClick r:id="rId3" action="ppaction://hlinkfile"/>
            </p:cNvPr>
            <p:cNvSpPr txBox="1">
              <a:spLocks noChangeArrowheads="1"/>
            </p:cNvSpPr>
            <p:nvPr/>
          </p:nvSpPr>
          <p:spPr bwMode="auto">
            <a:xfrm>
              <a:off x="6520102" y="843558"/>
              <a:ext cx="1121491" cy="43858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68580" tIns="34290" rIns="68580" bIns="34290">
              <a:spAutoFit/>
            </a:bodyPr>
            <a:lstStyle>
              <a:lvl1pPr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600"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2400" b="1" dirty="0" smtClean="0"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rPr>
                <a:t>学认字</a:t>
              </a:r>
              <a:endParaRPr lang="zh-CN" altLang="en-US" sz="2400" b="1" dirty="0"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7557093" y="911573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0000"/>
                </a:solidFill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6540471" y="911573"/>
              <a:ext cx="36000" cy="324000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zh-CN" altLang="en-US">
                <a:solidFill>
                  <a:srgbClr val="FF000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32909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  <p:bldP spid="40" grpId="0"/>
      <p:bldP spid="29" grpId="0"/>
      <p:bldP spid="20" grpId="0"/>
      <p:bldP spid="30" grpId="0"/>
      <p:bldP spid="31" grpId="0" animBg="1"/>
      <p:bldP spid="33" grpId="0"/>
      <p:bldP spid="34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259632" y="985455"/>
            <a:ext cx="6912768" cy="111825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4000"/>
              </a:lnSpc>
            </a:pPr>
            <a:r>
              <a:rPr lang="zh-CN" altLang="en-US" sz="3200" dirty="0" smtClean="0">
                <a:latin typeface="黑体" panose="02010609060101010101" pitchFamily="2" charset="-122"/>
                <a:ea typeface="黑体" panose="02010609060101010101" pitchFamily="2" charset="-122"/>
              </a:rPr>
              <a:t>    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本课共有</a:t>
            </a:r>
            <a:r>
              <a:rPr lang="en-US" altLang="zh-CN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14</a:t>
            </a:r>
            <a:r>
              <a:rPr lang="zh-CN" altLang="en-US" sz="2400" b="1" dirty="0" smtClean="0">
                <a:latin typeface="黑体" panose="02010609060101010101" pitchFamily="2" charset="-122"/>
                <a:ea typeface="黑体" panose="02010609060101010101" pitchFamily="2" charset="-122"/>
              </a:rPr>
              <a:t>个词语，请你选择其中的词语，描述课文中给你留下而深刻印象的画面。</a:t>
            </a:r>
          </a:p>
        </p:txBody>
      </p:sp>
      <p:sp>
        <p:nvSpPr>
          <p:cNvPr id="5" name="矩形 4"/>
          <p:cNvSpPr/>
          <p:nvPr/>
        </p:nvSpPr>
        <p:spPr>
          <a:xfrm>
            <a:off x="1043608" y="2139702"/>
            <a:ext cx="7272808" cy="20005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800" dirty="0" smtClean="0">
                <a:latin typeface="楷体" pitchFamily="49" charset="-122"/>
                <a:ea typeface="楷体" pitchFamily="49" charset="-122"/>
              </a:rPr>
              <a:t>   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几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朵灰色的薄薄的云萦绕在</a:t>
            </a:r>
            <a:r>
              <a:rPr lang="zh-CN" altLang="en-US" sz="24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柔和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的月光下，奔腾了一天的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小溪睡着了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。月儿倒映在河面上，晚风一吹，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波光粼粼，像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一块洁白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的玉，又像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一条缀满宝石的绸带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。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灰白色的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鹅卵石</a:t>
            </a:r>
            <a:r>
              <a:rPr lang="zh-CN" altLang="en-US" sz="2400" b="1" dirty="0">
                <a:latin typeface="楷体" panose="02010609060101010101" pitchFamily="49" charset="-122"/>
                <a:ea typeface="楷体" panose="02010609060101010101" pitchFamily="49" charset="-122"/>
              </a:rPr>
              <a:t>，布满</a:t>
            </a:r>
            <a:r>
              <a:rPr lang="zh-CN" altLang="en-US" sz="2400" b="1" dirty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河床</a:t>
            </a:r>
            <a:r>
              <a:rPr lang="zh-CN" altLang="en-US" sz="24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。阿妈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那圆圆的脸庞上，挂着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慈祥的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微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笑，静静地看</a:t>
            </a:r>
            <a:r>
              <a:rPr lang="zh-CN" altLang="en-US" sz="2400" b="1" dirty="0">
                <a:latin typeface="楷体" pitchFamily="49" charset="-122"/>
                <a:ea typeface="楷体" pitchFamily="49" charset="-122"/>
              </a:rPr>
              <a:t>着</a:t>
            </a:r>
            <a:r>
              <a:rPr lang="zh-CN" altLang="en-US" sz="2400" b="1" dirty="0" smtClean="0">
                <a:latin typeface="楷体" pitchFamily="49" charset="-122"/>
                <a:ea typeface="楷体" pitchFamily="49" charset="-122"/>
              </a:rPr>
              <a:t>我</a:t>
            </a:r>
            <a:r>
              <a:rPr lang="en-US" altLang="zh-CN" sz="2400" b="1" dirty="0" smtClean="0">
                <a:latin typeface="楷体" pitchFamily="49" charset="-122"/>
                <a:ea typeface="楷体" pitchFamily="49" charset="-122"/>
              </a:rPr>
              <a:t>……</a:t>
            </a:r>
            <a:endParaRPr lang="zh-CN" altLang="en-US" sz="2400" b="1" dirty="0">
              <a:latin typeface="楷体" pitchFamily="49" charset="-122"/>
              <a:ea typeface="楷体" pitchFamily="49" charset="-122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07504" y="483518"/>
            <a:ext cx="2592288" cy="561692"/>
            <a:chOff x="755576" y="411510"/>
            <a:chExt cx="2592288" cy="561692"/>
          </a:xfrm>
        </p:grpSpPr>
        <p:sp>
          <p:nvSpPr>
            <p:cNvPr id="7" name="文本框 9"/>
            <p:cNvSpPr txBox="1"/>
            <p:nvPr/>
          </p:nvSpPr>
          <p:spPr>
            <a:xfrm>
              <a:off x="1331640" y="411510"/>
              <a:ext cx="2016224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pPr defTabSz="914400"/>
              <a:r>
                <a:rPr lang="zh-CN" altLang="en-US" sz="3200" b="1" dirty="0" smtClean="0">
                  <a:solidFill>
                    <a:prstClr val="black"/>
                  </a:solidFill>
                  <a:latin typeface="黑体" panose="02010600030101010101" pitchFamily="49" charset="-122"/>
                  <a:ea typeface="黑体" panose="02010600030101010101" pitchFamily="49" charset="-122"/>
                </a:rPr>
                <a:t>小练笔</a:t>
              </a:r>
              <a:endParaRPr lang="zh-CN" altLang="en-US" sz="3200" b="1" dirty="0">
                <a:solidFill>
                  <a:prstClr val="black"/>
                </a:solidFill>
                <a:latin typeface="黑体" panose="02010600030101010101" pitchFamily="49" charset="-122"/>
                <a:ea typeface="黑体" panose="02010600030101010101" pitchFamily="49" charset="-122"/>
              </a:endParaRPr>
            </a:p>
          </p:txBody>
        </p:sp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576" y="411510"/>
              <a:ext cx="559476" cy="54546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88559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1214414" y="1917978"/>
            <a:ext cx="54373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2" charset="-122"/>
                <a:ea typeface="黑体" panose="02010609060101010101" pitchFamily="2" charset="-122"/>
              </a:rPr>
              <a:t>走</a:t>
            </a:r>
            <a:endParaRPr lang="en-US" altLang="zh-CN" sz="2800" dirty="0" smtClean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zh-CN" altLang="en-US" sz="28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月</a:t>
            </a:r>
            <a:endParaRPr lang="en-US" altLang="zh-CN" sz="2800" dirty="0" smtClean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zh-CN" altLang="en-US" sz="2800" dirty="0" smtClean="0">
                <a:latin typeface="黑体" panose="02010609060101010101" pitchFamily="2" charset="-122"/>
                <a:ea typeface="黑体" panose="02010609060101010101" pitchFamily="2" charset="-122"/>
              </a:rPr>
              <a:t>亮</a:t>
            </a:r>
            <a:endParaRPr lang="zh-CN" altLang="en-US" sz="28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2" name="左大括号 11"/>
          <p:cNvSpPr/>
          <p:nvPr/>
        </p:nvSpPr>
        <p:spPr>
          <a:xfrm>
            <a:off x="1928794" y="1917978"/>
            <a:ext cx="214314" cy="1428760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4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143108" y="170366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景美</a:t>
            </a: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143108" y="3132424"/>
            <a:ext cx="8002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情浓</a:t>
            </a: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215074" y="1846540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有爱就有温暖</a:t>
            </a: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215074" y="2632358"/>
            <a:ext cx="20313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有爱就有和谐</a:t>
            </a: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9" name="右大括号 28"/>
          <p:cNvSpPr/>
          <p:nvPr/>
        </p:nvSpPr>
        <p:spPr>
          <a:xfrm>
            <a:off x="6072198" y="1489350"/>
            <a:ext cx="142876" cy="1928826"/>
          </a:xfrm>
          <a:prstGeom prst="rightBrac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71802" y="1346474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2" charset="-122"/>
                <a:ea typeface="黑体" panose="02010609060101010101" pitchFamily="2" charset="-122"/>
              </a:rPr>
              <a:t>走过溪边</a:t>
            </a: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71802" y="2275168"/>
            <a:ext cx="150019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2" charset="-122"/>
                <a:ea typeface="黑体" panose="02010609060101010101" pitchFamily="2" charset="-122"/>
              </a:rPr>
              <a:t>走过田埂</a:t>
            </a: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4572000" y="1203598"/>
            <a:ext cx="14287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溪水 </a:t>
            </a:r>
            <a:endParaRPr lang="en-US" altLang="zh-CN" sz="2400" dirty="0" smtClean="0">
              <a:latin typeface="黑体" panose="02010609060101010101" pitchFamily="2" charset="-122"/>
              <a:ea typeface="黑体" panose="02010609060101010101" pitchFamily="2" charset="-122"/>
            </a:endParaRPr>
          </a:p>
          <a:p>
            <a:r>
              <a:rPr lang="zh-CN" altLang="en-US" sz="24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水塘可爱</a:t>
            </a: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500562" y="2132292"/>
            <a:ext cx="157163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果园甜香稻穗低垂</a:t>
            </a: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71802" y="3132424"/>
            <a:ext cx="28575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4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我和阿妈手牵手</a:t>
            </a:r>
            <a:endParaRPr lang="zh-CN" altLang="en-US" sz="24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8" name="左大括号 17"/>
          <p:cNvSpPr/>
          <p:nvPr/>
        </p:nvSpPr>
        <p:spPr>
          <a:xfrm>
            <a:off x="2857488" y="1560788"/>
            <a:ext cx="214314" cy="928694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4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9" name="左大括号 18"/>
          <p:cNvSpPr/>
          <p:nvPr/>
        </p:nvSpPr>
        <p:spPr>
          <a:xfrm>
            <a:off x="4429124" y="1417912"/>
            <a:ext cx="142876" cy="428628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4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20" name="左大括号 19"/>
          <p:cNvSpPr/>
          <p:nvPr/>
        </p:nvSpPr>
        <p:spPr>
          <a:xfrm>
            <a:off x="4429124" y="2346606"/>
            <a:ext cx="142876" cy="428628"/>
          </a:xfrm>
          <a:prstGeom prst="lef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68580" tIns="34290" rIns="68580" bIns="34290" rtlCol="0" anchor="ctr"/>
          <a:lstStyle/>
          <a:p>
            <a:pPr algn="ctr"/>
            <a:endParaRPr lang="zh-CN" altLang="en-US" sz="240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23" name="组合 22"/>
          <p:cNvGrpSpPr/>
          <p:nvPr/>
        </p:nvGrpSpPr>
        <p:grpSpPr>
          <a:xfrm>
            <a:off x="179512" y="483518"/>
            <a:ext cx="2651725" cy="561692"/>
            <a:chOff x="192083" y="411510"/>
            <a:chExt cx="2651725" cy="561692"/>
          </a:xfrm>
        </p:grpSpPr>
        <p:sp>
          <p:nvSpPr>
            <p:cNvPr id="25" name="文本框 14"/>
            <p:cNvSpPr txBox="1"/>
            <p:nvPr/>
          </p:nvSpPr>
          <p:spPr>
            <a:xfrm>
              <a:off x="624428" y="411510"/>
              <a:ext cx="2219380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结构梳理</a:t>
              </a:r>
            </a:p>
          </p:txBody>
        </p:sp>
        <p:pic>
          <p:nvPicPr>
            <p:cNvPr id="26" name="图片 25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2083" y="479078"/>
              <a:ext cx="366860" cy="456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139203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6" grpId="0"/>
      <p:bldP spid="21" grpId="0"/>
      <p:bldP spid="24" grpId="0"/>
      <p:bldP spid="29" grpId="0" animBg="1"/>
      <p:bldP spid="30" grpId="0"/>
      <p:bldP spid="31" grpId="0"/>
      <p:bldP spid="32" grpId="0"/>
      <p:bldP spid="33" grpId="0"/>
      <p:bldP spid="34" grpId="0"/>
      <p:bldP spid="18" grpId="0" animBg="1"/>
      <p:bldP spid="19" grpId="0" animBg="1"/>
      <p:bldP spid="20" grpId="0" animBg="1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8901" y="1327423"/>
            <a:ext cx="7753013" cy="230986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    这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是一篇充溢着诗情画意的散文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。作者用优美的语言，描写了</a:t>
            </a:r>
            <a:r>
              <a:rPr lang="zh-CN" altLang="en-US" sz="2800" b="1" u="sng" dirty="0" smtClean="0">
                <a:latin typeface="楷体" pitchFamily="49" charset="-122"/>
                <a:ea typeface="楷体" pitchFamily="49" charset="-122"/>
              </a:rPr>
              <a:t>               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在云南洱海的月光下</a:t>
            </a:r>
            <a:r>
              <a:rPr lang="zh-CN" altLang="en-US" sz="2800" b="1" u="sng" dirty="0" smtClean="0">
                <a:latin typeface="楷体" pitchFamily="49" charset="-122"/>
                <a:ea typeface="楷体" pitchFamily="49" charset="-122"/>
              </a:rPr>
              <a:t>  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的场景</a:t>
            </a:r>
            <a:r>
              <a:rPr lang="zh-CN" altLang="en-US" sz="2800" b="1" dirty="0">
                <a:latin typeface="楷体" pitchFamily="49" charset="-122"/>
                <a:ea typeface="楷体" pitchFamily="49" charset="-122"/>
              </a:rPr>
              <a:t>。表达了我和阿妈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之间</a:t>
            </a:r>
            <a:r>
              <a:rPr lang="zh-CN" altLang="en-US" sz="2800" b="1" u="sng" dirty="0" smtClean="0">
                <a:latin typeface="楷体" pitchFamily="49" charset="-122"/>
                <a:ea typeface="楷体" pitchFamily="49" charset="-122"/>
              </a:rPr>
              <a:t>       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和作者</a:t>
            </a:r>
            <a:r>
              <a:rPr lang="zh-CN" altLang="en-US" sz="2800" b="1" u="sng" dirty="0" smtClean="0">
                <a:latin typeface="楷体" pitchFamily="49" charset="-122"/>
                <a:ea typeface="楷体" pitchFamily="49" charset="-122"/>
              </a:rPr>
              <a:t>             </a:t>
            </a:r>
            <a:r>
              <a:rPr lang="zh-CN" altLang="en-US" sz="2800" b="1" dirty="0" smtClean="0">
                <a:latin typeface="楷体" pitchFamily="49" charset="-122"/>
                <a:ea typeface="楷体" pitchFamily="49" charset="-122"/>
              </a:rPr>
              <a:t>。</a:t>
            </a:r>
            <a:endParaRPr lang="zh-CN" altLang="en-US" sz="2800" b="1" dirty="0" smtClean="0">
              <a:solidFill>
                <a:schemeClr val="tx1"/>
              </a:solidFill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632237" y="1887825"/>
            <a:ext cx="343074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阿妈牵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着“我”的手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3065698" y="2455510"/>
            <a:ext cx="9060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  <a:sym typeface="+mn-ea"/>
              </a:rPr>
              <a:t>散步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164915" y="3020775"/>
            <a:ext cx="198804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浓浓的亲情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sp>
        <p:nvSpPr>
          <p:cNvPr id="8" name="矩形 7"/>
          <p:cNvSpPr/>
          <p:nvPr/>
        </p:nvSpPr>
        <p:spPr>
          <a:xfrm>
            <a:off x="4092860" y="3007876"/>
            <a:ext cx="234872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>
                <a:solidFill>
                  <a:srgbClr val="FF0000"/>
                </a:solidFill>
                <a:latin typeface="楷体" pitchFamily="49" charset="-122"/>
                <a:ea typeface="楷体" pitchFamily="49" charset="-122"/>
              </a:rPr>
              <a:t>对生活的热爱</a:t>
            </a:r>
            <a:endParaRPr lang="zh-CN" altLang="en-US" sz="2800" dirty="0">
              <a:solidFill>
                <a:srgbClr val="FF0000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179512" y="483518"/>
            <a:ext cx="2481672" cy="561692"/>
            <a:chOff x="179512" y="411510"/>
            <a:chExt cx="2481672" cy="561692"/>
          </a:xfrm>
        </p:grpSpPr>
        <p:sp>
          <p:nvSpPr>
            <p:cNvPr id="10" name="文本框 14"/>
            <p:cNvSpPr txBox="1"/>
            <p:nvPr/>
          </p:nvSpPr>
          <p:spPr>
            <a:xfrm>
              <a:off x="624427" y="411510"/>
              <a:ext cx="2036757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主题概括</a:t>
              </a:r>
            </a:p>
          </p:txBody>
        </p: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45548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7" grpId="0"/>
      <p:bldP spid="8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1142976" y="1428742"/>
            <a:ext cx="692951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0070C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明月几时有？把酒问青天。</a:t>
            </a:r>
            <a:r>
              <a:rPr lang="en-US" altLang="zh-CN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——</a:t>
            </a: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苏轼</a:t>
            </a:r>
            <a:r>
              <a:rPr lang="en-US" altLang="zh-CN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《</a:t>
            </a: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水调歌头</a:t>
            </a:r>
            <a:r>
              <a:rPr lang="en-US" altLang="zh-CN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》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42976" y="2071684"/>
            <a:ext cx="7143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0070C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海上生明月，天涯共此时。</a:t>
            </a:r>
            <a:r>
              <a:rPr lang="en-US" altLang="zh-CN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张九龄</a:t>
            </a:r>
            <a:r>
              <a:rPr lang="en-US" altLang="zh-CN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望月怀远</a:t>
            </a:r>
            <a:r>
              <a:rPr lang="en-US" altLang="zh-CN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》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142976" y="3571882"/>
            <a:ext cx="72866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2400" dirty="0" smtClean="0">
                <a:solidFill>
                  <a:srgbClr val="0070C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露从今夜白，月是故乡明。</a:t>
            </a:r>
            <a:r>
              <a:rPr lang="en-US" altLang="zh-CN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——</a:t>
            </a: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杜甫</a:t>
            </a:r>
            <a:r>
              <a:rPr lang="en-US" altLang="zh-CN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《</a:t>
            </a: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月夜忆舍弟</a:t>
            </a:r>
            <a:r>
              <a:rPr lang="en-US" altLang="zh-CN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  <a:cs typeface="宋体" panose="02010600030101010101" pitchFamily="2" charset="-122"/>
              </a:rPr>
              <a:t>》</a:t>
            </a:r>
            <a:endParaRPr lang="zh-CN" altLang="en-US" sz="2400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1142976" y="2857502"/>
            <a:ext cx="69557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400" dirty="0" smtClean="0">
                <a:solidFill>
                  <a:srgbClr val="0070C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明月松间照，清泉石上流。</a:t>
            </a:r>
            <a:r>
              <a:rPr lang="en-US" altLang="zh-CN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——</a:t>
            </a: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王维</a:t>
            </a:r>
            <a:r>
              <a:rPr lang="en-US" altLang="zh-CN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《</a:t>
            </a:r>
            <a:r>
              <a:rPr lang="zh-CN" altLang="en-US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山居秋暝</a:t>
            </a:r>
            <a:r>
              <a:rPr lang="en-US" altLang="zh-CN" sz="2400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》</a:t>
            </a:r>
          </a:p>
        </p:txBody>
      </p:sp>
      <p:grpSp>
        <p:nvGrpSpPr>
          <p:cNvPr id="11" name="组合 10"/>
          <p:cNvGrpSpPr/>
          <p:nvPr/>
        </p:nvGrpSpPr>
        <p:grpSpPr>
          <a:xfrm>
            <a:off x="251520" y="411510"/>
            <a:ext cx="2376264" cy="561692"/>
            <a:chOff x="179512" y="411510"/>
            <a:chExt cx="2376264" cy="561692"/>
          </a:xfrm>
        </p:grpSpPr>
        <p:sp>
          <p:nvSpPr>
            <p:cNvPr id="12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拓展延伸</a:t>
              </a:r>
            </a:p>
          </p:txBody>
        </p:sp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7"/>
              <a:ext cx="366860" cy="45633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10619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57158" y="571486"/>
            <a:ext cx="20002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2" charset="-122"/>
                <a:ea typeface="黑体" panose="02010609060101010101" pitchFamily="2" charset="-122"/>
              </a:rPr>
              <a:t>推荐阅读</a:t>
            </a:r>
            <a:endParaRPr lang="zh-CN" altLang="en-US" sz="28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1838647" y="1131590"/>
            <a:ext cx="1928826" cy="3238500"/>
            <a:chOff x="1838647" y="1131590"/>
            <a:chExt cx="1928826" cy="3238500"/>
          </a:xfrm>
        </p:grpSpPr>
        <p:pic>
          <p:nvPicPr>
            <p:cNvPr id="3074" name="Picture 2" descr="C:\Users\Administrator\Desktop\微信图片_20200409133801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7710" y="1131590"/>
              <a:ext cx="1790700" cy="32385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/>
            <p:cNvSpPr txBox="1"/>
            <p:nvPr/>
          </p:nvSpPr>
          <p:spPr>
            <a:xfrm>
              <a:off x="1838647" y="3843511"/>
              <a:ext cx="19288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800" dirty="0" smtClean="0">
                  <a:solidFill>
                    <a:srgbClr val="FF00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《</a:t>
              </a:r>
              <a:r>
                <a:rPr lang="zh-CN" altLang="en-US" sz="2800" dirty="0" smtClean="0">
                  <a:solidFill>
                    <a:srgbClr val="FF00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珍珠雨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》</a:t>
              </a:r>
              <a:endParaRPr lang="zh-CN" altLang="en-US" sz="2800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</p:grpSp>
      <p:grpSp>
        <p:nvGrpSpPr>
          <p:cNvPr id="2" name="组合 1"/>
          <p:cNvGrpSpPr/>
          <p:nvPr/>
        </p:nvGrpSpPr>
        <p:grpSpPr>
          <a:xfrm>
            <a:off x="5436096" y="1170906"/>
            <a:ext cx="2096219" cy="3185046"/>
            <a:chOff x="5436096" y="1243243"/>
            <a:chExt cx="2096219" cy="3185046"/>
          </a:xfrm>
        </p:grpSpPr>
        <p:sp>
          <p:nvSpPr>
            <p:cNvPr id="7" name="TextBox 6"/>
            <p:cNvSpPr txBox="1"/>
            <p:nvPr/>
          </p:nvSpPr>
          <p:spPr>
            <a:xfrm>
              <a:off x="5724128" y="3905069"/>
              <a:ext cx="1428760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800" dirty="0" smtClean="0">
                  <a:solidFill>
                    <a:srgbClr val="FF00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《</a:t>
              </a:r>
              <a:r>
                <a:rPr lang="zh-CN" altLang="en-US" sz="2800" dirty="0" smtClean="0">
                  <a:solidFill>
                    <a:srgbClr val="FF00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歌溪</a:t>
              </a:r>
              <a:r>
                <a:rPr lang="en-US" altLang="zh-CN" sz="2800" dirty="0" smtClean="0">
                  <a:solidFill>
                    <a:srgbClr val="FF0000"/>
                  </a:solidFill>
                  <a:latin typeface="黑体" panose="02010609060101010101" pitchFamily="2" charset="-122"/>
                  <a:ea typeface="黑体" panose="02010609060101010101" pitchFamily="2" charset="-122"/>
                </a:rPr>
                <a:t>》</a:t>
              </a:r>
              <a:endParaRPr lang="zh-CN" altLang="en-US" sz="2800" dirty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endParaRPr>
            </a:p>
          </p:txBody>
        </p:sp>
        <p:pic>
          <p:nvPicPr>
            <p:cNvPr id="1027" name="Picture 3"/>
            <p:cNvPicPr>
              <a:picLocks noChangeAspect="1" noChangeArrowheads="1"/>
            </p:cNvPicPr>
            <p:nvPr/>
          </p:nvPicPr>
          <p:blipFill>
            <a:blip r:embed="rId3"/>
            <a:srcRect l="3319"/>
            <a:stretch>
              <a:fillRect/>
            </a:stretch>
          </p:blipFill>
          <p:spPr bwMode="auto">
            <a:xfrm>
              <a:off x="5436096" y="1243243"/>
              <a:ext cx="2096219" cy="266182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</p:grpSp>
    </p:spTree>
    <p:extLst>
      <p:ext uri="{BB962C8B-B14F-4D97-AF65-F5344CB8AC3E}">
        <p14:creationId xmlns:p14="http://schemas.microsoft.com/office/powerpoint/2010/main" val="3035784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1181412" y="2355726"/>
            <a:ext cx="7176290" cy="1577355"/>
          </a:xfrm>
          <a:prstGeom prst="rect">
            <a:avLst/>
          </a:prstGeom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b="1" dirty="0"/>
              <a:t> </a:t>
            </a:r>
            <a:endParaRPr lang="en-US" altLang="zh-CN" b="1" dirty="0"/>
          </a:p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1.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稻谷</a:t>
            </a:r>
            <a:r>
              <a:rPr lang="zh-CN" altLang="en-US" sz="2800" b="1" dirty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就要成熟了，稻穗低垂着头</a:t>
            </a:r>
            <a:r>
              <a:rPr lang="zh-CN" altLang="en-US" sz="2800" b="1" dirty="0" smtClean="0">
                <a:solidFill>
                  <a:schemeClr val="tx1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。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（</a:t>
            </a:r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   ）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zh-CN" altLang="en-US" sz="2800" b="1" dirty="0">
                <a:latin typeface="楷体" panose="02010609060101010101" pitchFamily="49" charset="-122"/>
                <a:ea typeface="楷体" panose="02010609060101010101" pitchFamily="49" charset="-122"/>
              </a:rPr>
              <a:t> 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2.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稻田像一片月光镀亮的银毯。 （   ）</a:t>
            </a:r>
            <a:endParaRPr lang="zh-CN" altLang="en-US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71600" y="1347614"/>
            <a:ext cx="5516880" cy="5219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2" charset="-122"/>
                <a:ea typeface="黑体" panose="02010609060101010101" pitchFamily="2" charset="-122"/>
              </a:rPr>
              <a:t>一、判断下面句子是不是比喻句。</a:t>
            </a:r>
            <a:endParaRPr lang="en-US" altLang="zh-CN" sz="28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0" name="矩形 9"/>
          <p:cNvSpPr/>
          <p:nvPr/>
        </p:nvSpPr>
        <p:spPr>
          <a:xfrm>
            <a:off x="6740090" y="3409861"/>
            <a:ext cx="54534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√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7285432" y="2568330"/>
            <a:ext cx="545342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  <a:latin typeface="黑体" panose="02010609060101010101" pitchFamily="2" charset="-122"/>
                <a:ea typeface="黑体" panose="02010609060101010101" pitchFamily="2" charset="-122"/>
              </a:rPr>
              <a:t>×</a:t>
            </a:r>
            <a:endParaRPr lang="zh-CN" altLang="en-US" sz="2800" b="1" dirty="0">
              <a:solidFill>
                <a:srgbClr val="FF0000"/>
              </a:solidFill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179512" y="483518"/>
            <a:ext cx="2376264" cy="561692"/>
            <a:chOff x="179512" y="411510"/>
            <a:chExt cx="2376264" cy="561692"/>
          </a:xfrm>
        </p:grpSpPr>
        <p:sp>
          <p:nvSpPr>
            <p:cNvPr id="13" name="文本框 14"/>
            <p:cNvSpPr txBox="1"/>
            <p:nvPr/>
          </p:nvSpPr>
          <p:spPr>
            <a:xfrm>
              <a:off x="624428" y="411510"/>
              <a:ext cx="1931348" cy="561692"/>
            </a:xfrm>
            <a:prstGeom prst="rect">
              <a:avLst/>
            </a:prstGeom>
            <a:noFill/>
          </p:spPr>
          <p:txBody>
            <a:bodyPr wrap="square" lIns="68580" tIns="34290" rIns="68580" bIns="34290" rtlCol="0">
              <a:spAutoFit/>
            </a:bodyPr>
            <a:lstStyle/>
            <a:p>
              <a:r>
                <a:rPr lang="zh-CN" altLang="en-US" sz="3200" b="1" dirty="0" smtClean="0">
                  <a:solidFill>
                    <a:srgbClr val="875000"/>
                  </a:solidFill>
                  <a:latin typeface="幼圆" panose="02010509060101010101" pitchFamily="49" charset="-122"/>
                  <a:ea typeface="幼圆" panose="02010509060101010101" pitchFamily="49" charset="-122"/>
                </a:rPr>
                <a:t>课堂演练</a:t>
              </a:r>
              <a:endParaRPr lang="zh-CN" altLang="en-US" sz="3200" b="1" dirty="0">
                <a:solidFill>
                  <a:srgbClr val="875000"/>
                </a:solidFill>
                <a:latin typeface="幼圆" panose="02010509060101010101" pitchFamily="49" charset="-122"/>
                <a:ea typeface="幼圆" panose="02010509060101010101" pitchFamily="49" charset="-122"/>
              </a:endParaRPr>
            </a:p>
          </p:txBody>
        </p:sp>
        <p:pic>
          <p:nvPicPr>
            <p:cNvPr id="14" name="图片 1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79512" y="464186"/>
              <a:ext cx="366860" cy="45633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41312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2903" y="1537176"/>
            <a:ext cx="7855982" cy="2654573"/>
          </a:xfrm>
          <a:prstGeom prst="rect">
            <a:avLst/>
          </a:prstGeom>
          <a:noFill/>
        </p:spPr>
        <p:txBody>
          <a:bodyPr wrap="square" lIns="68580" tIns="34290" rIns="68580" bIns="34290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1.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月盘是那样</a:t>
            </a: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(    )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，月光是那样（    ）。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2.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阿妈喜欢牵着我，在（   </a:t>
            </a:r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 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）月光的小路上走着，走着。</a:t>
            </a:r>
            <a:endParaRPr lang="en-US" altLang="zh-CN" sz="2800" b="1" dirty="0" smtClean="0">
              <a:latin typeface="楷体" panose="02010609060101010101" pitchFamily="49" charset="-122"/>
              <a:ea typeface="楷体" panose="02010609060101010101" pitchFamily="49" charset="-122"/>
            </a:endParaRPr>
          </a:p>
          <a:p>
            <a:pPr>
              <a:lnSpc>
                <a:spcPct val="120000"/>
              </a:lnSpc>
            </a:pPr>
            <a:r>
              <a:rPr lang="en-US" altLang="zh-CN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    3.</a:t>
            </a:r>
            <a:r>
              <a:rPr lang="zh-CN" altLang="en-US" sz="2800" b="1" dirty="0" smtClean="0">
                <a:latin typeface="楷体" panose="02010609060101010101" pitchFamily="49" charset="-122"/>
                <a:ea typeface="楷体" panose="02010609060101010101" pitchFamily="49" charset="-122"/>
              </a:rPr>
              <a:t>阿妈，白天你在溪里洗衣裳，而我，用树叶做小船，（    ）许多新鲜的花瓣。 </a:t>
            </a:r>
            <a:endParaRPr lang="en-US" altLang="zh-CN" sz="2800" b="1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928662" y="627534"/>
            <a:ext cx="4134465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dirty="0" smtClean="0">
                <a:latin typeface="黑体" panose="02010609060101010101" pitchFamily="2" charset="-122"/>
                <a:ea typeface="黑体" panose="02010609060101010101" pitchFamily="2" charset="-122"/>
              </a:rPr>
              <a:t>二、根据课文内容填空。</a:t>
            </a:r>
            <a:endParaRPr lang="en-US" altLang="zh-CN" sz="2800" dirty="0">
              <a:latin typeface="黑体" panose="02010609060101010101" pitchFamily="2" charset="-122"/>
              <a:ea typeface="黑体" panose="02010609060101010101" pitchFamily="2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3703261" y="1554859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明亮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7092280" y="1535880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柔和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5292080" y="2056467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洒满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2810696" y="3610133"/>
            <a:ext cx="90601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运载</a:t>
            </a:r>
            <a:endParaRPr lang="zh-CN" altLang="en-US" sz="2800" dirty="0"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3007983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组合 32"/>
          <p:cNvGrpSpPr/>
          <p:nvPr/>
        </p:nvGrpSpPr>
        <p:grpSpPr>
          <a:xfrm>
            <a:off x="6968256" y="-1"/>
            <a:ext cx="1927372" cy="771551"/>
            <a:chOff x="6968256" y="-1"/>
            <a:chExt cx="1927372" cy="771551"/>
          </a:xfrm>
        </p:grpSpPr>
        <p:pic>
          <p:nvPicPr>
            <p:cNvPr id="34" name="图片 33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468"/>
            <a:stretch>
              <a:fillRect/>
            </a:stretch>
          </p:blipFill>
          <p:spPr>
            <a:xfrm>
              <a:off x="6968256" y="-1"/>
              <a:ext cx="961585" cy="771551"/>
            </a:xfrm>
            <a:prstGeom prst="rect">
              <a:avLst/>
            </a:prstGeom>
          </p:spPr>
        </p:pic>
        <p:pic>
          <p:nvPicPr>
            <p:cNvPr id="35" name="图片 3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49408" y="124932"/>
              <a:ext cx="1346220" cy="553738"/>
            </a:xfrm>
            <a:prstGeom prst="rect">
              <a:avLst/>
            </a:prstGeom>
          </p:spPr>
        </p:pic>
        <p:sp>
          <p:nvSpPr>
            <p:cNvPr id="36" name="文本框 35"/>
            <p:cNvSpPr txBox="1"/>
            <p:nvPr/>
          </p:nvSpPr>
          <p:spPr>
            <a:xfrm>
              <a:off x="7164288" y="509940"/>
              <a:ext cx="981359" cy="2616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dist"/>
              <a:r>
                <a:rPr kumimoji="1" lang="en-US" altLang="zh-CN" sz="1050" dirty="0">
                  <a:solidFill>
                    <a:prstClr val="white">
                      <a:lumMod val="75000"/>
                    </a:prstClr>
                  </a:solidFill>
                </a:rPr>
                <a:t>QICAIKETANG</a:t>
              </a:r>
              <a:endParaRPr kumimoji="1" lang="zh-CN" altLang="en-US" sz="1050" dirty="0">
                <a:solidFill>
                  <a:prstClr val="white">
                    <a:lumMod val="75000"/>
                  </a:prstClr>
                </a:solidFill>
              </a:endParaRPr>
            </a:p>
          </p:txBody>
        </p:sp>
      </p:grpSp>
      <p:sp>
        <p:nvSpPr>
          <p:cNvPr id="7" name="文本框 3"/>
          <p:cNvSpPr txBox="1"/>
          <p:nvPr/>
        </p:nvSpPr>
        <p:spPr>
          <a:xfrm>
            <a:off x="1115616" y="1419622"/>
            <a:ext cx="7369325" cy="1107996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kumimoji="1" lang="zh-CN" altLang="en-US" sz="6600" b="1" dirty="0">
                <a:solidFill>
                  <a:srgbClr val="FF6600"/>
                </a:solidFill>
                <a:latin typeface="Xingkai SC" panose="02010800040101010101" pitchFamily="2" charset="-122"/>
                <a:ea typeface="Xingkai SC" panose="02010800040101010101" pitchFamily="2" charset="-122"/>
              </a:rPr>
              <a:t>七彩课堂  伴你成长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7"/>
          <p:cNvGrpSpPr/>
          <p:nvPr/>
        </p:nvGrpSpPr>
        <p:grpSpPr>
          <a:xfrm>
            <a:off x="1518745" y="2793562"/>
            <a:ext cx="1029163" cy="1085656"/>
            <a:chOff x="2437" y="2032"/>
            <a:chExt cx="1244" cy="1264"/>
          </a:xfrm>
        </p:grpSpPr>
        <p:sp>
          <p:nvSpPr>
            <p:cNvPr id="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7" name="文本框 13"/>
          <p:cNvSpPr txBox="1"/>
          <p:nvPr/>
        </p:nvSpPr>
        <p:spPr>
          <a:xfrm>
            <a:off x="1513742" y="2067694"/>
            <a:ext cx="119497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800" dirty="0" err="1" smtClean="0"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luǎn</a:t>
            </a:r>
            <a:r>
              <a:rPr lang="en-US" altLang="zh-CN" sz="2800" dirty="0" smtClean="0"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    </a:t>
            </a:r>
            <a:endParaRPr lang="en-US" altLang="zh-CN" sz="2800" dirty="0">
              <a:latin typeface="汉语拼音" pitchFamily="34" charset="0"/>
              <a:ea typeface="黑体" panose="02010609060101010101" charset="-122"/>
              <a:cs typeface="汉语拼音" pitchFamily="34" charset="0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4283968" y="2977319"/>
            <a:ext cx="3384376" cy="523220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左边不要少写长撇。</a:t>
            </a:r>
            <a:endParaRPr lang="zh-CN" altLang="zh-CN" sz="28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9" name="燕尾形箭头 8"/>
          <p:cNvSpPr/>
          <p:nvPr/>
        </p:nvSpPr>
        <p:spPr>
          <a:xfrm>
            <a:off x="3059832" y="3037407"/>
            <a:ext cx="636492" cy="484632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6"/>
          <p:cNvSpPr txBox="1"/>
          <p:nvPr/>
        </p:nvSpPr>
        <p:spPr>
          <a:xfrm>
            <a:off x="755576" y="1351214"/>
            <a:ext cx="7652642" cy="572464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>
              <a:lnSpc>
                <a:spcPct val="130000"/>
              </a:lnSpc>
            </a:pPr>
            <a:r>
              <a:rPr lang="zh-CN" altLang="en-US" sz="2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会认字我们都解决了</a:t>
            </a:r>
            <a:r>
              <a:rPr lang="en-US" altLang="zh-CN" sz="2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,</a:t>
            </a:r>
            <a:r>
              <a:rPr lang="zh-CN" altLang="en-US" sz="2400" dirty="0" smtClean="0"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下面，我们一起来学习会写字吧！</a:t>
            </a:r>
          </a:p>
        </p:txBody>
      </p:sp>
      <p:sp>
        <p:nvSpPr>
          <p:cNvPr id="2" name="文本框 64"/>
          <p:cNvSpPr txBox="1"/>
          <p:nvPr/>
        </p:nvSpPr>
        <p:spPr>
          <a:xfrm>
            <a:off x="1520477" y="2737267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卵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3" name="矩形 22"/>
          <p:cNvSpPr/>
          <p:nvPr/>
        </p:nvSpPr>
        <p:spPr>
          <a:xfrm>
            <a:off x="179512" y="783659"/>
            <a:ext cx="8784976" cy="3672408"/>
          </a:xfrm>
          <a:prstGeom prst="rect">
            <a:avLst/>
          </a:prstGeom>
          <a:noFill/>
          <a:ln w="9525">
            <a:solidFill>
              <a:srgbClr val="660033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endParaRPr lang="zh-CN" altLang="en-US" sz="1400">
              <a:solidFill>
                <a:prstClr val="white"/>
              </a:solidFill>
            </a:endParaRPr>
          </a:p>
        </p:txBody>
      </p:sp>
      <p:sp>
        <p:nvSpPr>
          <p:cNvPr id="24" name="椭圆 23"/>
          <p:cNvSpPr/>
          <p:nvPr/>
        </p:nvSpPr>
        <p:spPr>
          <a:xfrm>
            <a:off x="323528" y="483518"/>
            <a:ext cx="2231577" cy="621459"/>
          </a:xfrm>
          <a:prstGeom prst="ellipse">
            <a:avLst/>
          </a:prstGeom>
          <a:solidFill>
            <a:schemeClr val="accent3">
              <a:lumMod val="40000"/>
              <a:lumOff val="60000"/>
            </a:schemeClr>
          </a:solidFill>
          <a:ln w="9525">
            <a:solidFill>
              <a:srgbClr val="660066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5" name="组合 24"/>
          <p:cNvGrpSpPr/>
          <p:nvPr/>
        </p:nvGrpSpPr>
        <p:grpSpPr>
          <a:xfrm>
            <a:off x="611560" y="555526"/>
            <a:ext cx="1609767" cy="472337"/>
            <a:chOff x="760801" y="933520"/>
            <a:chExt cx="1609767" cy="472337"/>
          </a:xfrm>
        </p:grpSpPr>
        <p:grpSp>
          <p:nvGrpSpPr>
            <p:cNvPr id="26" name="组合 25"/>
            <p:cNvGrpSpPr/>
            <p:nvPr/>
          </p:nvGrpSpPr>
          <p:grpSpPr>
            <a:xfrm>
              <a:off x="760801" y="953665"/>
              <a:ext cx="1159241" cy="438582"/>
              <a:chOff x="467544" y="1510576"/>
              <a:chExt cx="1159241" cy="438582"/>
            </a:xfrm>
          </p:grpSpPr>
          <p:sp>
            <p:nvSpPr>
              <p:cNvPr id="28" name="TextBox 11">
                <a:hlinkClick r:id="rId2" action="ppaction://hlinkfile"/>
              </p:cNvPr>
              <p:cNvSpPr txBox="1">
                <a:spLocks noChangeArrowheads="1"/>
              </p:cNvSpPr>
              <p:nvPr/>
            </p:nvSpPr>
            <p:spPr bwMode="auto">
              <a:xfrm>
                <a:off x="505294" y="1510576"/>
                <a:ext cx="1121491" cy="43858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square" lIns="68580" tIns="34290" rIns="68580" bIns="34290">
                <a:spAutoFit/>
              </a:bodyPr>
              <a:lstStyle>
                <a:lvl1pPr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1pPr>
                <a:lvl2pPr marL="742950" indent="-28575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2pPr>
                <a:lvl3pPr marL="11430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3pPr>
                <a:lvl4pPr marL="16002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4pPr>
                <a:lvl5pPr marL="2057400" indent="-228600"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1600">
                    <a:solidFill>
                      <a:schemeClr val="tx1"/>
                    </a:solidFill>
                    <a:latin typeface="Arial" panose="020B0604020202020204" pitchFamily="34" charset="0"/>
                    <a:ea typeface="宋体" panose="02010600030101010101" pitchFamily="2" charset="-122"/>
                  </a:defRPr>
                </a:lvl9pPr>
              </a:lstStyle>
              <a:p>
                <a:pPr defTabSz="68580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zh-CN" altLang="en-US" sz="2400" b="1" dirty="0" smtClean="0">
                    <a:solidFill>
                      <a:prstClr val="black"/>
                    </a:solidFill>
                    <a:effectLst>
                      <a:outerShdw blurRad="38100" dist="25400" dir="5400000" algn="ctr" rotWithShape="0">
                        <a:srgbClr val="6E747A">
                          <a:alpha val="43000"/>
                        </a:srgbClr>
                      </a:outerShdw>
                    </a:effectLst>
                    <a:latin typeface="楷体" panose="02010609060101010101" pitchFamily="49" charset="-122"/>
                    <a:ea typeface="楷体" panose="02010609060101010101" pitchFamily="49" charset="-122"/>
                  </a:rPr>
                  <a:t>学写字</a:t>
                </a:r>
                <a:endParaRPr lang="zh-CN" altLang="en-US" sz="2400" b="1" dirty="0">
                  <a:solidFill>
                    <a:prstClr val="black"/>
                  </a:solidFill>
                  <a:effectLst>
                    <a:outerShdw blurRad="38100" dist="25400" dir="5400000" algn="ctr" rotWithShape="0">
                      <a:srgbClr val="6E747A">
                        <a:alpha val="43000"/>
                      </a:srgbClr>
                    </a:outerShdw>
                  </a:effectLst>
                  <a:latin typeface="楷体" panose="02010609060101010101" pitchFamily="49" charset="-122"/>
                  <a:ea typeface="楷体" panose="02010609060101010101" pitchFamily="49" charset="-122"/>
                </a:endParaRPr>
              </a:p>
            </p:txBody>
          </p:sp>
          <p:sp>
            <p:nvSpPr>
              <p:cNvPr id="29" name="矩形 28"/>
              <p:cNvSpPr/>
              <p:nvPr/>
            </p:nvSpPr>
            <p:spPr>
              <a:xfrm>
                <a:off x="1547664" y="1563638"/>
                <a:ext cx="36000" cy="324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kumimoji="1" lang="zh-CN" altLang="en-US" sz="1400">
                  <a:solidFill>
                    <a:prstClr val="white"/>
                  </a:solidFill>
                </a:endParaRPr>
              </a:p>
            </p:txBody>
          </p:sp>
          <p:sp>
            <p:nvSpPr>
              <p:cNvPr id="30" name="矩形 29"/>
              <p:cNvSpPr/>
              <p:nvPr/>
            </p:nvSpPr>
            <p:spPr>
              <a:xfrm>
                <a:off x="467544" y="1563638"/>
                <a:ext cx="36000" cy="324000"/>
              </a:xfrm>
              <a:prstGeom prst="rect">
                <a:avLst/>
              </a:prstGeom>
              <a:solidFill>
                <a:srgbClr val="CC3300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85800"/>
                <a:endParaRPr kumimoji="1" lang="zh-CN" altLang="en-US" sz="1400">
                  <a:solidFill>
                    <a:prstClr val="white"/>
                  </a:solidFill>
                </a:endParaRPr>
              </a:p>
            </p:txBody>
          </p:sp>
        </p:grpSp>
        <p:pic>
          <p:nvPicPr>
            <p:cNvPr id="27" name="图片 2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19057708">
              <a:off x="2035434" y="933520"/>
              <a:ext cx="335134" cy="472337"/>
            </a:xfrm>
            <a:prstGeom prst="rect">
              <a:avLst/>
            </a:prstGeom>
          </p:spPr>
        </p:pic>
      </p:grpSp>
      <p:pic>
        <p:nvPicPr>
          <p:cNvPr id="19" name="Picture 2" descr="C:\Users\zhangye\Desktop\点击.png">
            <a:hlinkClick r:id="rId4" action="ppaction://hlinkfile"/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2263" y="3867894"/>
            <a:ext cx="504056" cy="5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428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组合 7"/>
          <p:cNvGrpSpPr/>
          <p:nvPr/>
        </p:nvGrpSpPr>
        <p:grpSpPr>
          <a:xfrm>
            <a:off x="1465283" y="3142278"/>
            <a:ext cx="1029163" cy="1085656"/>
            <a:chOff x="2437" y="2032"/>
            <a:chExt cx="1244" cy="1264"/>
          </a:xfrm>
        </p:grpSpPr>
        <p:sp>
          <p:nvSpPr>
            <p:cNvPr id="64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65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66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67" name="文本框 13"/>
          <p:cNvSpPr txBox="1"/>
          <p:nvPr/>
        </p:nvSpPr>
        <p:spPr>
          <a:xfrm>
            <a:off x="1651837" y="2534695"/>
            <a:ext cx="843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pú</a:t>
            </a:r>
            <a:r>
              <a:rPr lang="en-US" altLang="zh-CN" sz="2400" dirty="0" smtClean="0"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    </a:t>
            </a:r>
            <a:endParaRPr lang="en-US" altLang="zh-CN" sz="2400" dirty="0">
              <a:latin typeface="汉语拼音" pitchFamily="34" charset="0"/>
              <a:ea typeface="黑体" panose="02010609060101010101" charset="-122"/>
              <a:cs typeface="汉语拼音" pitchFamily="34" charset="0"/>
            </a:endParaRPr>
          </a:p>
        </p:txBody>
      </p:sp>
      <p:sp>
        <p:nvSpPr>
          <p:cNvPr id="68" name="线形标注 2 67"/>
          <p:cNvSpPr/>
          <p:nvPr/>
        </p:nvSpPr>
        <p:spPr>
          <a:xfrm>
            <a:off x="4716016" y="2571750"/>
            <a:ext cx="3163814" cy="850830"/>
          </a:xfrm>
          <a:prstGeom prst="borderCallout2">
            <a:avLst>
              <a:gd name="adj1" fmla="val 140003"/>
              <a:gd name="adj2" fmla="val -77684"/>
              <a:gd name="adj3" fmla="val 121602"/>
              <a:gd name="adj4" fmla="val 13991"/>
              <a:gd name="adj5" fmla="val 98105"/>
              <a:gd name="adj6" fmla="val 40153"/>
            </a:avLst>
          </a:prstGeom>
          <a:solidFill>
            <a:schemeClr val="accent3">
              <a:lumMod val="20000"/>
              <a:lumOff val="80000"/>
            </a:schemeClr>
          </a:solidFill>
          <a:ln w="15875">
            <a:solidFill>
              <a:srgbClr val="FFC000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68580" tIns="34290" rIns="68580" bIns="34290" rtlCol="0" anchor="ctr"/>
          <a:lstStyle/>
          <a:p>
            <a:r>
              <a:rPr lang="en-US" altLang="zh-CN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“</a:t>
            </a:r>
            <a:r>
              <a:rPr lang="zh-CN" altLang="en-US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甫</a:t>
            </a:r>
            <a:r>
              <a:rPr lang="en-US" altLang="zh-CN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”</a:t>
            </a:r>
            <a:r>
              <a:rPr lang="zh-CN" altLang="en-US" sz="2800" b="1" dirty="0">
                <a:solidFill>
                  <a:schemeClr val="tx1"/>
                </a:solidFill>
                <a:latin typeface="楷体" pitchFamily="49" charset="-122"/>
                <a:ea typeface="楷体" pitchFamily="49" charset="-122"/>
              </a:rPr>
              <a:t>不能忘记点。</a:t>
            </a:r>
          </a:p>
        </p:txBody>
      </p:sp>
      <p:grpSp>
        <p:nvGrpSpPr>
          <p:cNvPr id="15" name="组合 7"/>
          <p:cNvGrpSpPr/>
          <p:nvPr/>
        </p:nvGrpSpPr>
        <p:grpSpPr>
          <a:xfrm>
            <a:off x="1505120" y="924277"/>
            <a:ext cx="1029163" cy="1085656"/>
            <a:chOff x="2437" y="2032"/>
            <a:chExt cx="1244" cy="1264"/>
          </a:xfrm>
        </p:grpSpPr>
        <p:sp>
          <p:nvSpPr>
            <p:cNvPr id="16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17" name="直接连接符 4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18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19" name="文本框 64"/>
          <p:cNvSpPr txBox="1"/>
          <p:nvPr/>
        </p:nvSpPr>
        <p:spPr>
          <a:xfrm>
            <a:off x="1505120" y="865316"/>
            <a:ext cx="999303" cy="1083945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填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1465283" y="339502"/>
            <a:ext cx="11929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dirty="0">
                <a:solidFill>
                  <a:prstClr val="black"/>
                </a:solidFill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 </a:t>
            </a:r>
            <a:r>
              <a:rPr lang="en-US" altLang="zh-CN" sz="3200" dirty="0" err="1" smtClean="0">
                <a:solidFill>
                  <a:prstClr val="black"/>
                </a:solidFill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tián</a:t>
            </a:r>
            <a:r>
              <a:rPr lang="en-US" altLang="zh-CN" sz="3200" dirty="0" smtClean="0">
                <a:solidFill>
                  <a:prstClr val="black"/>
                </a:solidFill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 </a:t>
            </a:r>
            <a:endParaRPr lang="zh-CN" altLang="en-US" sz="3200" dirty="0">
              <a:latin typeface="汉语拼音" pitchFamily="34" charset="0"/>
              <a:cs typeface="汉语拼音" pitchFamily="34" charset="0"/>
            </a:endParaRPr>
          </a:p>
        </p:txBody>
      </p:sp>
      <p:sp>
        <p:nvSpPr>
          <p:cNvPr id="21" name="燕尾形箭头 20"/>
          <p:cNvSpPr/>
          <p:nvPr/>
        </p:nvSpPr>
        <p:spPr>
          <a:xfrm>
            <a:off x="3275856" y="1145837"/>
            <a:ext cx="636492" cy="484632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矩形 21"/>
          <p:cNvSpPr/>
          <p:nvPr/>
        </p:nvSpPr>
        <p:spPr>
          <a:xfrm>
            <a:off x="4788024" y="857805"/>
            <a:ext cx="3096344" cy="954107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左右结构：</a:t>
            </a:r>
            <a:endParaRPr lang="en-US" altLang="zh-CN" sz="2800" b="1" dirty="0" smtClean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  <a:p>
            <a:r>
              <a:rPr lang="zh-CN" altLang="en-US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“真”中间有三横。</a:t>
            </a:r>
            <a:endParaRPr lang="zh-CN" altLang="zh-CN" sz="28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62" name="文本框 64"/>
          <p:cNvSpPr txBox="1"/>
          <p:nvPr/>
        </p:nvSpPr>
        <p:spPr>
          <a:xfrm>
            <a:off x="1505120" y="3143022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葡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31" name="Picture 2" descr="C:\Users\zhangye\Desktop\点击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1995686"/>
            <a:ext cx="504056" cy="5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2" descr="C:\Users\zhangye\Desktop\点击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0255" y="4203551"/>
            <a:ext cx="504056" cy="5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/>
      <p:bldP spid="68" grpId="0" bldLvl="0" animBg="1"/>
      <p:bldP spid="21" grpId="0" animBg="1"/>
      <p:bldP spid="22" grpId="0" animBg="1"/>
      <p:bldP spid="6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组合 7"/>
          <p:cNvGrpSpPr/>
          <p:nvPr/>
        </p:nvGrpSpPr>
        <p:grpSpPr>
          <a:xfrm>
            <a:off x="1124031" y="824279"/>
            <a:ext cx="1029163" cy="1085656"/>
            <a:chOff x="2437" y="2032"/>
            <a:chExt cx="1244" cy="1264"/>
          </a:xfrm>
        </p:grpSpPr>
        <p:sp>
          <p:nvSpPr>
            <p:cNvPr id="22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23" name="直接连接符 22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24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25" name="文本框 13"/>
          <p:cNvSpPr txBox="1"/>
          <p:nvPr/>
        </p:nvSpPr>
        <p:spPr>
          <a:xfrm>
            <a:off x="1124031" y="267494"/>
            <a:ext cx="923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táo</a:t>
            </a:r>
            <a:r>
              <a:rPr lang="en-US" altLang="zh-CN" sz="2400" dirty="0" smtClean="0"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    </a:t>
            </a:r>
            <a:endParaRPr lang="en-US" altLang="zh-CN" sz="2400" dirty="0">
              <a:latin typeface="汉语拼音" pitchFamily="34" charset="0"/>
              <a:ea typeface="黑体" panose="02010609060101010101" charset="-122"/>
              <a:cs typeface="汉语拼音" pitchFamily="34" charset="0"/>
            </a:endParaRPr>
          </a:p>
        </p:txBody>
      </p:sp>
      <p:sp>
        <p:nvSpPr>
          <p:cNvPr id="26" name="矩形 25"/>
          <p:cNvSpPr/>
          <p:nvPr/>
        </p:nvSpPr>
        <p:spPr>
          <a:xfrm>
            <a:off x="3630563" y="1067713"/>
            <a:ext cx="4608512" cy="523220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“缶” 的第四笔不要出头。</a:t>
            </a:r>
            <a:endParaRPr lang="zh-CN" altLang="zh-CN" sz="28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27" name="燕尾形箭头 26"/>
          <p:cNvSpPr/>
          <p:nvPr/>
        </p:nvSpPr>
        <p:spPr>
          <a:xfrm>
            <a:off x="2566061" y="1108472"/>
            <a:ext cx="636492" cy="484632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7"/>
          <p:cNvGrpSpPr/>
          <p:nvPr/>
        </p:nvGrpSpPr>
        <p:grpSpPr>
          <a:xfrm>
            <a:off x="1124031" y="3156310"/>
            <a:ext cx="1029163" cy="1085656"/>
            <a:chOff x="2437" y="2032"/>
            <a:chExt cx="1244" cy="1264"/>
          </a:xfrm>
        </p:grpSpPr>
        <p:sp>
          <p:nvSpPr>
            <p:cNvPr id="30" name="矩形 1"/>
            <p:cNvSpPr/>
            <p:nvPr/>
          </p:nvSpPr>
          <p:spPr>
            <a:xfrm>
              <a:off x="2437" y="2032"/>
              <a:ext cx="1245" cy="1245"/>
            </a:xfrm>
            <a:prstGeom prst="rect">
              <a:avLst/>
            </a:prstGeom>
            <a:noFill/>
            <a:ln w="19050" cap="flat" cmpd="sng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</p:spPr>
          <p:txBody>
            <a:bodyPr/>
            <a:lstStyle/>
            <a:p>
              <a:pPr eaLnBrk="1" hangingPunct="1"/>
              <a:endParaRPr lang="zh-CN" altLang="en-US" dirty="0">
                <a:solidFill>
                  <a:srgbClr val="0000FF"/>
                </a:solidFill>
                <a:latin typeface="楷体" panose="02010609060101010101" pitchFamily="49" charset="-122"/>
                <a:ea typeface="楷体" panose="02010609060101010101" pitchFamily="49" charset="-122"/>
              </a:endParaRPr>
            </a:p>
          </p:txBody>
        </p:sp>
        <p:cxnSp>
          <p:nvCxnSpPr>
            <p:cNvPr id="31" name="直接连接符 30"/>
            <p:cNvCxnSpPr/>
            <p:nvPr/>
          </p:nvCxnSpPr>
          <p:spPr>
            <a:xfrm>
              <a:off x="2437" y="2645"/>
              <a:ext cx="1245" cy="0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  <p:cxnSp>
          <p:nvCxnSpPr>
            <p:cNvPr id="32" name="直接连接符 6"/>
            <p:cNvCxnSpPr/>
            <p:nvPr/>
          </p:nvCxnSpPr>
          <p:spPr>
            <a:xfrm>
              <a:off x="3060" y="2052"/>
              <a:ext cx="0" cy="1245"/>
            </a:xfrm>
            <a:prstGeom prst="line">
              <a:avLst/>
            </a:prstGeom>
            <a:ln w="12700" cap="flat" cmpd="sng">
              <a:solidFill>
                <a:schemeClr val="tx1"/>
              </a:solidFill>
              <a:prstDash val="dash"/>
              <a:headEnd type="none" w="med" len="med"/>
              <a:tailEnd type="none" w="med" len="med"/>
            </a:ln>
          </p:spPr>
        </p:cxnSp>
      </p:grpSp>
      <p:sp>
        <p:nvSpPr>
          <p:cNvPr id="33" name="文本框 13"/>
          <p:cNvSpPr txBox="1"/>
          <p:nvPr/>
        </p:nvSpPr>
        <p:spPr>
          <a:xfrm>
            <a:off x="1177669" y="2571750"/>
            <a:ext cx="92354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 err="1" smtClean="0"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dào</a:t>
            </a:r>
            <a:r>
              <a:rPr lang="en-US" altLang="zh-CN" sz="2400" dirty="0" smtClean="0">
                <a:latin typeface="汉语拼音" pitchFamily="34" charset="0"/>
                <a:ea typeface="黑体" panose="02010609060101010101" charset="-122"/>
                <a:cs typeface="汉语拼音" pitchFamily="34" charset="0"/>
              </a:rPr>
              <a:t>    </a:t>
            </a:r>
            <a:endParaRPr lang="en-US" altLang="zh-CN" sz="2400" dirty="0">
              <a:latin typeface="汉语拼音" pitchFamily="34" charset="0"/>
              <a:ea typeface="黑体" panose="02010609060101010101" charset="-122"/>
              <a:cs typeface="汉语拼音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630563" y="3184300"/>
            <a:ext cx="4608512" cy="954107"/>
          </a:xfrm>
          <a:prstGeom prst="rect">
            <a:avLst/>
          </a:prstGeom>
          <a:solidFill>
            <a:srgbClr val="CCFF99"/>
          </a:solidFill>
        </p:spPr>
        <p:txBody>
          <a:bodyPr wrap="square">
            <a:spAutoFit/>
          </a:bodyPr>
          <a:lstStyle/>
          <a:p>
            <a:r>
              <a:rPr lang="zh-CN" altLang="en-US" sz="2800" b="1" dirty="0" smtClean="0">
                <a:solidFill>
                  <a:srgbClr val="FF0000"/>
                </a:solidFill>
                <a:latin typeface="黑体" pitchFamily="2" charset="-122"/>
                <a:ea typeface="黑体" pitchFamily="2" charset="-122"/>
              </a:rPr>
              <a:t>    右下“臼”中的两个小横不能连在一起。</a:t>
            </a:r>
            <a:endParaRPr lang="zh-CN" altLang="zh-CN" sz="2800" b="1" dirty="0">
              <a:solidFill>
                <a:srgbClr val="FF0000"/>
              </a:solidFill>
              <a:latin typeface="黑体" pitchFamily="2" charset="-122"/>
              <a:ea typeface="黑体" pitchFamily="2" charset="-122"/>
            </a:endParaRPr>
          </a:p>
        </p:txBody>
      </p:sp>
      <p:sp>
        <p:nvSpPr>
          <p:cNvPr id="35" name="燕尾形箭头 34"/>
          <p:cNvSpPr/>
          <p:nvPr/>
        </p:nvSpPr>
        <p:spPr>
          <a:xfrm>
            <a:off x="2566061" y="3440503"/>
            <a:ext cx="636492" cy="484632"/>
          </a:xfrm>
          <a:prstGeom prst="notchedRightArrow">
            <a:avLst/>
          </a:prstGeom>
          <a:solidFill>
            <a:srgbClr val="FF0000"/>
          </a:solidFill>
          <a:ln>
            <a:noFill/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9" name="文本框 64"/>
          <p:cNvSpPr txBox="1"/>
          <p:nvPr/>
        </p:nvSpPr>
        <p:spPr>
          <a:xfrm>
            <a:off x="1124031" y="786867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萄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sp>
        <p:nvSpPr>
          <p:cNvPr id="28" name="文本框 64"/>
          <p:cNvSpPr txBox="1"/>
          <p:nvPr/>
        </p:nvSpPr>
        <p:spPr>
          <a:xfrm>
            <a:off x="1124031" y="3118898"/>
            <a:ext cx="608488" cy="1084912"/>
          </a:xfrm>
          <a:prstGeom prst="rect">
            <a:avLst/>
          </a:prstGeom>
          <a:noFill/>
          <a:ln w="9525">
            <a:noFill/>
          </a:ln>
        </p:spPr>
        <p:txBody>
          <a:bodyPr lIns="68580" tIns="34290" rIns="68580" bIns="34290">
            <a:spAutoFit/>
          </a:bodyPr>
          <a:lstStyle/>
          <a:p>
            <a:pPr eaLnBrk="1" hangingPunct="1"/>
            <a:r>
              <a:rPr lang="zh-CN" altLang="en-US" sz="6600" b="1" dirty="0" smtClean="0">
                <a:solidFill>
                  <a:srgbClr val="FF0000"/>
                </a:solidFill>
                <a:latin typeface="楷体" panose="02010609060101010101" pitchFamily="49" charset="-122"/>
                <a:ea typeface="楷体" panose="02010609060101010101" pitchFamily="49" charset="-122"/>
              </a:rPr>
              <a:t>稻</a:t>
            </a:r>
            <a:endParaRPr lang="zh-CN" altLang="en-US" sz="6600" b="1" dirty="0">
              <a:solidFill>
                <a:srgbClr val="FF0000"/>
              </a:solidFill>
              <a:latin typeface="楷体" panose="02010609060101010101" pitchFamily="49" charset="-122"/>
              <a:ea typeface="楷体" panose="02010609060101010101" pitchFamily="49" charset="-122"/>
            </a:endParaRPr>
          </a:p>
        </p:txBody>
      </p:sp>
      <p:pic>
        <p:nvPicPr>
          <p:cNvPr id="42" name="Picture 2" descr="C:\Users\zhangye\Desktop\点击.png">
            <a:hlinkClick r:id="rId3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876053"/>
            <a:ext cx="504056" cy="5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3" name="Picture 2" descr="C:\Users\zhangye\Desktop\点击.png">
            <a:hlinkClick r:id="rId5" action="ppaction://hlinkfile"/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4208475"/>
            <a:ext cx="504056" cy="504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7241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  <p:bldP spid="33" grpId="0"/>
      <p:bldP spid="34" grpId="0" animBg="1"/>
      <p:bldP spid="35" grpId="0" animBg="1"/>
      <p:bldP spid="2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3376494" y="3304024"/>
            <a:ext cx="23910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zh-CN" altLang="en-US" sz="4000" b="1" dirty="0">
                <a:solidFill>
                  <a:srgbClr val="0070C0"/>
                </a:solidFill>
                <a:latin typeface="黑体" panose="02010609060101010101" pitchFamily="49" charset="-122"/>
                <a:ea typeface="黑体" panose="02010609060101010101" pitchFamily="49" charset="-122"/>
              </a:rPr>
              <a:t>注意部首</a:t>
            </a:r>
          </a:p>
        </p:txBody>
      </p:sp>
      <p:sp>
        <p:nvSpPr>
          <p:cNvPr id="7" name="文本框 64"/>
          <p:cNvSpPr txBox="1"/>
          <p:nvPr/>
        </p:nvSpPr>
        <p:spPr>
          <a:xfrm>
            <a:off x="1763688" y="1359808"/>
            <a:ext cx="1800200" cy="1915909"/>
          </a:xfrm>
          <a:prstGeom prst="rect">
            <a:avLst/>
          </a:prstGeom>
          <a:noFill/>
          <a:ln w="9525">
            <a:noFill/>
          </a:ln>
        </p:spPr>
        <p:txBody>
          <a:bodyPr wrap="square" lIns="68580" tIns="34290" rIns="68580" bIns="34290">
            <a:spAutoFit/>
          </a:bodyPr>
          <a:lstStyle/>
          <a:p>
            <a:r>
              <a:rPr lang="zh-CN" altLang="en-US" sz="12000" b="1" dirty="0" smtClean="0">
                <a:latin typeface="楷体" pitchFamily="49" charset="-122"/>
                <a:ea typeface="楷体" pitchFamily="49" charset="-122"/>
              </a:rPr>
              <a:t>淘  </a:t>
            </a:r>
            <a:endParaRPr lang="en-US" altLang="zh-CN" sz="12000" b="1" dirty="0" smtClean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58271" y="943432"/>
            <a:ext cx="84241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sz="3200" b="1" dirty="0">
                <a:latin typeface="黑体" pitchFamily="2" charset="-122"/>
                <a:ea typeface="黑体" pitchFamily="2" charset="-122"/>
              </a:rPr>
              <a:t>再来一起看看下面的两个字，你发现了</a:t>
            </a:r>
            <a:r>
              <a:rPr lang="zh-CN" altLang="en-US" sz="3200" b="1" dirty="0" smtClean="0">
                <a:latin typeface="黑体" pitchFamily="2" charset="-122"/>
                <a:ea typeface="黑体" pitchFamily="2" charset="-122"/>
              </a:rPr>
              <a:t>什么？</a:t>
            </a:r>
            <a:endParaRPr lang="zh-CN" altLang="en-US" sz="3200" dirty="0"/>
          </a:p>
        </p:txBody>
      </p:sp>
      <p:sp>
        <p:nvSpPr>
          <p:cNvPr id="3" name="矩形 2"/>
          <p:cNvSpPr/>
          <p:nvPr/>
        </p:nvSpPr>
        <p:spPr>
          <a:xfrm>
            <a:off x="5580112" y="1348266"/>
            <a:ext cx="1729961" cy="193899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zh-CN" altLang="en-US" sz="12000" b="1" dirty="0">
                <a:latin typeface="楷体" pitchFamily="49" charset="-122"/>
                <a:ea typeface="楷体" pitchFamily="49" charset="-122"/>
              </a:rPr>
              <a:t>萄</a:t>
            </a:r>
            <a:endParaRPr lang="en-US" altLang="zh-CN" sz="12000" b="1" dirty="0">
              <a:latin typeface="楷体" pitchFamily="49" charset="-122"/>
              <a:ea typeface="楷体" pitchFamily="49" charset="-122"/>
            </a:endParaRPr>
          </a:p>
        </p:txBody>
      </p:sp>
      <p:sp>
        <p:nvSpPr>
          <p:cNvPr id="4" name="椭圆 3"/>
          <p:cNvSpPr/>
          <p:nvPr/>
        </p:nvSpPr>
        <p:spPr>
          <a:xfrm>
            <a:off x="1907704" y="1777702"/>
            <a:ext cx="576064" cy="1238290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椭圆 10"/>
          <p:cNvSpPr/>
          <p:nvPr/>
        </p:nvSpPr>
        <p:spPr>
          <a:xfrm>
            <a:off x="5833466" y="1632154"/>
            <a:ext cx="1223252" cy="547137"/>
          </a:xfrm>
          <a:prstGeom prst="ellipse">
            <a:avLst/>
          </a:prstGeom>
          <a:noFill/>
          <a:ln>
            <a:solidFill>
              <a:srgbClr val="FF0000"/>
            </a:solidFill>
          </a:ln>
          <a:effectLst>
            <a:outerShdw blurRad="444500" dist="254000" dir="8100000" algn="tr" rotWithShape="0">
              <a:prstClr val="black">
                <a:alpha val="5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014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3" grpId="0"/>
      <p:bldP spid="4" grpId="0" animBg="1"/>
      <p:bldP spid="11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DOC_GUID" val="{2ba765c6-8db6-496f-83fb-7174ae1a28f7}"/>
</p:tagLst>
</file>

<file path=ppt/theme/theme1.xml><?xml version="1.0" encoding="utf-8"?>
<a:theme xmlns:a="http://schemas.openxmlformats.org/drawingml/2006/main" name="1_Office 主题​​">
  <a:themeElements>
    <a:clrScheme name="自定义 159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02B3C5"/>
      </a:accent1>
      <a:accent2>
        <a:srgbClr val="F07474"/>
      </a:accent2>
      <a:accent3>
        <a:srgbClr val="FFBF53"/>
      </a:accent3>
      <a:accent4>
        <a:srgbClr val="673B77"/>
      </a:accent4>
      <a:accent5>
        <a:srgbClr val="00B9FA"/>
      </a:accent5>
      <a:accent6>
        <a:srgbClr val="BECE37"/>
      </a:accent6>
      <a:hlink>
        <a:srgbClr val="B381D9"/>
      </a:hlink>
      <a:folHlink>
        <a:srgbClr val="800080"/>
      </a:folHlink>
    </a:clrScheme>
    <a:fontScheme name="自定义 3">
      <a:majorFont>
        <a:latin typeface="Impact"/>
        <a:ea typeface="微软雅黑"/>
        <a:cs typeface=""/>
      </a:majorFont>
      <a:minorFont>
        <a:latin typeface="Times New Roman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0000"/>
        </a:solidFill>
        <a:ln>
          <a:noFill/>
        </a:ln>
        <a:effectLst>
          <a:outerShdw blurRad="444500" dist="254000" dir="8100000" algn="tr" rotWithShape="0">
            <a:prstClr val="black">
              <a:alpha val="50000"/>
            </a:prstClr>
          </a:outerShdw>
        </a:effectLst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2482</Words>
  <Application>Microsoft Office PowerPoint</Application>
  <PresentationFormat>全屏显示(16:9)</PresentationFormat>
  <Paragraphs>308</Paragraphs>
  <Slides>57</Slides>
  <Notes>9</Notes>
  <HiddenSlides>0</HiddenSlides>
  <MMClips>2</MMClips>
  <ScaleCrop>false</ScaleCrop>
  <HeadingPairs>
    <vt:vector size="6" baseType="variant">
      <vt:variant>
        <vt:lpstr>已用的字体</vt:lpstr>
      </vt:variant>
      <vt:variant>
        <vt:i4>12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57</vt:i4>
      </vt:variant>
    </vt:vector>
  </HeadingPairs>
  <TitlesOfParts>
    <vt:vector size="70" baseType="lpstr">
      <vt:lpstr>Arial</vt:lpstr>
      <vt:lpstr>宋体</vt:lpstr>
      <vt:lpstr>幼圆</vt:lpstr>
      <vt:lpstr>Times New Roman</vt:lpstr>
      <vt:lpstr>Calibri</vt:lpstr>
      <vt:lpstr>楷体</vt:lpstr>
      <vt:lpstr>汉语拼音</vt:lpstr>
      <vt:lpstr>微软雅黑</vt:lpstr>
      <vt:lpstr>华文楷体</vt:lpstr>
      <vt:lpstr>Songti SC</vt:lpstr>
      <vt:lpstr>Xingkai SC</vt:lpstr>
      <vt:lpstr>黑体</vt:lpstr>
      <vt:lpstr>1_Office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3588.pptx</dc:title>
  <dc:creator/>
  <cp:lastModifiedBy/>
  <cp:revision>179</cp:revision>
  <dcterms:created xsi:type="dcterms:W3CDTF">2017-03-17T02:28:00Z</dcterms:created>
  <dcterms:modified xsi:type="dcterms:W3CDTF">2020-05-09T08:32:41Z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2052-11.1.0.8612</vt:lpwstr>
  </property>
</Properties>
</file>