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3" r:id="rId2"/>
    <p:sldId id="833" r:id="rId3"/>
    <p:sldId id="834" r:id="rId4"/>
    <p:sldId id="835" r:id="rId5"/>
    <p:sldId id="836" r:id="rId6"/>
    <p:sldId id="781" r:id="rId7"/>
    <p:sldId id="829" r:id="rId8"/>
    <p:sldId id="837" r:id="rId9"/>
    <p:sldId id="838" r:id="rId10"/>
    <p:sldId id="839" r:id="rId11"/>
    <p:sldId id="840" r:id="rId12"/>
    <p:sldId id="841" r:id="rId13"/>
    <p:sldId id="760" r:id="rId14"/>
    <p:sldId id="805" r:id="rId15"/>
    <p:sldId id="808" r:id="rId16"/>
    <p:sldId id="830" r:id="rId17"/>
    <p:sldId id="832" r:id="rId18"/>
    <p:sldId id="824" r:id="rId19"/>
  </p:sldIdLst>
  <p:sldSz cx="9144000" cy="5143500" type="screen16x9"/>
  <p:notesSz cx="6858000" cy="9144000"/>
  <p:embeddedFontLst>
    <p:embeddedFont>
      <p:font typeface="楷体" pitchFamily="49" charset="-122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微软雅黑" pitchFamily="34" charset="-122"/>
      <p:regular r:id="rId28"/>
      <p:bold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00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672" y="-294"/>
      </p:cViewPr>
      <p:guideLst>
        <p:guide orient="horz" pos="14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415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86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2" t="72063"/>
          <a:stretch/>
        </p:blipFill>
        <p:spPr bwMode="auto">
          <a:xfrm>
            <a:off x="0" y="3658377"/>
            <a:ext cx="9144000" cy="149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 userDrawn="1"/>
        </p:nvGrpSpPr>
        <p:grpSpPr>
          <a:xfrm>
            <a:off x="1" y="92978"/>
            <a:ext cx="2771800" cy="275590"/>
            <a:chOff x="1" y="92978"/>
            <a:chExt cx="2771800" cy="275590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0"/>
            <p:cNvSpPr txBox="1"/>
            <p:nvPr userDrawn="1"/>
          </p:nvSpPr>
          <p:spPr>
            <a:xfrm>
              <a:off x="193237" y="92978"/>
              <a:ext cx="1706880" cy="2755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口语交际：我们与环境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hyperlink" Target="&#38142;&#25509;&#65306;&#22403;&#22334;&#20998;&#31867;.pptx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4"/>
          <p:cNvSpPr txBox="1"/>
          <p:nvPr/>
        </p:nvSpPr>
        <p:spPr>
          <a:xfrm>
            <a:off x="30957" y="555526"/>
            <a:ext cx="233875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口语交际</a:t>
            </a:r>
          </a:p>
        </p:txBody>
      </p:sp>
      <p:sp>
        <p:nvSpPr>
          <p:cNvPr id="4" name="矩形 3"/>
          <p:cNvSpPr/>
          <p:nvPr/>
        </p:nvSpPr>
        <p:spPr>
          <a:xfrm>
            <a:off x="2760174" y="1505714"/>
            <a:ext cx="36118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5400" b="1" dirty="0">
                <a:blipFill>
                  <a:blip r:embed="rId3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我们与环境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943806"/>
            <a:ext cx="9055318" cy="964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流程图: 决策 4"/>
          <p:cNvSpPr/>
          <p:nvPr/>
        </p:nvSpPr>
        <p:spPr>
          <a:xfrm>
            <a:off x="2303505" y="2842276"/>
            <a:ext cx="685907" cy="458700"/>
          </a:xfrm>
          <a:prstGeom prst="flowChartDecision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流程图: 决策 5"/>
          <p:cNvSpPr/>
          <p:nvPr/>
        </p:nvSpPr>
        <p:spPr>
          <a:xfrm>
            <a:off x="844836" y="870769"/>
            <a:ext cx="7435424" cy="2295407"/>
          </a:xfrm>
          <a:prstGeom prst="flowChartDecision">
            <a:avLst/>
          </a:prstGeom>
          <a:grpFill/>
          <a:ln>
            <a:solidFill>
              <a:srgbClr val="0000FF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pSp>
        <p:nvGrpSpPr>
          <p:cNvPr id="15" name="组合 14"/>
          <p:cNvGrpSpPr/>
          <p:nvPr/>
        </p:nvGrpSpPr>
        <p:grpSpPr>
          <a:xfrm>
            <a:off x="0" y="77422"/>
            <a:ext cx="4067944" cy="276999"/>
            <a:chOff x="-36512" y="135106"/>
            <a:chExt cx="2771800" cy="276999"/>
          </a:xfrm>
        </p:grpSpPr>
        <p:sp>
          <p:nvSpPr>
            <p:cNvPr id="16" name="矩形 15"/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-1016" y="135106"/>
              <a:ext cx="16466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语文  </a:t>
              </a:r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四年级  上册</a:t>
              </a:r>
              <a:endPara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2824" y="567022"/>
            <a:ext cx="8225639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教室里没人时灯也经常开着，我们该怎么办呢？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01792" y="1563638"/>
            <a:ext cx="3914224" cy="2232248"/>
            <a:chOff x="801792" y="1563638"/>
            <a:chExt cx="3914224" cy="2232248"/>
          </a:xfrm>
        </p:grpSpPr>
        <p:sp>
          <p:nvSpPr>
            <p:cNvPr id="7" name="云形标注 6"/>
            <p:cNvSpPr/>
            <p:nvPr/>
          </p:nvSpPr>
          <p:spPr>
            <a:xfrm>
              <a:off x="801792" y="1563638"/>
              <a:ext cx="3914224" cy="2232248"/>
            </a:xfrm>
            <a:prstGeom prst="cloudCallout">
              <a:avLst>
                <a:gd name="adj1" fmla="val -62381"/>
                <a:gd name="adj2" fmla="val -23358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971600" y="1779662"/>
              <a:ext cx="3744416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最后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离开教室的同学要注意关灯。大家一起努力，做到不开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无人灯。</a:t>
              </a: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55976" y="2499742"/>
            <a:ext cx="4392488" cy="2232248"/>
            <a:chOff x="4355976" y="2499742"/>
            <a:chExt cx="4392488" cy="2232248"/>
          </a:xfrm>
        </p:grpSpPr>
        <p:sp>
          <p:nvSpPr>
            <p:cNvPr id="4" name="云形标注 3"/>
            <p:cNvSpPr/>
            <p:nvPr/>
          </p:nvSpPr>
          <p:spPr>
            <a:xfrm>
              <a:off x="4355976" y="2499742"/>
              <a:ext cx="4392488" cy="2232248"/>
            </a:xfrm>
            <a:prstGeom prst="cloudCallout">
              <a:avLst>
                <a:gd name="adj1" fmla="val 45063"/>
                <a:gd name="adj2" fmla="val -55959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44008" y="2700084"/>
              <a:ext cx="3888432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同学们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轮流当班级的“电灯管理员”，这样可以节约能源，也可以提高大家的环保意识。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4314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22825" y="567022"/>
            <a:ext cx="7839698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我们刚才通过对典型事例的评议发现，提出的建议不能跑题。接下来，请同学们对自己发现的环境问题提出环境保护的合理建议。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11560" y="2211710"/>
            <a:ext cx="7441585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要求：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）每组根据环境问题的原因，提出保护环境的简单易行的做法。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）判断提出的做法是否简单易行。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92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5"/>
          <p:cNvSpPr txBox="1"/>
          <p:nvPr/>
        </p:nvSpPr>
        <p:spPr>
          <a:xfrm>
            <a:off x="1596426" y="915566"/>
            <a:ext cx="1656184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讨论提示</a:t>
            </a:r>
            <a:endParaRPr lang="en-US" altLang="zh-CN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5"/>
          <p:cNvSpPr txBox="1"/>
          <p:nvPr/>
        </p:nvSpPr>
        <p:spPr>
          <a:xfrm>
            <a:off x="856462" y="1626956"/>
            <a:ext cx="7441585" cy="16933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塑料污染问题：超市购物时用布袋，不用塑料袋；外出就餐时，不用塑料打包盒；回收利用一些废旧的塑料制品。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0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870" y="3166359"/>
            <a:ext cx="1674448" cy="167702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20900" y="1275606"/>
            <a:ext cx="62793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讨论后，选出十项保护环境简单易行的做法，印成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保护环境小建议十条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，张贴在学校、社区等地方的布告栏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里吧！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43608" y="1203598"/>
            <a:ext cx="7053888" cy="3528392"/>
            <a:chOff x="1456600" y="1254210"/>
            <a:chExt cx="7053888" cy="3528392"/>
          </a:xfrm>
        </p:grpSpPr>
        <p:sp>
          <p:nvSpPr>
            <p:cNvPr id="11" name="圆角矩形 10"/>
            <p:cNvSpPr/>
            <p:nvPr/>
          </p:nvSpPr>
          <p:spPr>
            <a:xfrm>
              <a:off x="1456600" y="1254210"/>
              <a:ext cx="7053888" cy="3528392"/>
            </a:xfrm>
            <a:prstGeom prst="roundRect">
              <a:avLst/>
            </a:prstGeom>
            <a:grpFill/>
            <a:ln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707861" y="1326218"/>
              <a:ext cx="6551366" cy="3453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    1</a:t>
              </a: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.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避免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使用一次性塑料杯、泡沫饭盒、塑料袋、一次性筷子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    2</a:t>
              </a: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.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遵守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有关禁止乱扔各种废弃物的规定，把废弃物扔到指定地点或容器内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endParaRPr>
            </a:p>
            <a:p>
              <a:pPr algn="l"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    3</a:t>
              </a: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.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节约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用纸，大家在用纸的时候不能浪费，没用完的纸张可以撕起来装订成草稿本，既环保又不浪费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" name="横卷形 7"/>
          <p:cNvSpPr/>
          <p:nvPr/>
        </p:nvSpPr>
        <p:spPr>
          <a:xfrm>
            <a:off x="2627784" y="411510"/>
            <a:ext cx="3859351" cy="693555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保护环境小建议十条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43608" y="555526"/>
            <a:ext cx="7053888" cy="4176464"/>
            <a:chOff x="1456600" y="626810"/>
            <a:chExt cx="7053888" cy="4176464"/>
          </a:xfrm>
        </p:grpSpPr>
        <p:sp>
          <p:nvSpPr>
            <p:cNvPr id="5" name="圆角矩形 4"/>
            <p:cNvSpPr/>
            <p:nvPr/>
          </p:nvSpPr>
          <p:spPr>
            <a:xfrm>
              <a:off x="1456600" y="626810"/>
              <a:ext cx="7053888" cy="4176464"/>
            </a:xfrm>
            <a:prstGeom prst="roundRect">
              <a:avLst/>
            </a:prstGeom>
            <a:grpFill/>
            <a:ln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文本框 1"/>
            <p:cNvSpPr txBox="1"/>
            <p:nvPr/>
          </p:nvSpPr>
          <p:spPr>
            <a:xfrm>
              <a:off x="1707861" y="782452"/>
              <a:ext cx="6551366" cy="3933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    4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.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爱护花草树木，不破坏城市绿化，积极参加绿化植树活动。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    5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.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离开房间时，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关掉电灯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，拔掉电视机、音响、计算机等电器的插头，减少资源损耗，从小事做起。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    6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.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携带购物袋去购物以避免使用不可回收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利用、不可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分解的塑料袋。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    7</a:t>
              </a:r>
              <a:r>
                <a: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.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节约用水，刷牙时关闭水龙头</a:t>
              </a:r>
              <a:r>
                <a:rPr lang="zh-CN" altLang="en-US" sz="2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微软雅黑" panose="020B0503020204020204" charset="-122"/>
                  <a:sym typeface="+mn-ea"/>
                </a:rPr>
                <a:t>。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1"/>
          <p:cNvSpPr txBox="1"/>
          <p:nvPr/>
        </p:nvSpPr>
        <p:spPr>
          <a:xfrm>
            <a:off x="721073" y="914422"/>
            <a:ext cx="7451327" cy="3453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8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尽量以步代车或骑自行车，或者坐公交车 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9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学习并掌握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  <a:hlinkClick r:id="rId4" action="ppaction://hlinkpres?slideindex=1&amp;slidetitle="/>
              </a:rPr>
              <a:t>垃圾分类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和回收利用知识，按标志单独投放有害垃圾，分类投放其他生活垃圾，不乱扔、乱放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    10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  <a:sym typeface="+mn-ea"/>
              </a:rPr>
              <a:t>不焚烧垃圾、秸秆，少烧散煤，少燃放烟花爆竹，抵制露天烧烤，减少油烟排放，少用化学洗涤剂，少用化肥农药，避免噪声扰民。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39552" y="822162"/>
            <a:ext cx="7848872" cy="3621796"/>
          </a:xfrm>
          <a:prstGeom prst="roundRect">
            <a:avLst/>
          </a:prstGeom>
          <a:grpFill/>
          <a:ln>
            <a:solidFill>
              <a:srgbClr val="00B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688926" y="1691170"/>
            <a:ext cx="363150" cy="51182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551798" y="1131590"/>
            <a:ext cx="803539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学校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一些低年级的学生经常在操场上乱扔果皮纸屑，我们多次劝告，他们就是屡教不改。</a:t>
            </a:r>
          </a:p>
          <a:p>
            <a:pPr algn="l">
              <a:lnSpc>
                <a:spcPct val="12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我发现社区的小池塘里总是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飘着一些农药瓶子和塑料袋。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2215" y="2979508"/>
            <a:ext cx="5224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我的建议是：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760" y="3363838"/>
            <a:ext cx="7874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加强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课间监管力度，抓到乱扔果皮纸屑的同学要及时通报批评，还要向他们的班主任反应情况。</a:t>
            </a: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    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社区设置禁止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往池塘湖泊乱丢乱放农药垃圾及其他有害塑料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垃圾的警示牌，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违者采取相应处罚手段。</a:t>
            </a:r>
          </a:p>
        </p:txBody>
      </p:sp>
      <p:sp>
        <p:nvSpPr>
          <p:cNvPr id="12" name="横卷形 11"/>
          <p:cNvSpPr/>
          <p:nvPr/>
        </p:nvSpPr>
        <p:spPr>
          <a:xfrm>
            <a:off x="2737499" y="483518"/>
            <a:ext cx="3672205" cy="575945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我是环保小卫士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  <p:sp>
        <p:nvSpPr>
          <p:cNvPr id="7" name="文本框 3"/>
          <p:cNvSpPr txBox="1"/>
          <p:nvPr/>
        </p:nvSpPr>
        <p:spPr>
          <a:xfrm>
            <a:off x="1115616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3465229"/>
            <a:ext cx="856895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大自然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的美丽让我们深深陶醉，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可只要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大家稍稍留心，就不难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发现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人类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的许多行为正破坏着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我们美丽的生活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环境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01" y="599058"/>
            <a:ext cx="2958440" cy="2692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29776"/>
            <a:ext cx="3240359" cy="26620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941" y="599058"/>
            <a:ext cx="2895600" cy="2764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912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微信图片_202004101029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41" y="627534"/>
            <a:ext cx="7747317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1"/>
          <p:cNvSpPr txBox="1"/>
          <p:nvPr/>
        </p:nvSpPr>
        <p:spPr>
          <a:xfrm>
            <a:off x="784151" y="3537237"/>
            <a:ext cx="756084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观察课本中的四幅图，说一说：我们身边存在哪些环境问题？你最想说什么？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443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"/>
          <p:cNvSpPr txBox="1"/>
          <p:nvPr/>
        </p:nvSpPr>
        <p:spPr>
          <a:xfrm>
            <a:off x="359532" y="1268653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要求：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说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围绕话题表达看法，不跑题；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——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判断别人的发言是否与话题相关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83568" y="3196828"/>
            <a:ext cx="756084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</a:rPr>
              <a:t>乱扔垃圾、乱排污水、乱排废气，滥砍滥伐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charset="-122"/>
              </a:rPr>
              <a:t>这些环境问题正在深深地危害着我们的生活。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668764"/>
            <a:ext cx="4680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先来看看要求，再说一说吧！</a:t>
            </a:r>
          </a:p>
        </p:txBody>
      </p:sp>
    </p:spTree>
    <p:extLst>
      <p:ext uri="{BB962C8B-B14F-4D97-AF65-F5344CB8AC3E}">
        <p14:creationId xmlns:p14="http://schemas.microsoft.com/office/powerpoint/2010/main" val="299369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7292" y="918588"/>
            <a:ext cx="8244464" cy="5730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前大家调查过哪些环境问题？一起来交流吧！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776945" y="2095101"/>
            <a:ext cx="7585601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）调查发现存在的环境问题以及其带来的危害；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）尝试分析造成环境问题的原因。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100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3589" y="737046"/>
            <a:ext cx="7839698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由同学们的调查不难发现：我们身边存在各种环境问题。为了保护环境，我们可以做些什么呢？下面我们围绕一些典型的事例，共同讨论怎么保护周围的环境。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1619672" y="3219822"/>
            <a:ext cx="6048672" cy="1288221"/>
          </a:xfrm>
          <a:prstGeom prst="cloudCallout">
            <a:avLst>
              <a:gd name="adj1" fmla="val -53539"/>
              <a:gd name="adj2" fmla="val -56170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如果堵车时间长的情况，如何做才能保护环境呢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istrator\Desktop\u=3778659952,1610525738&amp;fm=15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8" t="11059" r="23986" b="8338"/>
          <a:stretch/>
        </p:blipFill>
        <p:spPr bwMode="auto">
          <a:xfrm>
            <a:off x="7555022" y="1059582"/>
            <a:ext cx="1121434" cy="230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流程图: 可选过程 7"/>
          <p:cNvSpPr/>
          <p:nvPr/>
        </p:nvSpPr>
        <p:spPr>
          <a:xfrm>
            <a:off x="3124704" y="672527"/>
            <a:ext cx="4471632" cy="1755207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A: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堵车时间长，我们可以提醒爸爸妈妈将汽车熄火。这样可以减少尾气排放，也可以节省燃料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308" y="720520"/>
            <a:ext cx="2603500" cy="1732915"/>
          </a:xfrm>
          <a:prstGeom prst="round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39891"/>
            <a:ext cx="3612257" cy="128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574276" y="3371761"/>
            <a:ext cx="3526116" cy="1288221"/>
            <a:chOff x="4574276" y="3371761"/>
            <a:chExt cx="3526116" cy="1288221"/>
          </a:xfrm>
        </p:grpSpPr>
        <p:sp>
          <p:nvSpPr>
            <p:cNvPr id="14" name="云形标注 13"/>
            <p:cNvSpPr/>
            <p:nvPr/>
          </p:nvSpPr>
          <p:spPr>
            <a:xfrm>
              <a:off x="4574276" y="3371761"/>
              <a:ext cx="3526116" cy="1288221"/>
            </a:xfrm>
            <a:prstGeom prst="cloudCallout">
              <a:avLst>
                <a:gd name="adj1" fmla="val -63428"/>
                <a:gd name="adj2" fmla="val -1773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4716016" y="3507854"/>
              <a:ext cx="309634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B</a:t>
              </a:r>
              <a:r>
                <a:rPr lang="en-US" altLang="zh-CN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: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多多乘坐公共交通也可以保护环境</a:t>
              </a:r>
              <a:r>
                <a:rPr lang="zh-CN" altLang="en-US" sz="24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400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6648"/>
            <a:ext cx="9144239" cy="89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流程图: 可选过程 7"/>
          <p:cNvSpPr/>
          <p:nvPr/>
        </p:nvSpPr>
        <p:spPr>
          <a:xfrm>
            <a:off x="3275856" y="771550"/>
            <a:ext cx="3967575" cy="1296144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C: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我认为要是不上学和不上班就好了，就没有堵车了。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059582"/>
            <a:ext cx="154926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Administrator\Desktop\timg (1)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1" r="19416"/>
          <a:stretch/>
        </p:blipFill>
        <p:spPr bwMode="auto">
          <a:xfrm>
            <a:off x="107504" y="1707654"/>
            <a:ext cx="1960324" cy="285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339752" y="2352141"/>
            <a:ext cx="4320480" cy="1746906"/>
            <a:chOff x="2339752" y="2352141"/>
            <a:chExt cx="4320480" cy="1746906"/>
          </a:xfrm>
        </p:grpSpPr>
        <p:sp>
          <p:nvSpPr>
            <p:cNvPr id="14" name="云形标注 13"/>
            <p:cNvSpPr/>
            <p:nvPr/>
          </p:nvSpPr>
          <p:spPr>
            <a:xfrm>
              <a:off x="2339752" y="2352141"/>
              <a:ext cx="4320480" cy="1746906"/>
            </a:xfrm>
            <a:prstGeom prst="cloudCallout">
              <a:avLst>
                <a:gd name="adj1" fmla="val -68020"/>
                <a:gd name="adj2" fmla="val -35513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6350">
              <a:solidFill>
                <a:schemeClr val="accent3">
                  <a:lumMod val="7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27784" y="2643758"/>
              <a:ext cx="388843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D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：如果堵车时间长，上学就要迟到，我会让爸爸给老师打电话请假。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935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49612" y="590030"/>
            <a:ext cx="7839698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这是大家围绕城市交通堵塞提出的一些建议，你对这些建议有什么看法？</a:t>
            </a:r>
            <a:endParaRPr lang="zh-CN" altLang="en-US" sz="1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677452" y="1851670"/>
            <a:ext cx="4254588" cy="2027720"/>
          </a:xfrm>
          <a:prstGeom prst="cloudCallout">
            <a:avLst>
              <a:gd name="adj1" fmla="val -62381"/>
              <a:gd name="adj2" fmla="val -23358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的建议不现实，不能解决实际问题。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932040" y="1851670"/>
            <a:ext cx="3528392" cy="1288221"/>
          </a:xfrm>
          <a:prstGeom prst="cloudCallout">
            <a:avLst>
              <a:gd name="adj1" fmla="val 56441"/>
              <a:gd name="adj2" fmla="val 93304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的发言与环境无关，跑题了。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637438" y="3911519"/>
            <a:ext cx="7839698" cy="105259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你知道怎样正确提出自己的建议了吗，我们再围绕下面的话题来提一提建议吧！</a:t>
            </a: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77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933</Words>
  <Application>Microsoft Office PowerPoint</Application>
  <PresentationFormat>全屏显示(16:9)</PresentationFormat>
  <Paragraphs>54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楷体</vt:lpstr>
      <vt:lpstr>造字工房悦黑演示版常规体</vt:lpstr>
      <vt:lpstr>Calibri</vt:lpstr>
      <vt:lpstr>黑体</vt:lpstr>
      <vt:lpstr>Xingkai SC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123</cp:revision>
  <dcterms:created xsi:type="dcterms:W3CDTF">2017-03-17T02:28:00Z</dcterms:created>
  <dcterms:modified xsi:type="dcterms:W3CDTF">2020-05-09T08:38:45Z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