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45" r:id="rId2"/>
    <p:sldId id="1061" r:id="rId3"/>
    <p:sldId id="1031" r:id="rId4"/>
    <p:sldId id="1060" r:id="rId5"/>
    <p:sldId id="988" r:id="rId6"/>
    <p:sldId id="989" r:id="rId7"/>
    <p:sldId id="990" r:id="rId8"/>
    <p:sldId id="991" r:id="rId9"/>
    <p:sldId id="992" r:id="rId10"/>
    <p:sldId id="1062" r:id="rId11"/>
    <p:sldId id="993" r:id="rId12"/>
    <p:sldId id="1063" r:id="rId13"/>
    <p:sldId id="1064" r:id="rId14"/>
    <p:sldId id="1065" r:id="rId15"/>
    <p:sldId id="997" r:id="rId16"/>
    <p:sldId id="998" r:id="rId17"/>
    <p:sldId id="1030" r:id="rId18"/>
    <p:sldId id="1066" r:id="rId19"/>
    <p:sldId id="999" r:id="rId20"/>
    <p:sldId id="1067" r:id="rId21"/>
    <p:sldId id="1000" r:id="rId22"/>
    <p:sldId id="1068" r:id="rId23"/>
    <p:sldId id="1001" r:id="rId24"/>
    <p:sldId id="1002" r:id="rId25"/>
    <p:sldId id="1013" r:id="rId26"/>
    <p:sldId id="1069" r:id="rId27"/>
    <p:sldId id="1003" r:id="rId28"/>
    <p:sldId id="1004" r:id="rId29"/>
    <p:sldId id="1005" r:id="rId30"/>
    <p:sldId id="1006" r:id="rId31"/>
    <p:sldId id="1014" r:id="rId32"/>
    <p:sldId id="1008" r:id="rId33"/>
    <p:sldId id="1009" r:id="rId34"/>
    <p:sldId id="976" r:id="rId35"/>
  </p:sldIdLst>
  <p:sldSz cx="9144000" cy="5143500" type="screen16x9"/>
  <p:notesSz cx="6858000" cy="9144000"/>
  <p:embeddedFontLst>
    <p:embeddedFont>
      <p:font typeface="楷体" pitchFamily="49" charset="-122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黑体" pitchFamily="49" charset="-122"/>
      <p:regular r:id="rId43"/>
    </p:embeddedFont>
    <p:embeddedFont>
      <p:font typeface="汉语拼音" pitchFamily="34" charset="0"/>
      <p:regular r:id="rId44"/>
    </p:embeddedFont>
    <p:embeddedFont>
      <p:font typeface="幼圆" pitchFamily="49" charset="-122"/>
      <p:regular r:id="rId45"/>
    </p:embeddedFont>
    <p:embeddedFont>
      <p:font typeface="微软雅黑" pitchFamily="34" charset="-122"/>
      <p:regular r:id="rId46"/>
      <p:bold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0CEB7BA-57BC-404C-9576-6A7C589B65E2}">
          <p14:sldIdLst>
            <p14:sldId id="545"/>
            <p14:sldId id="1061"/>
            <p14:sldId id="1031"/>
            <p14:sldId id="1060"/>
            <p14:sldId id="988"/>
            <p14:sldId id="989"/>
            <p14:sldId id="990"/>
            <p14:sldId id="991"/>
            <p14:sldId id="992"/>
            <p14:sldId id="1062"/>
            <p14:sldId id="993"/>
            <p14:sldId id="1063"/>
            <p14:sldId id="1064"/>
            <p14:sldId id="1065"/>
            <p14:sldId id="997"/>
            <p14:sldId id="998"/>
            <p14:sldId id="1030"/>
            <p14:sldId id="1066"/>
            <p14:sldId id="999"/>
            <p14:sldId id="1067"/>
            <p14:sldId id="1000"/>
            <p14:sldId id="1068"/>
            <p14:sldId id="1001"/>
            <p14:sldId id="1002"/>
            <p14:sldId id="1013"/>
            <p14:sldId id="1069"/>
            <p14:sldId id="1003"/>
            <p14:sldId id="1004"/>
            <p14:sldId id="1005"/>
            <p14:sldId id="1006"/>
            <p14:sldId id="1014"/>
            <p14:sldId id="1008"/>
            <p14:sldId id="1009"/>
            <p14:sldId id="97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49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9933"/>
    <a:srgbClr val="FF0000"/>
    <a:srgbClr val="2E2ED0"/>
    <a:srgbClr val="FF6600"/>
    <a:srgbClr val="009900"/>
    <a:srgbClr val="EE6060"/>
    <a:srgbClr val="FF9F9F"/>
    <a:srgbClr val="FFB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4660"/>
  </p:normalViewPr>
  <p:slideViewPr>
    <p:cSldViewPr>
      <p:cViewPr>
        <p:scale>
          <a:sx n="70" d="100"/>
          <a:sy n="70" d="100"/>
        </p:scale>
        <p:origin x="-1542" y="-786"/>
      </p:cViewPr>
      <p:guideLst>
        <p:guide orient="horz" pos="14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1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4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67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71" y="4768096"/>
            <a:ext cx="2133933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BEE1-2FDF-4E67-B289-6F0CB0ED400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88" y="4768096"/>
            <a:ext cx="2894862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034" y="4768096"/>
            <a:ext cx="2133933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29" y="87489"/>
            <a:ext cx="1026274" cy="4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wzsdth\Desktop\图片1_副本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817"/>
            <a:ext cx="9163795" cy="16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 userDrawn="1"/>
        </p:nvGrpSpPr>
        <p:grpSpPr>
          <a:xfrm>
            <a:off x="1" y="92978"/>
            <a:ext cx="2771800" cy="275590"/>
            <a:chOff x="1" y="92978"/>
            <a:chExt cx="2771800" cy="275590"/>
          </a:xfrm>
        </p:grpSpPr>
        <p:sp>
          <p:nvSpPr>
            <p:cNvPr id="8" name="矩形 7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" name="文本框 10"/>
            <p:cNvSpPr txBox="1"/>
            <p:nvPr userDrawn="1"/>
          </p:nvSpPr>
          <p:spPr>
            <a:xfrm>
              <a:off x="336747" y="92978"/>
              <a:ext cx="79248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语文园地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1Q58PICtZ5_1024[1]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858" t="12756" r="13882" b="27205"/>
          <a:stretch>
            <a:fillRect/>
          </a:stretch>
        </p:blipFill>
        <p:spPr>
          <a:xfrm>
            <a:off x="361530" y="1275853"/>
            <a:ext cx="2519756" cy="2184424"/>
          </a:xfrm>
          <a:prstGeom prst="rect">
            <a:avLst/>
          </a:prstGeom>
        </p:spPr>
      </p:pic>
      <p:pic>
        <p:nvPicPr>
          <p:cNvPr id="5" name="图片 4" descr="09758PICqUQ_1024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04" y="303593"/>
            <a:ext cx="1470890" cy="1470890"/>
          </a:xfrm>
          <a:prstGeom prst="rect">
            <a:avLst/>
          </a:prstGeom>
        </p:spPr>
      </p:pic>
      <p:pic>
        <p:nvPicPr>
          <p:cNvPr id="2" name="图片 1" descr="12040205[1]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3664" b="4943"/>
          <a:stretch>
            <a:fillRect/>
          </a:stretch>
        </p:blipFill>
        <p:spPr>
          <a:xfrm>
            <a:off x="251520" y="3647921"/>
            <a:ext cx="5720180" cy="1263212"/>
          </a:xfrm>
          <a:prstGeom prst="snip2Same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0103" y="3501033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059832" y="1635646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zh-CN" altLang="en-US" sz="72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语文园地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540" y="105410"/>
            <a:ext cx="4495800" cy="276999"/>
            <a:chOff x="-43001" y="136086"/>
            <a:chExt cx="4176534" cy="276999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 flipH="1">
              <a:off x="-36512" y="159581"/>
              <a:ext cx="4170045" cy="252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1"/>
            <p:cNvSpPr txBox="1"/>
            <p:nvPr/>
          </p:nvSpPr>
          <p:spPr>
            <a:xfrm>
              <a:off x="-43001" y="136086"/>
              <a:ext cx="251042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语文  四年级  上册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22" y="3979747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22" y="4321785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本框 15">
            <a:hlinkClick r:id="rId7" action="ppaction://hlinksldjump"/>
          </p:cNvPr>
          <p:cNvSpPr txBox="1"/>
          <p:nvPr/>
        </p:nvSpPr>
        <p:spPr>
          <a:xfrm>
            <a:off x="6660232" y="3964326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6" name="文本框 14">
            <a:hlinkClick r:id="rId8" action="ppaction://hlinksldjump"/>
          </p:cNvPr>
          <p:cNvSpPr txBox="1"/>
          <p:nvPr/>
        </p:nvSpPr>
        <p:spPr>
          <a:xfrm>
            <a:off x="6671107" y="4313733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3435846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标注 15"/>
          <p:cNvSpPr/>
          <p:nvPr/>
        </p:nvSpPr>
        <p:spPr>
          <a:xfrm>
            <a:off x="2944494" y="1221105"/>
            <a:ext cx="5731961" cy="2150110"/>
          </a:xfrm>
          <a:prstGeom prst="wedgeRoundRectCallout">
            <a:avLst>
              <a:gd name="adj1" fmla="val -64584"/>
              <a:gd name="adj2" fmla="val -1033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  </a:t>
            </a:r>
            <a:r>
              <a: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读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文章时，调动多种感官边读边想象画面能帮助我们理解文意，也是一种享受阅读的好方法。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535" y="1678305"/>
            <a:ext cx="2050415" cy="264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3609" y="2715766"/>
            <a:ext cx="6696743" cy="1967994"/>
            <a:chOff x="3599829" y="2001340"/>
            <a:chExt cx="8588842" cy="1513923"/>
          </a:xfrm>
        </p:grpSpPr>
        <p:pic>
          <p:nvPicPr>
            <p:cNvPr id="7" name="图片 6" descr="图片4，，。，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9829" y="2001340"/>
              <a:ext cx="8588842" cy="1513923"/>
            </a:xfrm>
            <a:prstGeom prst="rect">
              <a:avLst/>
            </a:prstGeom>
          </p:spPr>
        </p:pic>
        <p:sp>
          <p:nvSpPr>
            <p:cNvPr id="8" name="TextBox 10"/>
            <p:cNvSpPr txBox="1"/>
            <p:nvPr/>
          </p:nvSpPr>
          <p:spPr>
            <a:xfrm>
              <a:off x="4188844" y="2190348"/>
              <a:ext cx="7880279" cy="106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人声鼎沸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锣鼓喧天  震耳欲聋  </a:t>
              </a:r>
              <a:endPara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响彻云霄  低声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细语  窃窃私语  </a:t>
              </a:r>
              <a:endPara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鸦雀无声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悄无声息</a:t>
              </a: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1101750" y="1105224"/>
            <a:ext cx="6940500" cy="12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请同学们读一读这八个词语，注意把词语读正确；再读一遍词语，你发现这两排词语有什么异同吗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？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4"/>
          <p:cNvSpPr txBox="1"/>
          <p:nvPr/>
        </p:nvSpPr>
        <p:spPr>
          <a:xfrm>
            <a:off x="515119" y="464162"/>
            <a:ext cx="2138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latin typeface="造字工房悦黑演示版常规体" pitchFamily="50" charset="-122"/>
                <a:ea typeface="造字工房悦黑演示版常规体" pitchFamily="50" charset="-122"/>
              </a:rPr>
              <a:t>词句段运用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-183579" y="177919"/>
            <a:ext cx="2764909" cy="911335"/>
            <a:chOff x="-264385" y="-76879"/>
            <a:chExt cx="3580176" cy="1116105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264385" y="-76879"/>
              <a:ext cx="1152128" cy="9147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/>
          <p:nvPr/>
        </p:nvSpPr>
        <p:spPr>
          <a:xfrm>
            <a:off x="981085" y="627534"/>
            <a:ext cx="718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人声鼎沸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锣鼓喧天  震耳欲聋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响彻云霄低声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细语  窃窃私语  鸦雀无声  悄无声息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1600835" y="2233399"/>
            <a:ext cx="6680200" cy="460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这些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词语都是形容声音的。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1600835" y="3217649"/>
            <a:ext cx="7052310" cy="82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第一排词语形容声音大，第二排词语形容声音小甚至没有声音。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" y="1901294"/>
            <a:ext cx="990600" cy="11239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" y="3037309"/>
            <a:ext cx="914400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869315" y="1279088"/>
            <a:ext cx="7405370" cy="12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请大家选择自己喜欢的词语，小组交流，读这些词语时，你仿佛看到了什么画面，听到了什么声音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？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498185" y="464162"/>
            <a:ext cx="2138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latin typeface="造字工房悦黑演示版常规体" pitchFamily="50" charset="-122"/>
                <a:ea typeface="造字工房悦黑演示版常规体" pitchFamily="50" charset="-122"/>
              </a:rPr>
              <a:t>词句段运用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-200513" y="177919"/>
            <a:ext cx="2764909" cy="911335"/>
            <a:chOff x="-264385" y="-76879"/>
            <a:chExt cx="3580176" cy="11161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264385" y="-76879"/>
              <a:ext cx="1152128" cy="914751"/>
            </a:xfrm>
            <a:prstGeom prst="rect">
              <a:avLst/>
            </a:prstGeom>
          </p:spPr>
        </p:pic>
      </p:grpSp>
      <p:sp>
        <p:nvSpPr>
          <p:cNvPr id="23" name="TextBox 10"/>
          <p:cNvSpPr txBox="1"/>
          <p:nvPr/>
        </p:nvSpPr>
        <p:spPr>
          <a:xfrm>
            <a:off x="1502866" y="2961463"/>
            <a:ext cx="6144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人声鼎沸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锣鼓喧天  震耳欲聋  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响彻云霄  低声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细语  窃窃私语  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鸦雀无声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悄无声息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43609" y="2715766"/>
            <a:ext cx="6696743" cy="1967994"/>
            <a:chOff x="3599829" y="2001340"/>
            <a:chExt cx="8588842" cy="1513923"/>
          </a:xfrm>
        </p:grpSpPr>
        <p:pic>
          <p:nvPicPr>
            <p:cNvPr id="25" name="图片 24" descr="图片4，，。，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829" y="2001340"/>
              <a:ext cx="8588842" cy="1513923"/>
            </a:xfrm>
            <a:prstGeom prst="rect">
              <a:avLst/>
            </a:prstGeom>
          </p:spPr>
        </p:pic>
        <p:sp>
          <p:nvSpPr>
            <p:cNvPr id="26" name="TextBox 10"/>
            <p:cNvSpPr txBox="1"/>
            <p:nvPr/>
          </p:nvSpPr>
          <p:spPr>
            <a:xfrm>
              <a:off x="4188844" y="2190348"/>
              <a:ext cx="7880279" cy="106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人声鼎沸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锣鼓喧天  震耳欲聋  </a:t>
              </a:r>
              <a:endPara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响彻云霄  低声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细语  窃窃私语  </a:t>
              </a:r>
              <a:endPara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鸦雀无声  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悄无声息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3608" y="771550"/>
            <a:ext cx="2269331" cy="633413"/>
            <a:chOff x="389357" y="2753510"/>
            <a:chExt cx="7692188" cy="1153178"/>
          </a:xfrm>
        </p:grpSpPr>
        <p:pic>
          <p:nvPicPr>
            <p:cNvPr id="6" name="图片 5" descr="图片112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357" y="2753510"/>
              <a:ext cx="7692188" cy="1153178"/>
            </a:xfrm>
            <a:prstGeom prst="rect">
              <a:avLst/>
            </a:prstGeom>
          </p:spPr>
        </p:pic>
        <p:sp>
          <p:nvSpPr>
            <p:cNvPr id="7" name="TextBox 8"/>
            <p:cNvSpPr txBox="1"/>
            <p:nvPr/>
          </p:nvSpPr>
          <p:spPr>
            <a:xfrm>
              <a:off x="1063449" y="2858936"/>
              <a:ext cx="6259775" cy="95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响彻云霄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9"/>
          <p:cNvSpPr txBox="1"/>
          <p:nvPr/>
        </p:nvSpPr>
        <p:spPr>
          <a:xfrm>
            <a:off x="467544" y="1635646"/>
            <a:ext cx="4104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读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响彻云霄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时，我仿佛看到了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神州飞船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发射升空的场景，倒计时结束，只听一声巨响，火箭直入云霄！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响彻云霄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就是那种感觉。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32040" y="4083918"/>
            <a:ext cx="354965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你又想到了什么画面呢？</a:t>
            </a:r>
            <a:endParaRPr lang="zh-CN" altLang="en-US" sz="24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15566"/>
            <a:ext cx="2824480" cy="308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/>
          <p:nvPr/>
        </p:nvSpPr>
        <p:spPr>
          <a:xfrm>
            <a:off x="323528" y="1419622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看到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雅雀无声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这个词，我就想到了一次期末考试。监考老师端坐在讲台上，同学们奋笔疾书，教室里一片安静，只听得到自己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咚咚咚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的心跳声和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沙沙沙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的写字声。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75606"/>
            <a:ext cx="3809365" cy="2533650"/>
          </a:xfrm>
          <a:prstGeom prst="round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71600" y="771550"/>
            <a:ext cx="2269331" cy="633413"/>
            <a:chOff x="389357" y="2753510"/>
            <a:chExt cx="7692188" cy="1153178"/>
          </a:xfrm>
        </p:grpSpPr>
        <p:pic>
          <p:nvPicPr>
            <p:cNvPr id="10" name="图片 9" descr="图片112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357" y="2753510"/>
              <a:ext cx="7692188" cy="1153178"/>
            </a:xfrm>
            <a:prstGeom prst="rect">
              <a:avLst/>
            </a:prstGeom>
          </p:spPr>
        </p:pic>
        <p:sp>
          <p:nvSpPr>
            <p:cNvPr id="11" name="TextBox 8"/>
            <p:cNvSpPr txBox="1"/>
            <p:nvPr/>
          </p:nvSpPr>
          <p:spPr>
            <a:xfrm>
              <a:off x="1063449" y="2858936"/>
              <a:ext cx="6259775" cy="95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鸦雀无声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4855" b="6948"/>
          <a:stretch>
            <a:fillRect/>
          </a:stretch>
        </p:blipFill>
        <p:spPr>
          <a:xfrm>
            <a:off x="2483768" y="1491630"/>
            <a:ext cx="5843588" cy="2181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7830" y="1577340"/>
            <a:ext cx="1869440" cy="2181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3808" y="1779662"/>
            <a:ext cx="490029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小结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/>
              <a:t>读词语时，调动多种感官去感受，画面会更立体，运用边读边想象画面的方法可以更好地理解词语。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55576" y="1563638"/>
            <a:ext cx="2952328" cy="1224136"/>
            <a:chOff x="755576" y="1923678"/>
            <a:chExt cx="2952328" cy="1224136"/>
          </a:xfrm>
        </p:grpSpPr>
        <p:sp>
          <p:nvSpPr>
            <p:cNvPr id="2" name="横卷形 1"/>
            <p:cNvSpPr/>
            <p:nvPr/>
          </p:nvSpPr>
          <p:spPr>
            <a:xfrm>
              <a:off x="755576" y="1923678"/>
              <a:ext cx="2952328" cy="1224136"/>
            </a:xfrm>
            <a:prstGeom prst="horizontalScroll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87624" y="2067694"/>
              <a:ext cx="2088232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风   烟花</a:t>
              </a:r>
              <a:endPara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雷雨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小狗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16016" y="1563638"/>
            <a:ext cx="4349476" cy="1224136"/>
            <a:chOff x="4569627" y="1923678"/>
            <a:chExt cx="4349476" cy="1224136"/>
          </a:xfrm>
        </p:grpSpPr>
        <p:sp>
          <p:nvSpPr>
            <p:cNvPr id="18" name="横卷形 17"/>
            <p:cNvSpPr/>
            <p:nvPr/>
          </p:nvSpPr>
          <p:spPr>
            <a:xfrm>
              <a:off x="4569627" y="1923678"/>
              <a:ext cx="4320480" cy="1224136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745689" y="2067694"/>
              <a:ext cx="41734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霎时  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顿时  忽然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endParaRPr>
            </a:p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过了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一会儿工夫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23628" y="55552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请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同学读左、右两部分的词语，说说有什么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发现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3579862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左边是生活中常见的事物，右边是表示时间短暂的词语。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55576" y="1563638"/>
            <a:ext cx="2952328" cy="1224136"/>
            <a:chOff x="755576" y="1923678"/>
            <a:chExt cx="2952328" cy="1224136"/>
          </a:xfrm>
        </p:grpSpPr>
        <p:sp>
          <p:nvSpPr>
            <p:cNvPr id="14" name="横卷形 13"/>
            <p:cNvSpPr/>
            <p:nvPr/>
          </p:nvSpPr>
          <p:spPr>
            <a:xfrm>
              <a:off x="755576" y="1923678"/>
              <a:ext cx="2952328" cy="1224136"/>
            </a:xfrm>
            <a:prstGeom prst="horizontalScroll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5"/>
            <p:cNvSpPr txBox="1"/>
            <p:nvPr/>
          </p:nvSpPr>
          <p:spPr>
            <a:xfrm>
              <a:off x="1187624" y="2067694"/>
              <a:ext cx="2088232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风   烟花</a:t>
              </a:r>
              <a:endPara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雷雨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小狗 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716016" y="1563638"/>
            <a:ext cx="4349476" cy="1224136"/>
            <a:chOff x="4569627" y="1923678"/>
            <a:chExt cx="4349476" cy="1224136"/>
          </a:xfrm>
        </p:grpSpPr>
        <p:sp>
          <p:nvSpPr>
            <p:cNvPr id="27" name="横卷形 26"/>
            <p:cNvSpPr/>
            <p:nvPr/>
          </p:nvSpPr>
          <p:spPr>
            <a:xfrm>
              <a:off x="4569627" y="1923678"/>
              <a:ext cx="4320480" cy="1224136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16"/>
            <p:cNvSpPr txBox="1"/>
            <p:nvPr/>
          </p:nvSpPr>
          <p:spPr>
            <a:xfrm>
              <a:off x="4745689" y="2067694"/>
              <a:ext cx="41734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霎时  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顿时  忽然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endParaRPr>
            </a:p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过了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一会儿工夫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23628" y="55552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你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能否用右边的一两个词语，描述左边的一个事物。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636" y="3219822"/>
            <a:ext cx="9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孩子们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小心翼翼地点燃了烟花，忽然“砰”的一声，一粒烟花飞上了天，紧接着，“啪”的一声，天空中顿时开出了一朵五颜六色的花。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757555" y="2787774"/>
            <a:ext cx="7628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提示：风怎样吹过？你仿佛看到了什么？听到了什么？为了让画面更生动形象，还可以用上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霎时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”“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顿时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等表示时间很短的词。）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825182" y="3723878"/>
            <a:ext cx="7493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了！顿时，寂静的田野热闹起来了！柳树枝在风中摇摆，忽东忽西；金黄的麦穗沙沙地唱起歌来；草地上像涌起了波浪，红眼睛的蜻蜓上下翻飞，追逐着猎物……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3628" y="55552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请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你在左边选择一个事物，用上右边的词语，把想象的画面跟大家说一说。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55576" y="1563638"/>
            <a:ext cx="2952328" cy="1224136"/>
            <a:chOff x="755576" y="1923678"/>
            <a:chExt cx="2952328" cy="1224136"/>
          </a:xfrm>
        </p:grpSpPr>
        <p:sp>
          <p:nvSpPr>
            <p:cNvPr id="7" name="横卷形 6"/>
            <p:cNvSpPr/>
            <p:nvPr/>
          </p:nvSpPr>
          <p:spPr>
            <a:xfrm>
              <a:off x="755576" y="1923678"/>
              <a:ext cx="2952328" cy="1224136"/>
            </a:xfrm>
            <a:prstGeom prst="horizontalScroll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1187624" y="2067694"/>
              <a:ext cx="2088232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风   烟花</a:t>
              </a:r>
              <a:endPara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雷雨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小狗 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16016" y="1563638"/>
            <a:ext cx="4349476" cy="1224136"/>
            <a:chOff x="4569627" y="1923678"/>
            <a:chExt cx="4349476" cy="1224136"/>
          </a:xfrm>
        </p:grpSpPr>
        <p:sp>
          <p:nvSpPr>
            <p:cNvPr id="11" name="横卷形 10"/>
            <p:cNvSpPr/>
            <p:nvPr/>
          </p:nvSpPr>
          <p:spPr>
            <a:xfrm>
              <a:off x="4569627" y="1923678"/>
              <a:ext cx="4320480" cy="1224136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6"/>
            <p:cNvSpPr txBox="1"/>
            <p:nvPr/>
          </p:nvSpPr>
          <p:spPr>
            <a:xfrm>
              <a:off x="4745689" y="2067694"/>
              <a:ext cx="41734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霎时  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顿时  忽然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endParaRPr>
            </a:p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过了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一会儿工夫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标注 15"/>
          <p:cNvSpPr/>
          <p:nvPr/>
        </p:nvSpPr>
        <p:spPr>
          <a:xfrm>
            <a:off x="2843808" y="1571705"/>
            <a:ext cx="5560060" cy="2150110"/>
          </a:xfrm>
          <a:prstGeom prst="wedgeRoundRectCallout">
            <a:avLst>
              <a:gd name="adj1" fmla="val -64584"/>
              <a:gd name="adj2" fmla="val -1033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    </a:t>
            </a:r>
            <a:r>
              <a:rPr lang="zh-CN" altLang="zh-CN" sz="3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学习</a:t>
            </a:r>
            <a:r>
              <a:rPr lang="zh-CN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了本单元课文，大家对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“</a:t>
            </a:r>
            <a:r>
              <a:rPr lang="zh-CN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读文章，想画面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”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有了哪些阅读体验和收获？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40" y="2229326"/>
            <a:ext cx="2050415" cy="26466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60669" y="675160"/>
            <a:ext cx="2367915" cy="822325"/>
            <a:chOff x="-111985" y="-57194"/>
            <a:chExt cx="3427776" cy="109642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111985" y="-57194"/>
              <a:ext cx="1152128" cy="914751"/>
            </a:xfrm>
            <a:prstGeom prst="rect">
              <a:avLst/>
            </a:prstGeom>
          </p:spPr>
        </p:pic>
      </p:grpSp>
      <p:sp>
        <p:nvSpPr>
          <p:cNvPr id="10" name="文本框 6"/>
          <p:cNvSpPr txBox="1"/>
          <p:nvPr/>
        </p:nvSpPr>
        <p:spPr>
          <a:xfrm>
            <a:off x="392521" y="921144"/>
            <a:ext cx="18838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交流平台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1" y="344332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5">
            <a:hlinkClick r:id="rId6" action="ppaction://hlinksldjump"/>
          </p:cNvPr>
          <p:cNvSpPr txBox="1"/>
          <p:nvPr/>
        </p:nvSpPr>
        <p:spPr>
          <a:xfrm>
            <a:off x="258261" y="328911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第一课时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1600" y="555526"/>
            <a:ext cx="7164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请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同学们自主选择左边的一个事物，把想象到的画面和学生交流，然后把画面写下来。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55576" y="1923678"/>
            <a:ext cx="2952328" cy="1224136"/>
            <a:chOff x="755576" y="1923678"/>
            <a:chExt cx="2952328" cy="1224136"/>
          </a:xfrm>
        </p:grpSpPr>
        <p:sp>
          <p:nvSpPr>
            <p:cNvPr id="14" name="横卷形 13"/>
            <p:cNvSpPr/>
            <p:nvPr/>
          </p:nvSpPr>
          <p:spPr>
            <a:xfrm>
              <a:off x="755576" y="1923678"/>
              <a:ext cx="2952328" cy="1224136"/>
            </a:xfrm>
            <a:prstGeom prst="horizontalScroll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5"/>
            <p:cNvSpPr txBox="1"/>
            <p:nvPr/>
          </p:nvSpPr>
          <p:spPr>
            <a:xfrm>
              <a:off x="1187624" y="2067694"/>
              <a:ext cx="2088232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风   烟花</a:t>
              </a:r>
              <a:endPara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雷雨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小狗 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716016" y="1923678"/>
            <a:ext cx="4349476" cy="1224136"/>
            <a:chOff x="4569627" y="1923678"/>
            <a:chExt cx="4349476" cy="1224136"/>
          </a:xfrm>
        </p:grpSpPr>
        <p:sp>
          <p:nvSpPr>
            <p:cNvPr id="27" name="横卷形 26"/>
            <p:cNvSpPr/>
            <p:nvPr/>
          </p:nvSpPr>
          <p:spPr>
            <a:xfrm>
              <a:off x="4569627" y="1923678"/>
              <a:ext cx="4320480" cy="1224136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16"/>
            <p:cNvSpPr txBox="1"/>
            <p:nvPr/>
          </p:nvSpPr>
          <p:spPr>
            <a:xfrm>
              <a:off x="4745689" y="2067694"/>
              <a:ext cx="41734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霎时  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顿时  忽然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endParaRPr>
            </a:p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过了</a:t>
              </a:r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  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</a:rPr>
                <a:t>一会儿工夫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2195736" y="1347614"/>
            <a:ext cx="5256584" cy="2304256"/>
          </a:xfrm>
          <a:prstGeom prst="wedgeRoundRectCallout">
            <a:avLst>
              <a:gd name="adj1" fmla="val -61261"/>
              <a:gd name="adj2" fmla="val 18775"/>
              <a:gd name="adj3" fmla="val 16667"/>
            </a:avLst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下载 (33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98" r="19152"/>
          <a:stretch>
            <a:fillRect/>
          </a:stretch>
        </p:blipFill>
        <p:spPr>
          <a:xfrm>
            <a:off x="190976" y="2179796"/>
            <a:ext cx="1585436" cy="204025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483768" y="1476529"/>
            <a:ext cx="4752528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我们常说要字迹工整，书写美观，可究竟怎样才能把字写的漂亮呢？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2" y="426931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5">
            <a:hlinkClick r:id="rId5" action="ppaction://hlinksldjump"/>
          </p:cNvPr>
          <p:cNvSpPr txBox="1"/>
          <p:nvPr/>
        </p:nvSpPr>
        <p:spPr>
          <a:xfrm>
            <a:off x="179512" y="411510"/>
            <a:ext cx="108698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800" dirty="0" smtClean="0">
                <a:solidFill>
                  <a:schemeClr val="bg1"/>
                </a:solidFill>
              </a:rPr>
              <a:t>第二课时</a:t>
            </a:r>
            <a:endParaRPr kumimoji="1" lang="zh-CN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955" t="1281" r="23771" b="50738"/>
          <a:stretch>
            <a:fillRect/>
          </a:stretch>
        </p:blipFill>
        <p:spPr>
          <a:xfrm>
            <a:off x="7674769" y="3818573"/>
            <a:ext cx="840581" cy="815816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676" t="3291" r="3067" b="3516"/>
          <a:stretch>
            <a:fillRect/>
          </a:stretch>
        </p:blipFill>
        <p:spPr>
          <a:xfrm>
            <a:off x="395536" y="1851670"/>
            <a:ext cx="5117306" cy="296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圆角矩形标注 16"/>
          <p:cNvSpPr/>
          <p:nvPr/>
        </p:nvSpPr>
        <p:spPr>
          <a:xfrm>
            <a:off x="107504" y="411510"/>
            <a:ext cx="5373370" cy="123610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    一起</a:t>
            </a:r>
            <a:r>
              <a:rPr lang="zh-CN" altLang="en-US" sz="2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来观察教材中的书写范例，结合右边的书写提示，谈谈把一段话写美观的要点吧</a:t>
            </a:r>
            <a:r>
              <a:rPr lang="zh-CN" altLang="en-US" sz="2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  <a:sym typeface="+mn-ea"/>
              </a:rPr>
              <a:t>！</a:t>
            </a:r>
            <a:endParaRPr lang="en-US" altLang="zh-CN" sz="26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582651" y="843558"/>
            <a:ext cx="3671768" cy="864096"/>
            <a:chOff x="5508104" y="1203598"/>
            <a:chExt cx="3671768" cy="864096"/>
          </a:xfrm>
        </p:grpSpPr>
        <p:sp>
          <p:nvSpPr>
            <p:cNvPr id="4" name="五边形 3"/>
            <p:cNvSpPr/>
            <p:nvPr/>
          </p:nvSpPr>
          <p:spPr>
            <a:xfrm flipH="1">
              <a:off x="5508104" y="1203598"/>
              <a:ext cx="3528392" cy="864096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95496" y="1220850"/>
              <a:ext cx="3384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字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中心要在横格的中线上，保持水平。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582651" y="2115601"/>
            <a:ext cx="3639912" cy="1200329"/>
            <a:chOff x="5615608" y="2319151"/>
            <a:chExt cx="3639912" cy="1200329"/>
          </a:xfrm>
        </p:grpSpPr>
        <p:sp>
          <p:nvSpPr>
            <p:cNvPr id="11" name="五边形 10"/>
            <p:cNvSpPr/>
            <p:nvPr/>
          </p:nvSpPr>
          <p:spPr>
            <a:xfrm flipH="1">
              <a:off x="5615608" y="2366962"/>
              <a:ext cx="3528392" cy="1140891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43152" y="2319151"/>
              <a:ext cx="33123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字距要差不多，标点符号和字之间也要保持一定的距离。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82651" y="3723878"/>
            <a:ext cx="3635365" cy="864096"/>
            <a:chOff x="5582651" y="3723878"/>
            <a:chExt cx="3635365" cy="864096"/>
          </a:xfrm>
        </p:grpSpPr>
        <p:sp>
          <p:nvSpPr>
            <p:cNvPr id="12" name="五边形 11"/>
            <p:cNvSpPr/>
            <p:nvPr/>
          </p:nvSpPr>
          <p:spPr>
            <a:xfrm flipH="1">
              <a:off x="5582651" y="3723878"/>
              <a:ext cx="3528392" cy="864096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3640" y="3748706"/>
              <a:ext cx="3384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认真对待每次写字，养成提笔练字的习惯。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1680" y="62753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要想把字写的美观，要注意什么呢？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955" t="1281" r="23771" b="50738"/>
          <a:stretch>
            <a:fillRect/>
          </a:stretch>
        </p:blipFill>
        <p:spPr>
          <a:xfrm>
            <a:off x="8284360" y="3651870"/>
            <a:ext cx="840581" cy="815816"/>
          </a:xfrm>
          <a:prstGeom prst="ellipse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83568" y="1491630"/>
            <a:ext cx="7776864" cy="224676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1.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字的大小要基本一致。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2.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字距要差不多，标点符号和字之间也要保持一定的距离。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3.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字的中心要在横格的中线上，保持水平。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正确握笔，坐姿端正，还要保持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三个一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888683"/>
            <a:ext cx="5736908" cy="35047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5378" y="1960721"/>
            <a:ext cx="3312606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7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认真对待每次写字，养成提笔就练字的好习惯。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快拿起手中的笔开始练字吧！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753" y="2640806"/>
            <a:ext cx="1839278" cy="152352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5006" y="3864269"/>
            <a:ext cx="963962" cy="538551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66000"/>
              </a:prstClr>
            </a:outerShdw>
          </a:effectLst>
        </p:spPr>
      </p:pic>
      <p:sp>
        <p:nvSpPr>
          <p:cNvPr id="6" name="对角圆角矩形 5"/>
          <p:cNvSpPr/>
          <p:nvPr/>
        </p:nvSpPr>
        <p:spPr>
          <a:xfrm>
            <a:off x="541655" y="1040130"/>
            <a:ext cx="5807075" cy="3068955"/>
          </a:xfrm>
          <a:prstGeom prst="round2DiagRect">
            <a:avLst/>
          </a:prstGeom>
          <a:grpFill/>
          <a:ln w="38100">
            <a:solidFill>
              <a:srgbClr val="00B050"/>
            </a:solidFill>
            <a:prstDash val="sysDot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1601403" y="2941351"/>
            <a:ext cx="547534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7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zh-CN" altLang="en-US" sz="27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b="5898"/>
          <a:stretch>
            <a:fillRect/>
          </a:stretch>
        </p:blipFill>
        <p:spPr>
          <a:xfrm>
            <a:off x="6602809" y="919830"/>
            <a:ext cx="2281118" cy="2889860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1045" y="1210310"/>
            <a:ext cx="540893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唐朝有位诗人，因擅长写山水诗而著名。宋朝大文学家苏轼赞誉他的诗是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诗中有画，画中有诗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，他就是王维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480945" y="394542"/>
            <a:ext cx="1666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造字工房悦黑演示版常规体" pitchFamily="50" charset="-122"/>
                <a:ea typeface="造字工房悦黑演示版常规体" pitchFamily="50" charset="-122"/>
              </a:rPr>
              <a:t>日积月累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-151515" y="204042"/>
            <a:ext cx="2418080" cy="711835"/>
            <a:chOff x="-111985" y="-57194"/>
            <a:chExt cx="3427776" cy="109642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111985" y="-57194"/>
              <a:ext cx="1152128" cy="9147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716016" y="3352601"/>
            <a:ext cx="3672408" cy="1307381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借助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拼音，读通古诗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</a:endParaRPr>
          </a:p>
          <a:p>
            <a:pPr algn="l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注意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鹿柴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的读音。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1725548" y="490539"/>
            <a:ext cx="5688632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鹿柴</a:t>
            </a: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[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唐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]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维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空</a:t>
            </a:r>
            <a:r>
              <a:rPr 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山不见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人，但</a:t>
            </a:r>
            <a:r>
              <a:rPr 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闻人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语响。</a:t>
            </a:r>
          </a:p>
          <a:p>
            <a:pPr algn="ctr">
              <a:lnSpc>
                <a:spcPct val="150000"/>
              </a:lnSpc>
            </a:pP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返</a:t>
            </a:r>
            <a:r>
              <a:rPr 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景入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深林，复</a:t>
            </a:r>
            <a:r>
              <a:rPr 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照青苔</a:t>
            </a:r>
            <a:r>
              <a:rPr 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3988" y="36917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zhài</a:t>
            </a:r>
            <a:endParaRPr lang="zh-CN" altLang="en-US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888" y="11612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wéi</a:t>
            </a:r>
            <a:endParaRPr lang="en-US" altLang="zh-CN" dirty="0" smtClean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9584" y="260142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fǎn</a:t>
            </a:r>
            <a:endParaRPr lang="zh-CN" altLang="en-US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5385" y="260142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tái</a:t>
            </a:r>
            <a:endParaRPr lang="zh-CN" altLang="en-US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4457" t="9468" r="4432" b="10868"/>
          <a:stretch>
            <a:fillRect/>
          </a:stretch>
        </p:blipFill>
        <p:spPr>
          <a:xfrm>
            <a:off x="894918" y="979646"/>
            <a:ext cx="7349490" cy="3461861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1187624" y="1422539"/>
            <a:ext cx="6768752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鹿柴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唐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王维</a:t>
            </a:r>
          </a:p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空山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不见人，但闻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人语响。</a:t>
            </a:r>
          </a:p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返景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入深林，复照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青苔上。</a:t>
            </a:r>
          </a:p>
        </p:txBody>
      </p:sp>
      <p:grpSp>
        <p:nvGrpSpPr>
          <p:cNvPr id="8" name="组合 80"/>
          <p:cNvGrpSpPr/>
          <p:nvPr/>
        </p:nvGrpSpPr>
        <p:grpSpPr bwMode="auto">
          <a:xfrm>
            <a:off x="1259632" y="1321435"/>
            <a:ext cx="2005966" cy="592455"/>
            <a:chOff x="368689" y="1085181"/>
            <a:chExt cx="2907620" cy="784041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gray">
            <a:xfrm>
              <a:off x="1046122" y="1123837"/>
              <a:ext cx="2230187" cy="705889"/>
            </a:xfrm>
            <a:prstGeom prst="homePlate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zh-CN" sz="2400">
                  <a:latin typeface="Arial" panose="020B0604020202020204" pitchFamily="34" charset="0"/>
                  <a:ea typeface="微软雅黑" panose="020B0503020204020204" charset="-122"/>
                </a:rPr>
                <a:t>朗读节奏</a:t>
              </a:r>
            </a:p>
          </p:txBody>
        </p:sp>
        <p:sp>
          <p:nvSpPr>
            <p:cNvPr id="10" name="AutoShape 27"/>
            <p:cNvSpPr>
              <a:spLocks noChangeArrowheads="1"/>
            </p:cNvSpPr>
            <p:nvPr/>
          </p:nvSpPr>
          <p:spPr bwMode="gray">
            <a:xfrm>
              <a:off x="368689" y="1085181"/>
              <a:ext cx="509900" cy="784041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/>
              <a:endParaRPr lang="en-US" altLang="ko-KR" sz="2400" b="1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9512" y="411510"/>
            <a:ext cx="2473998" cy="697101"/>
            <a:chOff x="2674066" y="1883594"/>
            <a:chExt cx="2473998" cy="6971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066" y="1883594"/>
              <a:ext cx="850943" cy="697101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>
              <a:off x="3501987" y="2064958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2"/>
          <p:cNvSpPr>
            <a:spLocks noChangeArrowheads="1"/>
          </p:cNvSpPr>
          <p:nvPr/>
        </p:nvSpPr>
        <p:spPr bwMode="gray">
          <a:xfrm>
            <a:off x="2042654" y="1491630"/>
            <a:ext cx="5058692" cy="685324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"柴"同"寨"，栅栏。此为地名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6" name="矩形 5"/>
          <p:cNvSpPr/>
          <p:nvPr/>
        </p:nvSpPr>
        <p:spPr>
          <a:xfrm>
            <a:off x="2271622" y="627534"/>
            <a:ext cx="4600756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如何</a:t>
            </a:r>
            <a:r>
              <a:rPr lang="zh-CN" altLang="en-US" sz="32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理解题目 “鹿柴</a:t>
            </a:r>
            <a:r>
              <a:rPr lang="zh-CN" altLang="en-US" sz="32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en-US" altLang="zh-CN" sz="32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592" y="2643758"/>
            <a:ext cx="7344815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创作</a:t>
            </a:r>
            <a:r>
              <a:rPr lang="zh-CN" alt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背景：鹿柴，是王维在辋川别业的胜景之一。辋川有胜景二十处，王维和他的好友</a:t>
            </a:r>
            <a:r>
              <a:rPr lang="zh-CN" alt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裴迪</a:t>
            </a:r>
            <a:r>
              <a:rPr lang="zh-CN" alt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逐处作诗，编为《辋川集》，这首诗是其中的第五首。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7360" y="411510"/>
            <a:ext cx="2529818" cy="561692"/>
            <a:chOff x="175870" y="929976"/>
            <a:chExt cx="2529818" cy="561692"/>
          </a:xfrm>
        </p:grpSpPr>
        <p:sp>
          <p:nvSpPr>
            <p:cNvPr id="17" name="文本框 14"/>
            <p:cNvSpPr txBox="1"/>
            <p:nvPr/>
          </p:nvSpPr>
          <p:spPr>
            <a:xfrm>
              <a:off x="558316" y="929976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0" y="982653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899592" y="2715766"/>
            <a:ext cx="4104456" cy="120850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山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中空空荡荡不见人影，</a:t>
            </a:r>
          </a:p>
          <a:p>
            <a:pPr algn="l"/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只听得喧哗的人语声响。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45695" y="843558"/>
            <a:ext cx="485261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空山/不见人，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但闻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/人语响</a:t>
            </a:r>
            <a:r>
              <a:rPr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9375" r="15931" b="15278"/>
          <a:stretch>
            <a:fillRect/>
          </a:stretch>
        </p:blipFill>
        <p:spPr>
          <a:xfrm>
            <a:off x="5724128" y="2211710"/>
            <a:ext cx="2869351" cy="2278194"/>
          </a:xfrm>
          <a:prstGeom prst="snip2DiagRect">
            <a:avLst/>
          </a:prstGeom>
        </p:spPr>
      </p:pic>
      <p:sp>
        <p:nvSpPr>
          <p:cNvPr id="4" name="线形标注 1 3"/>
          <p:cNvSpPr/>
          <p:nvPr/>
        </p:nvSpPr>
        <p:spPr>
          <a:xfrm>
            <a:off x="3563888" y="1563638"/>
            <a:ext cx="720080" cy="576064"/>
          </a:xfrm>
          <a:prstGeom prst="borderCallout1">
            <a:avLst>
              <a:gd name="adj1" fmla="val 2583"/>
              <a:gd name="adj2" fmla="val 98958"/>
              <a:gd name="adj3" fmla="val -44763"/>
              <a:gd name="adj4" fmla="val 141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只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572000" y="1322213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932040" y="1322213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线形标注 1 19"/>
          <p:cNvSpPr/>
          <p:nvPr/>
        </p:nvSpPr>
        <p:spPr>
          <a:xfrm>
            <a:off x="5652120" y="1563638"/>
            <a:ext cx="1152128" cy="576064"/>
          </a:xfrm>
          <a:prstGeom prst="borderCallout1">
            <a:avLst>
              <a:gd name="adj1" fmla="val -356"/>
              <a:gd name="adj2" fmla="val 485"/>
              <a:gd name="adj3" fmla="val -41823"/>
              <a:gd name="adj4" fmla="val -317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听见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06830" y="1111885"/>
            <a:ext cx="73475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</a:rPr>
              <a:t>边读边想象画面，能让我更加</a:t>
            </a:r>
            <a:r>
              <a:rPr lang="zh-CN" altLang="en-US" sz="2600" b="1" dirty="0" smtClean="0">
                <a:latin typeface="楷体" panose="02010609060101010101" charset="-122"/>
                <a:ea typeface="楷体" panose="02010609060101010101" charset="-122"/>
              </a:rPr>
              <a:t>真切地感受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</a:rPr>
              <a:t>到情景之美，读《观潮》时，我仿佛身临其境，目睹钱塘江大潮汹涌澎湃的壮观景象。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26820" y="3060065"/>
            <a:ext cx="73475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读《走月亮》时，随着文章的描写，我脑子里就像放电视剧一样，一路走，一路欣赏月下的美景。</a:t>
            </a:r>
            <a:endParaRPr lang="zh-CN" altLang="en-US" sz="2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" y="1062990"/>
            <a:ext cx="942975" cy="12477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" y="2931790"/>
            <a:ext cx="1057275" cy="136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91680" y="1059582"/>
            <a:ext cx="5760640" cy="46166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思考：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Wingdings" panose="05000000000000000000" pitchFamily="2" charset="2"/>
              </a:rPr>
              <a:t>（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Wingdings" panose="05000000000000000000" pitchFamily="2" charset="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Wingdings" panose="05000000000000000000" pitchFamily="2" charset="2"/>
              </a:rPr>
              <a:t>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“返景”和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照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怎么理解？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2233876" y="1635646"/>
            <a:ext cx="4680520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返</a:t>
            </a:r>
            <a:r>
              <a:rPr lang="zh-CN" altLang="en-US" sz="2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景：夕阳返照的光</a:t>
            </a:r>
            <a:r>
              <a:rPr lang="zh-CN" altLang="en-US" sz="2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en-US" altLang="zh-CN" sz="26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景：</a:t>
            </a:r>
            <a:r>
              <a:rPr lang="zh-CN" altLang="en-US" sz="2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日光之影，古时同"影"</a:t>
            </a:r>
            <a:r>
              <a:rPr lang="zh-CN" altLang="en-US" sz="2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照</a:t>
            </a:r>
            <a:r>
              <a:rPr lang="zh-CN" altLang="en-US" sz="2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：照耀（着）</a:t>
            </a:r>
          </a:p>
        </p:txBody>
      </p:sp>
      <p:sp>
        <p:nvSpPr>
          <p:cNvPr id="15" name="文本框 6"/>
          <p:cNvSpPr txBox="1"/>
          <p:nvPr/>
        </p:nvSpPr>
        <p:spPr>
          <a:xfrm>
            <a:off x="2145695" y="483518"/>
            <a:ext cx="485261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返景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入深林，复照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青苔上。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" y="3291830"/>
            <a:ext cx="2286000" cy="1582103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t="7786" b="5729"/>
          <a:stretch>
            <a:fillRect/>
          </a:stretch>
        </p:blipFill>
        <p:spPr>
          <a:xfrm>
            <a:off x="6818656" y="3291830"/>
            <a:ext cx="2325344" cy="1581626"/>
          </a:xfrm>
          <a:prstGeom prst="round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519772" y="3291830"/>
            <a:ext cx="4104456" cy="120850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夕阳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的金光射入深林中，青苔上映着昏黄的微光。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1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465" y="2355850"/>
            <a:ext cx="3008865" cy="23443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5006" y="3864269"/>
            <a:ext cx="963962" cy="538551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66000"/>
              </a:prstClr>
            </a:outerShdw>
          </a:effectLst>
        </p:spPr>
      </p:pic>
      <p:sp>
        <p:nvSpPr>
          <p:cNvPr id="6" name="对角圆角矩形 5"/>
          <p:cNvSpPr/>
          <p:nvPr/>
        </p:nvSpPr>
        <p:spPr>
          <a:xfrm>
            <a:off x="251521" y="771550"/>
            <a:ext cx="5832648" cy="252028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ot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文本框 1"/>
          <p:cNvSpPr txBox="1"/>
          <p:nvPr/>
        </p:nvSpPr>
        <p:spPr>
          <a:xfrm>
            <a:off x="539552" y="819165"/>
            <a:ext cx="540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诗</a:t>
            </a:r>
            <a:r>
              <a:rPr lang="zh-CN" altLang="en-US" sz="3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文</a:t>
            </a:r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意思</a:t>
            </a:r>
            <a:r>
              <a:rPr lang="zh-CN" altLang="en-US" sz="3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：</a:t>
            </a:r>
            <a:endParaRPr lang="zh-CN" altLang="en-US" sz="3000" dirty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  <a:p>
            <a:pPr algn="l"/>
            <a:r>
              <a:rPr lang="en-US" altLang="zh-CN" sz="3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3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空寂</a:t>
            </a:r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的山中不见一个人，只听到一阵人语声。太阳的一抹余晖</a:t>
            </a:r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返入深林，又照到林中的青苔上。</a:t>
            </a:r>
            <a:endParaRPr lang="zh-CN" altLang="en-US" sz="3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35696" y="762536"/>
            <a:ext cx="7244202" cy="328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这首诗描绘的是鹿柴附近的空山深林在傍晚时分的幽静景色。诗的绝妙处在于</a:t>
            </a:r>
            <a:r>
              <a:rPr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以动衬静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以局部衬全局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，清新自然，毫不做作。落笔先写空山寂绝人迹，接着以但闻一转，引出人语响来。空谷传音，愈见其空；人语过后，愈添空寂。最后又写几点夕阳余晖的映照，愈加触发人幽暗的感觉。</a:t>
            </a:r>
            <a:r>
              <a:rPr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这首诗创造了一种幽深而光明的象征性境界，表现了作者在深幽的修禅过程中的豁然开朗。</a:t>
            </a:r>
            <a:r>
              <a:rPr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王维是诗人、画家兼音乐家。这首诗正体现出诗、画、乐的结合。他以音乐家对声的感悟，画家对光的把握，诗人对语言的提炼，刻画了空谷人语、斜辉返照那一瞬间特有的寂静清幽，耐人寻味</a:t>
            </a:r>
            <a:r>
              <a:rPr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6" name="图片 5" descr="图片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7" y="1530985"/>
            <a:ext cx="1402715" cy="14433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1520" y="555526"/>
            <a:ext cx="1466850" cy="414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100">
                <a:latin typeface="黑体" panose="02010609060101010101" pitchFamily="49" charset="-122"/>
                <a:ea typeface="黑体" panose="02010609060101010101" pitchFamily="49" charset="-122"/>
              </a:rPr>
              <a:t>古诗赏析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889159"/>
            <a:ext cx="7282339" cy="35047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8709" y="2499742"/>
            <a:ext cx="4186238" cy="1113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日夕见寒山，便为独往客。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不知深林事，但有麏麚迹。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88845" y="1602105"/>
            <a:ext cx="211740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鹿柴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(裴迪)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20958" b="8892"/>
          <a:stretch>
            <a:fillRect/>
          </a:stretch>
        </p:blipFill>
        <p:spPr>
          <a:xfrm>
            <a:off x="6590933" y="1275606"/>
            <a:ext cx="2521267" cy="1997106"/>
          </a:xfrm>
          <a:prstGeom prst="round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17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563888" y="2984053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jūn</a:t>
            </a:r>
            <a:r>
              <a:rPr lang="en-US" altLang="zh-CN" sz="1400" dirty="0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 </a:t>
            </a:r>
            <a:r>
              <a:rPr lang="en-US" altLang="zh-CN" sz="1400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jiā</a:t>
            </a:r>
            <a:r>
              <a:rPr lang="en-US" altLang="zh-CN" sz="1400" dirty="0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 </a:t>
            </a:r>
            <a:endParaRPr lang="zh-CN" altLang="en-US" sz="1400" dirty="0">
              <a:solidFill>
                <a:srgbClr val="FF0000"/>
              </a:solidFill>
              <a:latin typeface="汉语拼音" pitchFamily="34" charset="0"/>
              <a:cs typeface="汉语拼音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  <p:sp>
        <p:nvSpPr>
          <p:cNvPr id="7" name="文本框 3"/>
          <p:cNvSpPr txBox="1"/>
          <p:nvPr/>
        </p:nvSpPr>
        <p:spPr>
          <a:xfrm>
            <a:off x="1115616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38250" y="1056005"/>
            <a:ext cx="7347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读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《现代诗二首》时，我一边读一边想象画面，想象着鸟儿驮着夕阳归巢，夕阳染红芦苇的美景:想象蓝天下，花牛在草地上自由自在的样子，不知不觉就读懂了这两首诗。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7960" y="2983865"/>
            <a:ext cx="73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读《繁星》我仿佛听到了大海的声音，看到了一个人躺在甲板上，仰望满天的星空。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056005"/>
            <a:ext cx="962025" cy="1285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846705"/>
            <a:ext cx="1076325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4"/>
          <p:cNvSpPr/>
          <p:nvPr/>
        </p:nvSpPr>
        <p:spPr>
          <a:xfrm>
            <a:off x="2843808" y="1089264"/>
            <a:ext cx="5560060" cy="2150110"/>
          </a:xfrm>
          <a:prstGeom prst="wedgeRoundRectCallout">
            <a:avLst>
              <a:gd name="adj1" fmla="val -64584"/>
              <a:gd name="adj2" fmla="val -1033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，总结边读边想象画面的方法？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2987824" y="1275606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看来大家对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读文章，想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画面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都有了真切的阅读感受，我们来读读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交流平台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，总结边读边想象画面的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方法吧！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40" y="1746885"/>
            <a:ext cx="2050415" cy="264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47664" y="1074305"/>
            <a:ext cx="7385685" cy="1292658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  <p:txBody>
          <a:bodyPr wrap="square" lIns="91437" tIns="45718" rIns="91437" bIns="45718">
            <a:spAutoFit/>
          </a:bodyPr>
          <a:lstStyle/>
          <a:p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张芳：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我能够根据文章中的描写想象画面。如读《观潮》，我仿佛看到了钱塘江潮由远及近、奔腾而来的样子。</a:t>
            </a:r>
            <a:endParaRPr lang="zh-CN" altLang="en-US" sz="2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771550"/>
            <a:ext cx="1849541" cy="20699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847975"/>
            <a:ext cx="1863090" cy="1257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892" y="2847975"/>
            <a:ext cx="2187893" cy="1243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923" y="2847975"/>
            <a:ext cx="1865948" cy="1243013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3203848" y="4155926"/>
            <a:ext cx="3636645" cy="14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3131840" y="4299942"/>
            <a:ext cx="37753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潮由远及近、奔腾而来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76650" y="267494"/>
            <a:ext cx="1790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见其形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/>
          <p:nvPr/>
        </p:nvSpPr>
        <p:spPr>
          <a:xfrm>
            <a:off x="1099423" y="1347614"/>
            <a:ext cx="6945154" cy="1292658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  <p:txBody>
          <a:bodyPr wrap="square" lIns="91437" tIns="45718" rIns="91437" bIns="45718">
            <a:spAutoFit/>
          </a:bodyPr>
          <a:lstStyle>
            <a:defPPr>
              <a:defRPr lang="zh-CN"/>
            </a:defPPr>
            <a:lvl1pPr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00" dirty="0" smtClean="0"/>
              <a:t>    李</a:t>
            </a:r>
            <a:r>
              <a:rPr lang="zh-CN" altLang="en-US" sz="2600" dirty="0"/>
              <a:t>红：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读了文章，我不仅能想象画面，还能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听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到声音。如读《走月亮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，我似乎听到了潺潺的溪流声、秋虫的鸣叫声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10" y="3289459"/>
            <a:ext cx="1161098" cy="12963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43" y="2979896"/>
            <a:ext cx="1745933" cy="1308735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66" y="2981801"/>
            <a:ext cx="1970246" cy="1306830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8231" y="419946"/>
            <a:ext cx="1790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听其声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55576" y="1275606"/>
            <a:ext cx="7632848" cy="1692771"/>
          </a:xfrm>
          <a:prstGeom prst="rect">
            <a:avLst/>
          </a:prstGeom>
          <a:noFill/>
          <a:ln w="28575">
            <a:solidFill>
              <a:srgbClr val="FF993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赵亮：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文章，除了上面两位同学说的能想象画面和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听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到声音之外，我还能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闻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到味道。如《走月亮》中，那果园里的香味扑来，有雪梨、火把梨、紫葡萄……瓜果飘香，令人陶醉。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" y="2991803"/>
            <a:ext cx="1182053" cy="1654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81" y="3214211"/>
            <a:ext cx="2036921" cy="1356836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t="3313" b="6627"/>
          <a:stretch>
            <a:fillRect/>
          </a:stretch>
        </p:blipFill>
        <p:spPr>
          <a:xfrm>
            <a:off x="6536055" y="3214211"/>
            <a:ext cx="1187291" cy="1356360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008" y="3214688"/>
            <a:ext cx="1905953" cy="1356360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6650" y="294005"/>
            <a:ext cx="1790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闻其味</a:t>
            </a:r>
            <a:endParaRPr lang="en-US" altLang="zh-CN" sz="3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1477010" y="627534"/>
            <a:ext cx="6189980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阅读时除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了上面几位同学说的阅读体验，你还能从阅读文章中获得什么呢？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descr="timgUV2LM12U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5943" t="5064" r="16220" b="3128"/>
          <a:stretch>
            <a:fillRect/>
          </a:stretch>
        </p:blipFill>
        <p:spPr>
          <a:xfrm flipH="1">
            <a:off x="-28579" y="2373573"/>
            <a:ext cx="1542815" cy="24392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文本框 5"/>
          <p:cNvSpPr txBox="1"/>
          <p:nvPr/>
        </p:nvSpPr>
        <p:spPr>
          <a:xfrm>
            <a:off x="1547664" y="2139702"/>
            <a:ext cx="67316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600" b="1" dirty="0" smtClean="0">
                <a:latin typeface="楷体" panose="02010609060101010101" charset="-122"/>
                <a:ea typeface="楷体" panose="02010609060101010101" charset="-122"/>
              </a:rPr>
              <a:t> 还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</a:rPr>
              <a:t>能尝到味道，有时书上描写到食物味道的时候，我也好像尝到了，还能触摸到，比如读到大熊猫毛茸茸的，我想起我们家的狗摸上去也是毛茸茸的，就能体会到大熊猫毛茸茸的感觉。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1660</Words>
  <Application>Microsoft Office PowerPoint</Application>
  <PresentationFormat>全屏显示(16:9)</PresentationFormat>
  <Paragraphs>134</Paragraphs>
  <Slides>34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楷体</vt:lpstr>
      <vt:lpstr>Calibri</vt:lpstr>
      <vt:lpstr>造字工房悦黑演示版常规体</vt:lpstr>
      <vt:lpstr>黑体</vt:lpstr>
      <vt:lpstr>Xingkai SC</vt:lpstr>
      <vt:lpstr>汉语拼音</vt:lpstr>
      <vt:lpstr>幼圆</vt:lpstr>
      <vt:lpstr>微软雅黑</vt:lpstr>
      <vt:lpstr>Wingdings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640</cp:revision>
  <dcterms:created xsi:type="dcterms:W3CDTF">2017-03-17T02:28:00Z</dcterms:created>
  <dcterms:modified xsi:type="dcterms:W3CDTF">2020-05-09T08:50:08Z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