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5"/>
  </p:notesMasterIdLst>
  <p:sldIdLst>
    <p:sldId id="256" r:id="rId11"/>
    <p:sldId id="333" r:id="rId12"/>
    <p:sldId id="335" r:id="rId13"/>
    <p:sldId id="331" r:id="rId14"/>
    <p:sldId id="321" r:id="rId15"/>
    <p:sldId id="322" r:id="rId16"/>
    <p:sldId id="313" r:id="rId17"/>
    <p:sldId id="323" r:id="rId18"/>
    <p:sldId id="324" r:id="rId19"/>
    <p:sldId id="327" r:id="rId20"/>
    <p:sldId id="329" r:id="rId21"/>
    <p:sldId id="328" r:id="rId22"/>
    <p:sldId id="330" r:id="rId23"/>
    <p:sldId id="260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000000"/>
    <a:srgbClr val="E6DCA2"/>
    <a:srgbClr val="1B9B15"/>
    <a:srgbClr val="FF0000"/>
    <a:srgbClr val="F0AF2C"/>
    <a:srgbClr val="E971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 varScale="1">
        <p:scale>
          <a:sx n="63" d="100"/>
          <a:sy n="63" d="100"/>
        </p:scale>
        <p:origin x="-168" y="-108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 descr="32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23850" y="212725"/>
            <a:ext cx="1949450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10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103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103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30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307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7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3081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82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83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410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10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410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10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10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512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5126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27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512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3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3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614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615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5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61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5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5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196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15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9221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9224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3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jpeg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9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2062163" y="476250"/>
            <a:ext cx="6953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-100" normalizeH="0" baseline="0" noProof="0" dirty="0">
                <a:solidFill>
                  <a:srgbClr val="008000"/>
                </a:solidFill>
                <a:latin typeface="黑体" pitchFamily="49" charset="-122"/>
                <a:ea typeface="黑体" pitchFamily="49" charset="-122"/>
                <a:cs typeface="+mn-cs"/>
              </a:rPr>
              <a:t>北师大版 三年级下册 第七单元 数据的整理和表示</a:t>
            </a:r>
            <a:endParaRPr kumimoji="0" lang="zh-CN" altLang="en-US" sz="2400" b="1" kern="1200" cap="none" spc="-100" normalizeH="0" baseline="0" noProof="0" dirty="0">
              <a:solidFill>
                <a:srgbClr val="008000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pic>
        <p:nvPicPr>
          <p:cNvPr id="11267" name="图片 34" descr="3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5825" y="2205038"/>
            <a:ext cx="5410200" cy="143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Box 3"/>
          <p:cNvSpPr txBox="1"/>
          <p:nvPr/>
        </p:nvSpPr>
        <p:spPr>
          <a:xfrm>
            <a:off x="4429125" y="4500563"/>
            <a:ext cx="41433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90204" pitchFamily="34" charset="0"/>
              </a:rPr>
              <a:t>        </a:t>
            </a:r>
            <a:r>
              <a:rPr lang="zh-CN" altLang="en-US" sz="2400" dirty="0">
                <a:latin typeface="Arial" panose="020B0604020202090204" pitchFamily="34" charset="0"/>
              </a:rPr>
              <a:t>棠外附小      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张应成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900113" y="2133600"/>
            <a:ext cx="71723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Arial" panose="020B0604020202090204" pitchFamily="34" charset="0"/>
              </a:rPr>
              <a:t>        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90204" pitchFamily="34" charset="0"/>
              </a:rPr>
              <a:t>数据的整理和表示在生活中还有有什么用呢？</a:t>
            </a:r>
            <a:endParaRPr lang="zh-CN" altLang="en-US" sz="3200" dirty="0">
              <a:solidFill>
                <a:srgbClr val="FF0000"/>
              </a:solidFill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1" descr="90eea0b5c2e97d3cf50ccc7a86049990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4013"/>
            <a:ext cx="9144000" cy="6149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1" descr="6a34b67a8ea179a2371fbd846758ed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929688" cy="6542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" descr="cda431acbd73a5f39ac1d06bf7d78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57250" y="-785812"/>
            <a:ext cx="9644063" cy="7643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79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eaLnBrk="1" hangingPunct="1"/>
            <a:endParaRPr lang="zh-CN" altLang="en-US" dirty="0">
              <a:latin typeface="Arial" panose="020B0604020202090204" pitchFamily="34" charset="0"/>
            </a:endParaRPr>
          </a:p>
        </p:txBody>
      </p:sp>
      <p:grpSp>
        <p:nvGrpSpPr>
          <p:cNvPr id="2458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4602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603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24604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24605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</p:grpSp>
      <p:sp>
        <p:nvSpPr>
          <p:cNvPr id="24581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458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4590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24591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24592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24593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24594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24595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24596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24597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24598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24599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24600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24601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</p:grpSp>
      <p:grpSp>
        <p:nvGrpSpPr>
          <p:cNvPr id="2458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4586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7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24588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24589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eaLnBrk="1" hangingPunct="1"/>
              <a:endParaRPr lang="zh-CN" altLang="en-US" dirty="0">
                <a:latin typeface="Arial" panose="020B0604020202090204" pitchFamily="34" charset="0"/>
              </a:endParaRPr>
            </a:p>
          </p:txBody>
        </p:sp>
      </p:grpSp>
      <p:sp>
        <p:nvSpPr>
          <p:cNvPr id="24584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1533" name="Text Box 29"/>
          <p:cNvPicPr/>
          <p:nvPr/>
        </p:nvPicPr>
        <p:blipFill>
          <a:blip r:embed="rId2"/>
          <a:stretch>
            <a:fillRect/>
          </a:stretch>
        </p:blipFill>
        <p:spPr>
          <a:xfrm>
            <a:off x="249238" y="2030413"/>
            <a:ext cx="7778750" cy="3700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2"/>
          <p:cNvSpPr txBox="1"/>
          <p:nvPr/>
        </p:nvSpPr>
        <p:spPr>
          <a:xfrm>
            <a:off x="642938" y="1500188"/>
            <a:ext cx="8501062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90204" pitchFamily="34" charset="0"/>
              </a:rPr>
              <a:t>学习目标：</a:t>
            </a:r>
            <a:endParaRPr lang="en-US" altLang="zh-CN" sz="3600" b="1" dirty="0">
              <a:latin typeface="Arial" panose="020B0604020202090204" pitchFamily="34" charset="0"/>
            </a:endParaRPr>
          </a:p>
          <a:p>
            <a:r>
              <a:rPr lang="en-US" altLang="zh-CN" sz="3600" b="1" dirty="0">
                <a:latin typeface="Arial" panose="020B0604020202090204" pitchFamily="34" charset="0"/>
              </a:rPr>
              <a:t>1</a:t>
            </a:r>
            <a:r>
              <a:rPr lang="zh-CN" altLang="en-US" sz="3600" b="1" dirty="0">
                <a:latin typeface="Arial" panose="020B0604020202090204" pitchFamily="34" charset="0"/>
              </a:rPr>
              <a:t>：通过淘气模拟开鞋店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90204" pitchFamily="34" charset="0"/>
              </a:rPr>
              <a:t>收集数据，</a:t>
            </a:r>
            <a:r>
              <a:rPr lang="zh-CN" altLang="en-US" sz="3600" b="1" dirty="0">
                <a:latin typeface="Arial" panose="020B0604020202090204" pitchFamily="34" charset="0"/>
              </a:rPr>
              <a:t>尝试进行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90204" pitchFamily="34" charset="0"/>
              </a:rPr>
              <a:t>数据的整理和表示</a:t>
            </a:r>
            <a:r>
              <a:rPr lang="zh-CN" altLang="en-US" sz="3600" b="1" dirty="0">
                <a:latin typeface="Arial" panose="020B0604020202090204" pitchFamily="34" charset="0"/>
              </a:rPr>
              <a:t>，借助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90204" pitchFamily="34" charset="0"/>
              </a:rPr>
              <a:t>画图方式整理数据</a:t>
            </a:r>
            <a:r>
              <a:rPr lang="zh-CN" altLang="en-US" sz="3600" b="1" dirty="0">
                <a:latin typeface="Arial" panose="020B0604020202090204" pitchFamily="34" charset="0"/>
              </a:rPr>
              <a:t>的表示数据。</a:t>
            </a:r>
            <a:endParaRPr lang="zh-CN" altLang="en-US" sz="3600" b="1" dirty="0">
              <a:latin typeface="Arial" panose="020B0604020202090204" pitchFamily="34" charset="0"/>
            </a:endParaRPr>
          </a:p>
          <a:p>
            <a:r>
              <a:rPr lang="en-US" altLang="zh-CN" sz="3600" b="1" dirty="0">
                <a:latin typeface="Arial" panose="020B0604020202090204" pitchFamily="34" charset="0"/>
              </a:rPr>
              <a:t>2.</a:t>
            </a:r>
            <a:r>
              <a:rPr lang="zh-CN" altLang="en-US" sz="3600" b="1" dirty="0">
                <a:latin typeface="Arial" panose="020B0604020202090204" pitchFamily="34" charset="0"/>
              </a:rPr>
              <a:t>根据图表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90204" pitchFamily="34" charset="0"/>
              </a:rPr>
              <a:t>分析数据</a:t>
            </a:r>
            <a:r>
              <a:rPr lang="zh-CN" altLang="en-US" sz="3600" b="1" dirty="0">
                <a:latin typeface="Arial" panose="020B0604020202090204" pitchFamily="34" charset="0"/>
              </a:rPr>
              <a:t>特征，作出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90204" pitchFamily="34" charset="0"/>
              </a:rPr>
              <a:t>推断或决策，</a:t>
            </a:r>
            <a:r>
              <a:rPr lang="zh-CN" altLang="en-US" sz="3600" b="1" dirty="0">
                <a:latin typeface="Arial" panose="020B0604020202090204" pitchFamily="34" charset="0"/>
              </a:rPr>
              <a:t>实现调查的初衷</a:t>
            </a:r>
            <a:r>
              <a:rPr lang="zh-CN" altLang="en-US" sz="2400" b="1" dirty="0">
                <a:latin typeface="Arial" panose="020B0604020202090204" pitchFamily="34" charset="0"/>
              </a:rPr>
              <a:t>。</a:t>
            </a:r>
            <a:endParaRPr lang="zh-CN" altLang="en-US" sz="2000" b="1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eaLnBrk="1" hangingPunct="1"/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1331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eaLnBrk="1" hangingPunct="1"/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1331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eaLnBrk="1" hangingPunct="1"/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3250" y="5159375"/>
            <a:ext cx="80565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90204" pitchFamily="34" charset="0"/>
              </a:rPr>
              <a:t>淘气想开一个小小鞋店，为了“进货”，需要调查</a:t>
            </a:r>
            <a:endParaRPr lang="zh-CN" altLang="en-US" sz="2800" b="1" dirty="0">
              <a:latin typeface="Arial" panose="020B0604020202090204" pitchFamily="34" charset="0"/>
            </a:endParaRPr>
          </a:p>
        </p:txBody>
      </p:sp>
      <p:pic>
        <p:nvPicPr>
          <p:cNvPr id="9" name="图片 8" descr="淘气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4572000" cy="4071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4000500" y="857250"/>
            <a:ext cx="3429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90204" pitchFamily="34" charset="0"/>
              </a:rPr>
              <a:t>淘气的老板梦</a:t>
            </a:r>
            <a:endParaRPr lang="zh-CN" altLang="en-US" sz="2800" b="1" dirty="0">
              <a:solidFill>
                <a:srgbClr val="FF0000"/>
              </a:solidFill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eaLnBrk="1" hangingPunct="1"/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14339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eaLnBrk="1" hangingPunct="1"/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14340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eaLnBrk="1" hangingPunct="1"/>
            <a:endParaRPr lang="zh-CN" altLang="en-US" dirty="0">
              <a:latin typeface="Arial" panose="020B0604020202090204" pitchFamily="34" charset="0"/>
            </a:endParaRPr>
          </a:p>
        </p:txBody>
      </p:sp>
      <p:pic>
        <p:nvPicPr>
          <p:cNvPr id="14341" name="Picture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1373188"/>
            <a:ext cx="4084637" cy="39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" name="图片 43" descr="2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43075"/>
            <a:ext cx="5037138" cy="1754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" name="图片 44" descr="2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7138" y="1671638"/>
            <a:ext cx="4040187" cy="182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1285875" y="3497263"/>
            <a:ext cx="51435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90204" pitchFamily="34" charset="0"/>
              </a:rPr>
              <a:t>小组合作要求</a:t>
            </a:r>
            <a:endParaRPr lang="en-US" altLang="zh-CN" sz="2400" b="1" dirty="0">
              <a:solidFill>
                <a:srgbClr val="FF0000"/>
              </a:solidFill>
              <a:latin typeface="Arial" panose="020B0604020202090204" pitchFamily="34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90204" pitchFamily="34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90204" pitchFamily="34" charset="0"/>
              </a:rPr>
              <a:t>、想：结合生活实际</a:t>
            </a:r>
            <a:endParaRPr lang="en-US" altLang="zh-CN" sz="2400" b="1" dirty="0">
              <a:solidFill>
                <a:srgbClr val="FF0000"/>
              </a:solidFill>
              <a:latin typeface="Arial" panose="020B0604020202090204" pitchFamily="34" charset="0"/>
            </a:endParaRPr>
          </a:p>
          <a:p>
            <a:endParaRPr lang="en-US" altLang="zh-CN" sz="2400" b="1" dirty="0">
              <a:solidFill>
                <a:srgbClr val="FF0000"/>
              </a:solidFill>
              <a:latin typeface="Arial" panose="020B0604020202090204" pitchFamily="34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90204" pitchFamily="34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90204" pitchFamily="34" charset="0"/>
              </a:rPr>
              <a:t> 、说：小组内探讨，并做好记录</a:t>
            </a:r>
            <a:endParaRPr lang="en-US" altLang="zh-CN" sz="2400" b="1" dirty="0">
              <a:solidFill>
                <a:srgbClr val="FF0000"/>
              </a:solidFill>
              <a:latin typeface="Arial" panose="020B0604020202090204" pitchFamily="34" charset="0"/>
            </a:endParaRPr>
          </a:p>
          <a:p>
            <a:endParaRPr lang="en-US" altLang="zh-CN" sz="2400" b="1" dirty="0">
              <a:solidFill>
                <a:srgbClr val="FF0000"/>
              </a:solidFill>
              <a:latin typeface="Arial" panose="020B0604020202090204" pitchFamily="34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90204" pitchFamily="34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90204" pitchFamily="34" charset="0"/>
              </a:rPr>
              <a:t> 、举手汇报</a:t>
            </a:r>
            <a:endParaRPr lang="zh-CN" altLang="en-US" sz="2400" b="1" dirty="0">
              <a:solidFill>
                <a:srgbClr val="FF0000"/>
              </a:solidFill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765175"/>
            <a:ext cx="7883525" cy="42068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008063" y="1268413"/>
          <a:ext cx="3455988" cy="228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998"/>
                <a:gridCol w="575998"/>
                <a:gridCol w="575998"/>
                <a:gridCol w="575998"/>
                <a:gridCol w="575998"/>
                <a:gridCol w="575998"/>
              </a:tblGrid>
              <a:tr h="432000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男生的鞋号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anchor="ctr"/>
                </a:tc>
                <a:tc hMerge="1">
                  <a:tcPr anchor="ctr"/>
                </a:tc>
                <a:tc hMerge="1">
                  <a:tcPr anchor="ctr"/>
                </a:tc>
                <a:tc hMerge="1">
                  <a:tcPr anchor="ctr"/>
                </a:tc>
                <a:tc hMerge="1">
                  <a:tcPr anchor="ctr"/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33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37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34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34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36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38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36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34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35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34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35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35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37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34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34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38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34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36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35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787900" y="1268413"/>
          <a:ext cx="3455988" cy="228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998"/>
                <a:gridCol w="575998"/>
                <a:gridCol w="575998"/>
                <a:gridCol w="575998"/>
                <a:gridCol w="575998"/>
                <a:gridCol w="575998"/>
              </a:tblGrid>
              <a:tr h="432000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女生的鞋号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anchor="ctr"/>
                </a:tc>
                <a:tc hMerge="1">
                  <a:tcPr anchor="ctr"/>
                </a:tc>
                <a:tc hMerge="1">
                  <a:tcPr anchor="ctr"/>
                </a:tc>
                <a:tc hMerge="1">
                  <a:tcPr anchor="ctr"/>
                </a:tc>
                <a:tc hMerge="1">
                  <a:tcPr anchor="ctr"/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32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34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35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34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34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33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35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34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35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34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34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34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34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35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35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33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_GB2312" pitchFamily="49" charset="-122"/>
                          <a:ea typeface="楷体_GB2312" pitchFamily="49" charset="-122"/>
                        </a:rPr>
                        <a:t>37</a:t>
                      </a: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4931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3789363"/>
            <a:ext cx="7704138" cy="44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 descr="2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300" y="5726113"/>
            <a:ext cx="128588" cy="180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4"/>
          <p:cNvGrpSpPr/>
          <p:nvPr/>
        </p:nvGrpSpPr>
        <p:grpSpPr>
          <a:xfrm>
            <a:off x="319088" y="6021388"/>
            <a:ext cx="4540250" cy="0"/>
            <a:chOff x="103630" y="6093296"/>
            <a:chExt cx="4540154" cy="0"/>
          </a:xfrm>
        </p:grpSpPr>
        <p:grpSp>
          <p:nvGrpSpPr>
            <p:cNvPr id="15457" name="组合 3"/>
            <p:cNvGrpSpPr/>
            <p:nvPr/>
          </p:nvGrpSpPr>
          <p:grpSpPr>
            <a:xfrm>
              <a:off x="103630" y="6093296"/>
              <a:ext cx="4036154" cy="0"/>
              <a:chOff x="103630" y="6093296"/>
              <a:chExt cx="4036154" cy="0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608444" y="6093296"/>
                <a:ext cx="503226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1111671" y="6093296"/>
                <a:ext cx="504814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1616485" y="6093296"/>
                <a:ext cx="5032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2124474" y="6093296"/>
                <a:ext cx="5032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2627702" y="6093296"/>
                <a:ext cx="504814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3132516" y="6093296"/>
                <a:ext cx="503226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3635743" y="6093296"/>
                <a:ext cx="504814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103630" y="6093296"/>
                <a:ext cx="504814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2" name="直接连接符 51"/>
            <p:cNvCxnSpPr/>
            <p:nvPr/>
          </p:nvCxnSpPr>
          <p:spPr>
            <a:xfrm>
              <a:off x="4140557" y="6093296"/>
              <a:ext cx="503227" cy="0"/>
            </a:xfrm>
            <a:prstGeom prst="line">
              <a:avLst/>
            </a:prstGeom>
            <a:ln w="19050"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441325" y="6021388"/>
            <a:ext cx="823913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600" dirty="0">
                <a:latin typeface="Arial" panose="020B0604020202090204" pitchFamily="34" charset="0"/>
              </a:rPr>
              <a:t>33</a:t>
            </a:r>
            <a:r>
              <a:rPr lang="zh-CN" altLang="en-US" sz="1600" dirty="0">
                <a:latin typeface="Arial" panose="020B0604020202090204" pitchFamily="34" charset="0"/>
              </a:rPr>
              <a:t>号</a:t>
            </a:r>
            <a:endParaRPr lang="zh-CN" altLang="en-US" sz="1600" dirty="0">
              <a:latin typeface="Arial" panose="020B060402020209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20750" y="6021388"/>
            <a:ext cx="8223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600" dirty="0">
                <a:latin typeface="Arial" panose="020B0604020202090204" pitchFamily="34" charset="0"/>
              </a:rPr>
              <a:t>34</a:t>
            </a:r>
            <a:r>
              <a:rPr lang="zh-CN" altLang="en-US" sz="1600" dirty="0">
                <a:latin typeface="Arial" panose="020B0604020202090204" pitchFamily="34" charset="0"/>
              </a:rPr>
              <a:t>号</a:t>
            </a:r>
            <a:endParaRPr lang="zh-CN" altLang="en-US" sz="1600" dirty="0">
              <a:latin typeface="Arial" panose="020B060402020209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416050" y="6021388"/>
            <a:ext cx="823913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600" dirty="0">
                <a:latin typeface="Arial" panose="020B0604020202090204" pitchFamily="34" charset="0"/>
              </a:rPr>
              <a:t>35</a:t>
            </a:r>
            <a:r>
              <a:rPr lang="zh-CN" altLang="en-US" sz="1600" dirty="0">
                <a:latin typeface="Arial" panose="020B0604020202090204" pitchFamily="34" charset="0"/>
              </a:rPr>
              <a:t>号</a:t>
            </a:r>
            <a:endParaRPr lang="zh-CN" altLang="en-US" sz="1600" dirty="0">
              <a:latin typeface="Arial" panose="020B060402020209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911350" y="6021388"/>
            <a:ext cx="823913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600" dirty="0">
                <a:latin typeface="Arial" panose="020B0604020202090204" pitchFamily="34" charset="0"/>
              </a:rPr>
              <a:t>36</a:t>
            </a:r>
            <a:r>
              <a:rPr lang="zh-CN" altLang="en-US" sz="1600" dirty="0">
                <a:latin typeface="Arial" panose="020B0604020202090204" pitchFamily="34" charset="0"/>
              </a:rPr>
              <a:t>号</a:t>
            </a:r>
            <a:endParaRPr lang="zh-CN" altLang="en-US" sz="1600" dirty="0">
              <a:latin typeface="Arial" panose="020B060402020209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419350" y="6021388"/>
            <a:ext cx="8223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600" dirty="0">
                <a:latin typeface="Arial" panose="020B0604020202090204" pitchFamily="34" charset="0"/>
              </a:rPr>
              <a:t>37</a:t>
            </a:r>
            <a:r>
              <a:rPr lang="zh-CN" altLang="en-US" sz="1600" dirty="0">
                <a:latin typeface="Arial" panose="020B0604020202090204" pitchFamily="34" charset="0"/>
              </a:rPr>
              <a:t>号</a:t>
            </a:r>
            <a:endParaRPr lang="zh-CN" altLang="en-US" sz="1600" dirty="0">
              <a:latin typeface="Arial" panose="020B060402020209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914650" y="6021388"/>
            <a:ext cx="8223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600" dirty="0">
                <a:latin typeface="Arial" panose="020B0604020202090204" pitchFamily="34" charset="0"/>
              </a:rPr>
              <a:t>38</a:t>
            </a:r>
            <a:r>
              <a:rPr lang="zh-CN" altLang="en-US" sz="1600" dirty="0">
                <a:latin typeface="Arial" panose="020B0604020202090204" pitchFamily="34" charset="0"/>
              </a:rPr>
              <a:t>号</a:t>
            </a:r>
            <a:endParaRPr lang="zh-CN" altLang="en-US" sz="1600" dirty="0">
              <a:latin typeface="Arial" panose="020B060402020209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440113" y="6021388"/>
            <a:ext cx="823912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600" dirty="0">
                <a:latin typeface="Arial" panose="020B0604020202090204" pitchFamily="34" charset="0"/>
              </a:rPr>
              <a:t>39</a:t>
            </a:r>
            <a:r>
              <a:rPr lang="zh-CN" altLang="en-US" sz="1600" dirty="0">
                <a:latin typeface="Arial" panose="020B0604020202090204" pitchFamily="34" charset="0"/>
              </a:rPr>
              <a:t>号</a:t>
            </a:r>
            <a:endParaRPr lang="zh-CN" altLang="en-US" sz="1600" dirty="0">
              <a:latin typeface="Arial" panose="020B060402020209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962400" y="6021388"/>
            <a:ext cx="823913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600" dirty="0">
                <a:latin typeface="Arial" panose="020B0604020202090204" pitchFamily="34" charset="0"/>
              </a:rPr>
              <a:t>40</a:t>
            </a:r>
            <a:r>
              <a:rPr lang="zh-CN" altLang="en-US" sz="1600" dirty="0">
                <a:latin typeface="Arial" panose="020B0604020202090204" pitchFamily="34" charset="0"/>
              </a:rPr>
              <a:t>号</a:t>
            </a:r>
            <a:endParaRPr lang="zh-CN" altLang="en-US" sz="1600" dirty="0">
              <a:latin typeface="Arial" panose="020B0604020202090204" pitchFamily="34" charset="0"/>
            </a:endParaRPr>
          </a:p>
        </p:txBody>
      </p:sp>
      <p:pic>
        <p:nvPicPr>
          <p:cNvPr id="63" name="图片 62" descr="2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5425" y="5726113"/>
            <a:ext cx="128588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" name="图片 63" descr="2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650" y="5726113"/>
            <a:ext cx="128588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" name="图片 64" descr="2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5238" y="5513388"/>
            <a:ext cx="128587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" name="图片 65" descr="2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9013" y="5726113"/>
            <a:ext cx="128587" cy="180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573213" y="4221163"/>
            <a:ext cx="134302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dirty="0">
                <a:latin typeface="Arial" panose="020B0604020202090204" pitchFamily="34" charset="0"/>
              </a:rPr>
              <a:t>男生的鞋号</a:t>
            </a:r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23963"/>
            <a:ext cx="9144000" cy="191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12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450" y="2487613"/>
            <a:ext cx="128588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13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113" y="2503488"/>
            <a:ext cx="128587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4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3" y="2328863"/>
            <a:ext cx="128587" cy="179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15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2171700"/>
            <a:ext cx="128588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16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663" y="2468563"/>
            <a:ext cx="128587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图片 17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8" y="2000250"/>
            <a:ext cx="128587" cy="179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3" name="图片 18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663" y="2312988"/>
            <a:ext cx="128587" cy="179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4" name="图片 19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663" y="2136775"/>
            <a:ext cx="128587" cy="179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5" name="图片 20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8" y="1831975"/>
            <a:ext cx="128587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6" name="图片 21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8" y="1657350"/>
            <a:ext cx="128587" cy="179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7" name="图片 22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8" y="1476375"/>
            <a:ext cx="128587" cy="179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8" name="图片 23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663" y="1971675"/>
            <a:ext cx="128587" cy="179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9" name="图片 24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925" y="2160588"/>
            <a:ext cx="128588" cy="179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0" name="图片 25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725" y="2324100"/>
            <a:ext cx="128588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1" name="图片 26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113" y="2324100"/>
            <a:ext cx="128587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2" name="图片 27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5525" y="2484438"/>
            <a:ext cx="128588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3" name="图片 28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1788" y="2484438"/>
            <a:ext cx="128587" cy="179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4" name="图片 29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1788" y="2303463"/>
            <a:ext cx="128587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5" name="图片 30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6300" y="2484438"/>
            <a:ext cx="128588" cy="179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6" name="图片 31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6775" y="2311400"/>
            <a:ext cx="128588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7" name="图片 32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6775" y="2144713"/>
            <a:ext cx="128588" cy="179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8" name="图片 33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6775" y="1968500"/>
            <a:ext cx="128588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9" name="图片 34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6775" y="1787525"/>
            <a:ext cx="128588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10" name="图片 35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2488" y="1604963"/>
            <a:ext cx="128587" cy="179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11" name="图片 36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2488" y="1425575"/>
            <a:ext cx="128587" cy="179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12" name="图片 37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2488" y="1231900"/>
            <a:ext cx="128587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13" name="图片 38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5" y="2476500"/>
            <a:ext cx="128588" cy="179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14" name="图片 39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2303463"/>
            <a:ext cx="128587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15" name="图片 40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2136775"/>
            <a:ext cx="128587" cy="179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16" name="图片 41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1960563"/>
            <a:ext cx="128587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17" name="图片 42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5100" y="1792288"/>
            <a:ext cx="128588" cy="179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18" name="图片 45" descr="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5" y="2455863"/>
            <a:ext cx="128588" cy="18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19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3357563"/>
            <a:ext cx="7705725" cy="43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20" name="文本框 1"/>
          <p:cNvSpPr txBox="1"/>
          <p:nvPr/>
        </p:nvSpPr>
        <p:spPr>
          <a:xfrm>
            <a:off x="468313" y="4149725"/>
            <a:ext cx="8496300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90204" pitchFamily="34" charset="0"/>
              </a:rPr>
              <a:t>我发现：</a:t>
            </a:r>
            <a:endParaRPr lang="en-US" altLang="zh-CN" sz="2400" b="1" dirty="0">
              <a:solidFill>
                <a:srgbClr val="0000FF"/>
              </a:solidFill>
              <a:latin typeface="Arial" panose="020B0604020202090204" pitchFamily="34" charset="0"/>
            </a:endParaRPr>
          </a:p>
          <a:p>
            <a:r>
              <a:rPr lang="en-US" altLang="zh-CN" sz="2400" b="1" dirty="0">
                <a:solidFill>
                  <a:srgbClr val="0000FF"/>
                </a:solidFill>
                <a:latin typeface="Arial" panose="020B0604020202090204" pitchFamily="34" charset="0"/>
              </a:rPr>
              <a:t>        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90204" pitchFamily="34" charset="0"/>
              </a:rPr>
              <a:t>男生鞋最大号码是（      ）号，最小号码是（       ）。穿（      ）号鞋的人最多，穿（      ）号鞋的人最少。</a:t>
            </a:r>
            <a:endParaRPr lang="en-US" altLang="zh-CN" sz="2400" b="1" dirty="0">
              <a:solidFill>
                <a:srgbClr val="0000FF"/>
              </a:solidFill>
              <a:latin typeface="Arial" panose="020B0604020202090204" pitchFamily="34" charset="0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90204" pitchFamily="34" charset="0"/>
              </a:rPr>
              <a:t>        女生鞋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90204" pitchFamily="34" charset="0"/>
              </a:rPr>
              <a:t>……</a:t>
            </a:r>
            <a:endParaRPr lang="en-US" altLang="zh-CN" sz="2400" b="1" dirty="0">
              <a:solidFill>
                <a:srgbClr val="0000FF"/>
              </a:solidFill>
              <a:latin typeface="Arial" panose="020B0604020202090204" pitchFamily="34" charset="0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90204" pitchFamily="34" charset="0"/>
              </a:rPr>
              <a:t>我建议：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90204" pitchFamily="34" charset="0"/>
              </a:rPr>
              <a:t>……</a:t>
            </a:r>
            <a:endParaRPr lang="zh-CN" altLang="en-US" sz="2400" b="1" dirty="0">
              <a:solidFill>
                <a:srgbClr val="0000FF"/>
              </a:solidFill>
              <a:latin typeface="Arial" panose="020B060402020209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9225" y="4541838"/>
            <a:ext cx="5413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000" dirty="0">
                <a:latin typeface="Arial" panose="020B0604020202090204" pitchFamily="34" charset="0"/>
              </a:rPr>
              <a:t>38</a:t>
            </a:r>
            <a:endParaRPr lang="zh-CN" altLang="en-US" sz="2000" dirty="0">
              <a:latin typeface="Arial" panose="020B060402020209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272338" y="4521200"/>
            <a:ext cx="539750" cy="401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000" dirty="0">
                <a:latin typeface="Arial" panose="020B0604020202090204" pitchFamily="34" charset="0"/>
              </a:rPr>
              <a:t>33</a:t>
            </a:r>
            <a:endParaRPr lang="zh-CN" altLang="en-US" sz="2000" dirty="0">
              <a:latin typeface="Arial" panose="020B060402020209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31863" y="4918075"/>
            <a:ext cx="5397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000" dirty="0">
                <a:latin typeface="Arial" panose="020B0604020202090204" pitchFamily="34" charset="0"/>
              </a:rPr>
              <a:t>34</a:t>
            </a:r>
            <a:endParaRPr lang="zh-CN" altLang="en-US" sz="2000" dirty="0">
              <a:latin typeface="Arial" panose="020B060402020209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35475" y="4889500"/>
            <a:ext cx="5397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000" dirty="0">
                <a:latin typeface="Arial" panose="020B0604020202090204" pitchFamily="34" charset="0"/>
              </a:rPr>
              <a:t>33</a:t>
            </a:r>
            <a:endParaRPr lang="zh-CN" altLang="en-US" sz="2000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9"/>
          <p:cNvSpPr txBox="1"/>
          <p:nvPr/>
        </p:nvSpPr>
        <p:spPr>
          <a:xfrm>
            <a:off x="539750" y="1497013"/>
            <a:ext cx="8208963" cy="3878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整理和分析数据的步骤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：收集数据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：整理数据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：分析数据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：做出推断或决策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549275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Box 9"/>
          <p:cNvSpPr txBox="1"/>
          <p:nvPr/>
        </p:nvSpPr>
        <p:spPr>
          <a:xfrm>
            <a:off x="539750" y="1497013"/>
            <a:ext cx="8208963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三⑵班选举大家最喜欢的农场里的动物，选举记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录如下图。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6" name="TextBox 9"/>
          <p:cNvSpPr txBox="1"/>
          <p:nvPr/>
        </p:nvSpPr>
        <p:spPr>
          <a:xfrm>
            <a:off x="323850" y="5435600"/>
            <a:ext cx="8208963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⑴喜欢哪种动物的人最多？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⑵一共有多少人投票？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843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925" y="2349500"/>
            <a:ext cx="7570788" cy="3163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549275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Box 9"/>
          <p:cNvSpPr txBox="1"/>
          <p:nvPr/>
        </p:nvSpPr>
        <p:spPr>
          <a:xfrm>
            <a:off x="539750" y="1341438"/>
            <a:ext cx="82089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⑶下面哪一组和上图所表示的数据完全一样？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946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925" y="1916113"/>
            <a:ext cx="7661275" cy="438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604</Words>
  <Application>WPS 文字</Application>
  <PresentationFormat>全屏显示(4:3)</PresentationFormat>
  <Paragraphs>162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14</vt:i4>
      </vt:variant>
    </vt:vector>
  </HeadingPairs>
  <TitlesOfParts>
    <vt:vector size="43" baseType="lpstr">
      <vt:lpstr>Arial</vt:lpstr>
      <vt:lpstr>方正书宋_GBK</vt:lpstr>
      <vt:lpstr>Wingdings</vt:lpstr>
      <vt:lpstr>宋体</vt:lpstr>
      <vt:lpstr>微软雅黑</vt:lpstr>
      <vt:lpstr>Celtic Garamond the 2nd</vt:lpstr>
      <vt:lpstr>Gulim</vt:lpstr>
      <vt:lpstr>Urban Jungle</vt:lpstr>
      <vt:lpstr>黑体</vt:lpstr>
      <vt:lpstr>楷体</vt:lpstr>
      <vt:lpstr>楷体_GB2312</vt:lpstr>
      <vt:lpstr>汉仪书宋二KW</vt:lpstr>
      <vt:lpstr>汉仪旗黑</vt:lpstr>
      <vt:lpstr>苹方-简</vt:lpstr>
      <vt:lpstr>汉仪中黑KW</vt:lpstr>
      <vt:lpstr>汉仪楷体KW</vt:lpstr>
      <vt:lpstr>汉仪楷体简</vt:lpstr>
      <vt:lpstr>宋体</vt:lpstr>
      <vt:lpstr>Arial Unicode MS</vt:lpstr>
      <vt:lpstr>Apple SD Gothic Neo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gym</cp:lastModifiedBy>
  <cp:revision>412</cp:revision>
  <dcterms:created xsi:type="dcterms:W3CDTF">2022-06-23T06:33:51Z</dcterms:created>
  <dcterms:modified xsi:type="dcterms:W3CDTF">2022-06-23T06:33:51Z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2052-3.6.2.5883</vt:lpwstr>
  </property>
  <property fmtid="{D5CDD505-2E9C-101B-9397-08002B2CF9AE}" pid="3" name="NXTAG2">
    <vt:lpwstr>0008009019000000000001024140</vt:lpwstr>
  </property>
</Properties>
</file>