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4" r:id="rId3"/>
    <p:sldMasterId id="2147483666" r:id="rId4"/>
    <p:sldMasterId id="2147483678" r:id="rId5"/>
    <p:sldMasterId id="2147483719" r:id="rId6"/>
    <p:sldMasterId id="2147483731" r:id="rId7"/>
    <p:sldMasterId id="2147483737" r:id="rId8"/>
    <p:sldMasterId id="2147483743" r:id="rId9"/>
  </p:sldMasterIdLst>
  <p:notesMasterIdLst>
    <p:notesMasterId r:id="rId26"/>
  </p:notesMasterIdLst>
  <p:handoutMasterIdLst>
    <p:handoutMasterId r:id="rId46"/>
  </p:handoutMasterIdLst>
  <p:sldIdLst>
    <p:sldId id="1889" r:id="rId10"/>
    <p:sldId id="2058" r:id="rId11"/>
    <p:sldId id="1880" r:id="rId12"/>
    <p:sldId id="1882" r:id="rId13"/>
    <p:sldId id="1884" r:id="rId14"/>
    <p:sldId id="1885" r:id="rId15"/>
    <p:sldId id="1957" r:id="rId16"/>
    <p:sldId id="2033" r:id="rId17"/>
    <p:sldId id="2034" r:id="rId18"/>
    <p:sldId id="2035" r:id="rId19"/>
    <p:sldId id="1959" r:id="rId20"/>
    <p:sldId id="2059" r:id="rId21"/>
    <p:sldId id="1958" r:id="rId22"/>
    <p:sldId id="1960" r:id="rId23"/>
    <p:sldId id="1838" r:id="rId24"/>
    <p:sldId id="2030" r:id="rId25"/>
    <p:sldId id="2031" r:id="rId27"/>
    <p:sldId id="1724" r:id="rId28"/>
    <p:sldId id="2025" r:id="rId29"/>
    <p:sldId id="2026" r:id="rId30"/>
    <p:sldId id="1827" r:id="rId31"/>
    <p:sldId id="1829" r:id="rId32"/>
    <p:sldId id="1830" r:id="rId33"/>
    <p:sldId id="1832" r:id="rId34"/>
    <p:sldId id="1831" r:id="rId35"/>
    <p:sldId id="1833" r:id="rId36"/>
    <p:sldId id="1834" r:id="rId37"/>
    <p:sldId id="1835" r:id="rId38"/>
    <p:sldId id="2027" r:id="rId39"/>
    <p:sldId id="2028" r:id="rId40"/>
    <p:sldId id="2029" r:id="rId41"/>
    <p:sldId id="1754" r:id="rId42"/>
    <p:sldId id="523" r:id="rId43"/>
    <p:sldId id="2061" r:id="rId44"/>
    <p:sldId id="2060" r:id="rId45"/>
  </p:sldIdLst>
  <p:sldSz cx="9144000" cy="5143500" type="screen16x9"/>
  <p:notesSz cx="6858000" cy="9144000"/>
  <p:embeddedFontLst>
    <p:embeddedFont>
      <p:font typeface="微软雅黑" panose="020B0503020204020204" charset="-122"/>
      <p:regular r:id="rId51"/>
    </p:embeddedFont>
    <p:embeddedFont>
      <p:font typeface="Calibri Light" panose="020F0302020204030204" pitchFamily="34" charset="0"/>
      <p:regular r:id="rId52"/>
      <p:italic r:id="rId53"/>
    </p:embeddedFont>
    <p:embeddedFont>
      <p:font typeface="Calibri" panose="020F0502020204030204" charset="0"/>
      <p:regular r:id="rId54"/>
      <p:bold r:id="rId55"/>
      <p:italic r:id="rId56"/>
      <p:boldItalic r:id="rId57"/>
    </p:embeddedFont>
    <p:embeddedFont>
      <p:font typeface="Calibri" panose="020F0502020204030204"/>
      <p:regular r:id="rId58"/>
      <p:bold r:id="rId59"/>
      <p:italic r:id="rId60"/>
      <p:boldItalic r:id="rId61"/>
    </p:embeddedFont>
    <p:embeddedFont>
      <p:font typeface="方正姚体" panose="02010601030101010101" pitchFamily="2" charset="-122"/>
      <p:regular r:id="rId62"/>
    </p:embeddedFont>
    <p:embeddedFont>
      <p:font typeface="楷体_GB2312" panose="02010609030101010101" pitchFamily="49" charset="-122"/>
      <p:regular r:id="rId63"/>
    </p:embeddedFont>
    <p:embeddedFont>
      <p:font typeface="楷体" panose="02010609060101010101" pitchFamily="49" charset="-122"/>
      <p:regular r:id="rId64"/>
    </p:embeddedFont>
    <p:embeddedFont>
      <p:font typeface="黑体" panose="02010609060101010101" pitchFamily="2" charset="-122"/>
      <p:regular r:id="rId6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00B050"/>
    <a:srgbClr val="0066FF"/>
    <a:srgbClr val="A38302"/>
    <a:srgbClr val="FEFCDE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519" autoAdjust="0"/>
  </p:normalViewPr>
  <p:slideViewPr>
    <p:cSldViewPr>
      <p:cViewPr varScale="1">
        <p:scale>
          <a:sx n="85" d="100"/>
          <a:sy n="85" d="100"/>
        </p:scale>
        <p:origin x="784" y="80"/>
      </p:cViewPr>
      <p:guideLst>
        <p:guide orient="horz" pos="3153"/>
        <p:guide pos="3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79"/>
        <p:guide pos="22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5" Type="http://schemas.openxmlformats.org/officeDocument/2006/relationships/font" Target="fonts/font15.fntdata"/><Relationship Id="rId64" Type="http://schemas.openxmlformats.org/officeDocument/2006/relationships/font" Target="fonts/font14.fntdata"/><Relationship Id="rId63" Type="http://schemas.openxmlformats.org/officeDocument/2006/relationships/font" Target="fonts/font13.fntdata"/><Relationship Id="rId62" Type="http://schemas.openxmlformats.org/officeDocument/2006/relationships/font" Target="fonts/font12.fntdata"/><Relationship Id="rId61" Type="http://schemas.openxmlformats.org/officeDocument/2006/relationships/font" Target="fonts/font11.fntdata"/><Relationship Id="rId60" Type="http://schemas.openxmlformats.org/officeDocument/2006/relationships/font" Target="fonts/font10.fntdata"/><Relationship Id="rId6" Type="http://schemas.openxmlformats.org/officeDocument/2006/relationships/slideMaster" Target="slideMasters/slideMaster5.xml"/><Relationship Id="rId59" Type="http://schemas.openxmlformats.org/officeDocument/2006/relationships/font" Target="fonts/font9.fntdata"/><Relationship Id="rId58" Type="http://schemas.openxmlformats.org/officeDocument/2006/relationships/font" Target="fonts/font8.fntdata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commentAuthors" Target="commentAuthors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37EB5-5405-41F6-98FC-DC5C4E7D09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7B16-E5DB-4FC2-9C00-188B6C928E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CB70-FF34-457B-BEF6-51ACE61961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8B8A8-119D-4A2F-8869-5CDA7DE1F5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13871-9BE6-424D-88D2-EC4C240982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D04DF-9C3B-401A-A70A-A477DB6BD4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4419F-01A5-4743-998A-96E1E21C3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C7E31-FF08-4626-BBC4-124ED2E189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zh-CN" altLang="en-US" noProof="1"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DD2B7-291E-4BDF-A2A5-A808DFC57E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91E74-967D-43B4-B524-13C9F86B54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35967-0727-42B8-A0F2-6A00D4BF2A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3459134" y="202716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7" Type="http://schemas.openxmlformats.org/officeDocument/2006/relationships/theme" Target="../theme/theme4.xml"/><Relationship Id="rId46" Type="http://schemas.openxmlformats.org/officeDocument/2006/relationships/tags" Target="../tags/tag61.xml"/><Relationship Id="rId45" Type="http://schemas.openxmlformats.org/officeDocument/2006/relationships/tags" Target="../tags/tag60.xml"/><Relationship Id="rId44" Type="http://schemas.openxmlformats.org/officeDocument/2006/relationships/tags" Target="../tags/tag59.xml"/><Relationship Id="rId43" Type="http://schemas.openxmlformats.org/officeDocument/2006/relationships/tags" Target="../tags/tag58.xml"/><Relationship Id="rId42" Type="http://schemas.openxmlformats.org/officeDocument/2006/relationships/tags" Target="../tags/tag57.xml"/><Relationship Id="rId41" Type="http://schemas.openxmlformats.org/officeDocument/2006/relationships/tags" Target="../tags/tag56.xml"/><Relationship Id="rId4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31.xml"/><Relationship Id="rId39" Type="http://schemas.openxmlformats.org/officeDocument/2006/relationships/slideLayout" Target="../slideLayouts/slideLayout66.xml"/><Relationship Id="rId38" Type="http://schemas.openxmlformats.org/officeDocument/2006/relationships/slideLayout" Target="../slideLayouts/slideLayout65.xml"/><Relationship Id="rId37" Type="http://schemas.openxmlformats.org/officeDocument/2006/relationships/slideLayout" Target="../slideLayouts/slideLayout64.xml"/><Relationship Id="rId36" Type="http://schemas.openxmlformats.org/officeDocument/2006/relationships/slideLayout" Target="../slideLayouts/slideLayout63.xml"/><Relationship Id="rId35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58.xml"/><Relationship Id="rId30" Type="http://schemas.openxmlformats.org/officeDocument/2006/relationships/slideLayout" Target="../slideLayouts/slideLayout57.xml"/><Relationship Id="rId3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7" Type="http://schemas.openxmlformats.org/officeDocument/2006/relationships/theme" Target="../theme/theme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7" Type="http://schemas.openxmlformats.org/officeDocument/2006/relationships/theme" Target="../theme/theme7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7" Type="http://schemas.openxmlformats.org/officeDocument/2006/relationships/theme" Target="../theme/theme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0" dirty="0">
                <a:latin typeface="+mn-ea"/>
                <a:ea typeface="+mn-ea"/>
              </a:rPr>
              <a:t>8</a:t>
            </a:r>
            <a:r>
              <a:rPr kumimoji="1" lang="zh-CN" altLang="en-US" sz="1200" b="0" dirty="0">
                <a:latin typeface="+mn-ea"/>
                <a:ea typeface="+mn-ea"/>
              </a:rPr>
              <a:t>   匆匆</a:t>
            </a:r>
            <a:endParaRPr kumimoji="1" lang="zh-CN" altLang="en-US" sz="1200" b="0" dirty="0">
              <a:latin typeface="+mn-ea"/>
              <a:ea typeface="+mn-ea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20000"/>
          </a:blip>
          <a:srcRect l="3947" r="4280" b="9964"/>
          <a:stretch>
            <a:fillRect/>
          </a:stretch>
        </p:blipFill>
        <p:spPr bwMode="auto">
          <a:xfrm>
            <a:off x="0" y="4071948"/>
            <a:ext cx="9144000" cy="10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5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5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fontAlgn="base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charset="0"/>
              </a:rPr>
              <a:t>单击此处编辑母版文本样式</a:t>
            </a:r>
            <a:endParaRPr lang="zh-CN" altLang="en-US" smtClean="0">
              <a:sym typeface="Calibri" panose="020F0502020204030204" charset="0"/>
            </a:endParaRPr>
          </a:p>
          <a:p>
            <a:pPr lvl="1"/>
            <a:r>
              <a:rPr lang="zh-CN" altLang="en-US" smtClean="0">
                <a:sym typeface="Calibri" panose="020F0502020204030204" charset="0"/>
              </a:rPr>
              <a:t>第二级</a:t>
            </a:r>
            <a:endParaRPr lang="zh-CN" altLang="en-US" smtClean="0">
              <a:sym typeface="Calibri" panose="020F0502020204030204" charset="0"/>
            </a:endParaRPr>
          </a:p>
          <a:p>
            <a:pPr lvl="2"/>
            <a:r>
              <a:rPr lang="zh-CN" altLang="en-US" smtClean="0">
                <a:sym typeface="Calibri" panose="020F0502020204030204" charset="0"/>
              </a:rPr>
              <a:t>第三级</a:t>
            </a:r>
            <a:endParaRPr lang="zh-CN" altLang="en-US" smtClean="0">
              <a:sym typeface="Calibri" panose="020F0502020204030204" charset="0"/>
            </a:endParaRPr>
          </a:p>
          <a:p>
            <a:pPr lvl="3"/>
            <a:r>
              <a:rPr lang="zh-CN" altLang="en-US" smtClean="0">
                <a:sym typeface="Calibri" panose="020F0502020204030204" charset="0"/>
              </a:rPr>
              <a:t>第四级</a:t>
            </a:r>
            <a:endParaRPr lang="zh-CN" altLang="en-US" smtClean="0">
              <a:sym typeface="Calibri" panose="020F0502020204030204" charset="0"/>
            </a:endParaRPr>
          </a:p>
          <a:p>
            <a:pPr lvl="4"/>
            <a:r>
              <a:rPr lang="zh-CN" altLang="en-US" smtClean="0">
                <a:sym typeface="Calibri" panose="020F0502020204030204" charset="0"/>
              </a:rPr>
              <a:t>第五级</a:t>
            </a:r>
            <a:endParaRPr lang="zh-CN" altLang="en-US" smtClean="0">
              <a:sym typeface="Calibri" panose="020F0502020204030204" charset="0"/>
            </a:endParaRP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l">
              <a:defRPr sz="900" noProof="1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ctr"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C71D455-AF09-42C4-BF3C-C78ECACB5C8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514350" lvl="1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857250" lvl="2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200150" lvl="3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1543050" lvl="4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1885950" lvl="5" indent="-171450" algn="l" defTabSz="685800" eaLnBrk="1" fontAlgn="base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6pPr>
      <a:lvl7pPr marL="2228850" lvl="6" indent="-171450" algn="l" defTabSz="685800" eaLnBrk="1" fontAlgn="base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7pPr>
      <a:lvl8pPr marL="2571750" lvl="7" indent="-171450" algn="l" defTabSz="685800" eaLnBrk="1" fontAlgn="base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8pPr>
      <a:lvl9pPr marL="2914650" lvl="8" indent="-171450" algn="l" defTabSz="685800" eaLnBrk="1" fontAlgn="base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  <p:sldLayoutId id="2147483708" r:id="rId30"/>
    <p:sldLayoutId id="2147483709" r:id="rId31"/>
    <p:sldLayoutId id="2147483710" r:id="rId32"/>
    <p:sldLayoutId id="2147483711" r:id="rId33"/>
    <p:sldLayoutId id="2147483712" r:id="rId34"/>
    <p:sldLayoutId id="2147483713" r:id="rId35"/>
    <p:sldLayoutId id="2147483714" r:id="rId36"/>
    <p:sldLayoutId id="2147483715" r:id="rId37"/>
    <p:sldLayoutId id="2147483716" r:id="rId38"/>
    <p:sldLayoutId id="2147483717" r:id="rId39"/>
    <p:sldLayoutId id="2147483718" r:id="rId4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匆匆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20000"/>
          </a:blip>
          <a:srcRect l="3947" r="4280" b="9964"/>
          <a:stretch>
            <a:fillRect/>
          </a:stretch>
        </p:blipFill>
        <p:spPr bwMode="auto">
          <a:xfrm>
            <a:off x="0" y="4071948"/>
            <a:ext cx="9144000" cy="10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匆匆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20000"/>
          </a:blip>
          <a:srcRect l="3947" r="4280" b="9964"/>
          <a:stretch>
            <a:fillRect/>
          </a:stretch>
        </p:blipFill>
        <p:spPr bwMode="auto">
          <a:xfrm>
            <a:off x="0" y="4071948"/>
            <a:ext cx="9144000" cy="10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匆匆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20000"/>
          </a:blip>
          <a:srcRect l="3947" r="4280" b="9964"/>
          <a:stretch>
            <a:fillRect/>
          </a:stretch>
        </p:blipFill>
        <p:spPr bwMode="auto">
          <a:xfrm>
            <a:off x="0" y="4071948"/>
            <a:ext cx="9144000" cy="10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8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33.png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C:\Users\Administrator\Desktop\匆匆\导入.jpg导入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2065" y="0"/>
            <a:ext cx="916686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文本框 1"/>
          <p:cNvSpPr txBox="1"/>
          <p:nvPr/>
        </p:nvSpPr>
        <p:spPr>
          <a:xfrm rot="19500000">
            <a:off x="2331165" y="1680887"/>
            <a:ext cx="747713" cy="230695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7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匆匆</a:t>
            </a:r>
            <a:endParaRPr lang="zh-CN" altLang="en-US" sz="72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" b="20588"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2771800" y="411510"/>
            <a:ext cx="5328592" cy="81253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桃花谢</a:t>
            </a:r>
            <a:r>
              <a:rPr lang="en-US" altLang="zh-CN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，有再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时候。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33408d699cb9b84f[1]"/>
          <p:cNvPicPr>
            <a:picLocks noChangeAspect="1"/>
          </p:cNvPicPr>
          <p:nvPr/>
        </p:nvPicPr>
        <p:blipFill>
          <a:blip r:embed="rId1"/>
          <a:srcRect b="4500"/>
          <a:stretch>
            <a:fillRect/>
          </a:stretch>
        </p:blipFill>
        <p:spPr>
          <a:xfrm>
            <a:off x="6555420" y="11799"/>
            <a:ext cx="2597150" cy="2480945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276350" y="1403350"/>
            <a:ext cx="719328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但是，聪明的，你告诉我，我们的日子为什么一去不复返呢？</a:t>
            </a:r>
            <a:r>
              <a:rPr kumimoji="1" lang="en-US" altLang="zh-CN" sz="2800" b="1" noProof="0" smtClean="0">
                <a:latin typeface="Times New Roman" panose="02020603050405020304"/>
                <a:ea typeface="楷体_GB2312" panose="02010609030101010101" pitchFamily="49" charset="-122"/>
                <a:sym typeface="+mn-ea"/>
              </a:rPr>
              <a:t>——</a:t>
            </a: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是有人偷了他们吧：那是谁？又藏在何处呢？是他们自己逃走了吧：现在又到了哪里呢？</a:t>
            </a:r>
            <a:endParaRPr lang="en-US" altLang="zh-CN" sz="2800" b="1" dirty="0"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8906"/>
            <a:ext cx="559476" cy="545460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876935" y="1417955"/>
            <a:ext cx="7193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lang="en-US" altLang="zh-CN" sz="2800" b="1" dirty="0">
                <a:latin typeface="+mj-ea"/>
                <a:ea typeface="+mj-ea"/>
              </a:rPr>
              <a:t>  </a:t>
            </a:r>
            <a:endParaRPr lang="en-US" altLang="zh-CN" sz="2800" b="1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/>
          <p:nvPr/>
        </p:nvSpPr>
        <p:spPr>
          <a:xfrm>
            <a:off x="1414701" y="2201704"/>
            <a:ext cx="3076575" cy="154559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燕子可再来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杨柳可再青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桃花可再开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5667375" y="2670810"/>
            <a:ext cx="290417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逝去的日子不再回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8" name="AutoShape 4"/>
          <p:cNvSpPr/>
          <p:nvPr/>
        </p:nvSpPr>
        <p:spPr>
          <a:xfrm>
            <a:off x="3829050" y="2686050"/>
            <a:ext cx="1771650" cy="400050"/>
          </a:xfrm>
          <a:prstGeom prst="leftRightArrow">
            <a:avLst>
              <a:gd name="adj1" fmla="val 50000"/>
              <a:gd name="adj2" fmla="val 88571"/>
            </a:avLst>
          </a:prstGeom>
          <a:solidFill>
            <a:srgbClr val="E04236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solidFill>
                <a:srgbClr val="E04236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4248150" y="2193131"/>
            <a:ext cx="120015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E0423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对比</a:t>
            </a:r>
            <a:endParaRPr lang="zh-CN" altLang="en-US" sz="2700" b="1" dirty="0">
              <a:solidFill>
                <a:srgbClr val="E0423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AutoShape 6"/>
          <p:cNvSpPr/>
          <p:nvPr/>
        </p:nvSpPr>
        <p:spPr>
          <a:xfrm>
            <a:off x="5289709" y="519113"/>
            <a:ext cx="3077766" cy="1188244"/>
          </a:xfrm>
          <a:prstGeom prst="cloudCallout">
            <a:avLst>
              <a:gd name="adj1" fmla="val -49574"/>
              <a:gd name="adj2" fmla="val 92384"/>
            </a:avLst>
          </a:prstGeom>
          <a:solidFill>
            <a:srgbClr val="A1C450"/>
          </a:solidFill>
          <a:ln w="9525" cap="flat" cmpd="sng">
            <a:solidFill>
              <a:srgbClr val="A1C45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用形象化的对比有什么作用？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2411016" y="3981450"/>
            <a:ext cx="46993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引出日子一去不复返的特点。</a:t>
            </a:r>
            <a:endParaRPr lang="zh-CN" altLang="en-US" sz="2400" b="1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AutoShape 6"/>
          <p:cNvSpPr/>
          <p:nvPr/>
        </p:nvSpPr>
        <p:spPr>
          <a:xfrm>
            <a:off x="843202" y="519113"/>
            <a:ext cx="3077765" cy="1188244"/>
          </a:xfrm>
          <a:prstGeom prst="cloudCallout">
            <a:avLst>
              <a:gd name="adj1" fmla="val -49574"/>
              <a:gd name="adj2" fmla="val 92384"/>
            </a:avLst>
          </a:prstGeom>
          <a:solidFill>
            <a:srgbClr val="A1C450"/>
          </a:solidFill>
          <a:ln w="9525" cap="flat" cmpd="sng">
            <a:solidFill>
              <a:srgbClr val="A1C45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运用了排比的修辞手法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 bldLvl="0" animBg="1"/>
      <p:bldP spid="21509" grpId="0"/>
      <p:bldP spid="21510" grpId="0" bldLvl="0" animBg="1"/>
      <p:bldP spid="21511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33408d699cb9b84f[1]"/>
          <p:cNvPicPr>
            <a:picLocks noChangeAspect="1"/>
          </p:cNvPicPr>
          <p:nvPr/>
        </p:nvPicPr>
        <p:blipFill>
          <a:blip r:embed="rId1"/>
          <a:srcRect b="4500"/>
          <a:stretch>
            <a:fillRect/>
          </a:stretch>
        </p:blipFill>
        <p:spPr>
          <a:xfrm>
            <a:off x="6555420" y="11799"/>
            <a:ext cx="2597150" cy="2480945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395605" y="438785"/>
            <a:ext cx="739330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+mj-ea"/>
                <a:ea typeface="+mj-ea"/>
              </a:rPr>
              <a:t>    </a:t>
            </a:r>
            <a:r>
              <a:rPr lang="zh-CN" altLang="en-US" sz="2800" b="1" dirty="0">
                <a:latin typeface="+mj-ea"/>
                <a:ea typeface="+mj-ea"/>
              </a:rPr>
              <a:t>这样的句子你会写吗？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燕子去了，有再来的时候；</a:t>
            </a:r>
            <a:endParaRPr kumimoji="1" lang="zh-CN" altLang="en-US" sz="2800" b="1" noProof="0" smtClean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杨柳枯了，有再青的时候；</a:t>
            </a:r>
            <a:endParaRPr kumimoji="1" lang="zh-CN" altLang="en-US" sz="2800" b="1" noProof="0" smtClean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桃花谢了，有再开的时候。</a:t>
            </a:r>
            <a:endParaRPr kumimoji="1" lang="zh-CN" altLang="en-US" sz="2800" b="1" noProof="0" dirty="0" smtClean="0">
              <a:latin typeface="Times New Roman" panose="02020603050405020304"/>
              <a:ea typeface="楷体_GB2312" panose="02010609030101010101" pitchFamily="49" charset="-122"/>
              <a:cs typeface="+mn-ea"/>
              <a:sym typeface="+mn-ea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477575" y="2732510"/>
            <a:ext cx="760360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u="sng" dirty="0">
                <a:latin typeface="+mj-ea"/>
                <a:ea typeface="+mj-ea"/>
              </a:rPr>
              <a:t>       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了，有再</a:t>
            </a:r>
            <a:r>
              <a:rPr 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了，有再</a:t>
            </a:r>
            <a:r>
              <a:rPr 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的时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候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了，有再</a:t>
            </a:r>
            <a:r>
              <a:rPr 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8906"/>
            <a:ext cx="559476" cy="5454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3837" y="28267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叶子黄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0141" y="285151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3797" y="396334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1286" y="395922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9795" y="338518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8490" y="338518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33408d699cb9b84f[1]"/>
          <p:cNvPicPr>
            <a:picLocks noChangeAspect="1"/>
          </p:cNvPicPr>
          <p:nvPr/>
        </p:nvPicPr>
        <p:blipFill>
          <a:blip r:embed="rId1"/>
          <a:srcRect b="4500"/>
          <a:stretch>
            <a:fillRect/>
          </a:stretch>
        </p:blipFill>
        <p:spPr>
          <a:xfrm>
            <a:off x="6555420" y="11799"/>
            <a:ext cx="2597150" cy="2480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8906"/>
            <a:ext cx="559476" cy="545460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829310" y="1282065"/>
            <a:ext cx="719328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lang="en-US" altLang="zh-CN" sz="2800" b="1" dirty="0">
                <a:latin typeface="+mj-ea"/>
                <a:ea typeface="+mj-ea"/>
              </a:rPr>
              <a:t>    </a:t>
            </a: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燕子去了，有再来的时候；杨柳枯了，有再青的时候；桃花谢了，有再开的时候。但是，聪明的，你告诉我，我们的日子为什么一去不复返呢？</a:t>
            </a:r>
            <a:r>
              <a:rPr kumimoji="1" lang="en-US" altLang="zh-CN" sz="2800" b="1" noProof="0" smtClean="0">
                <a:latin typeface="Times New Roman" panose="02020603050405020304"/>
                <a:ea typeface="楷体_GB2312" panose="02010609030101010101" pitchFamily="49" charset="-122"/>
                <a:sym typeface="+mn-ea"/>
              </a:rPr>
              <a:t>——</a:t>
            </a:r>
            <a:r>
              <a:rPr kumimoji="1" lang="zh-CN" altLang="en-US" sz="2800" b="1" noProof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是有人偷了他们吧：那是谁？又藏在何处呢？是他们自己逃走了吧：现在又到了哪里呢？</a:t>
            </a:r>
            <a:endParaRPr lang="en-US" altLang="zh-CN" sz="2800" b="1" dirty="0">
              <a:latin typeface="+mn-ea"/>
              <a:cs typeface="+mn-ea"/>
            </a:endParaRPr>
          </a:p>
          <a:p>
            <a:pPr marR="0" defTabSz="914400" eaLnBrk="0" hangingPunct="0">
              <a:buClrTx/>
              <a:buSzTx/>
              <a:buFontTx/>
              <a:defRPr/>
            </a:pPr>
            <a:endParaRPr lang="en-US" altLang="zh-CN" sz="2800" b="1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7"/>
          <p:cNvSpPr txBox="1"/>
          <p:nvPr/>
        </p:nvSpPr>
        <p:spPr>
          <a:xfrm>
            <a:off x="309880" y="843280"/>
            <a:ext cx="84480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2800" dirty="0">
                <a:latin typeface="+mn-ea"/>
                <a:cs typeface="微软雅黑" panose="020B0503020204020204" charset="-122"/>
                <a:sym typeface="+mn-ea"/>
              </a:rPr>
              <a:t>在逃去如飞的日子里，在千门万户的世界里的我能做什么呢？只有徘徊罢了，只有匆匆罢了。在八千多日的匆匆里，除徘徊外，又剩些什么呢？过去的日子如轻烟，被微风吹散了，如薄雾，被初阳蒸融了。我留着些什么痕迹呢？我何曾留着像游丝样的痕迹呢？我赤裸裸来到这世界，转眼间也将赤裸裸地回去吧？但不能平的，为什么偏要白白走这一遭啊？</a:t>
            </a:r>
            <a:endParaRPr lang="zh-CN" altLang="en-US" sz="28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6600" y="908685"/>
            <a:ext cx="75241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《匆匆》写于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1922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当时正处于五四运动落潮期。五四运动激发起民众的反封建狂热，随着军阀政府和封建旧势力的镇压暂时退了下去，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作者感受着时代脉搏，内心充溢着找不到出路的迷茫苦闷。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但是坚强的他并不甘心沉沦，发出一连串的质问，这也反映了当时大部分知识青年的普遍情绪。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00340" y="250787"/>
            <a:ext cx="339867" cy="32147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358983" y="141480"/>
            <a:ext cx="178243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</a:rPr>
              <a:t>背景介绍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</a:endParaRPr>
          </a:p>
        </p:txBody>
      </p:sp>
      <p:pic>
        <p:nvPicPr>
          <p:cNvPr id="103436" name="Picture 12"/>
          <p:cNvPicPr>
            <a:picLocks noChangeAspect="1" noChangeArrowheads="1"/>
          </p:cNvPicPr>
          <p:nvPr userDrawn="1"/>
        </p:nvPicPr>
        <p:blipFill>
          <a:blip r:embed="rId1">
            <a:lum bright="-10000" contrast="20000"/>
          </a:blip>
          <a:srcRect l="3947" r="4280" b="9964"/>
          <a:stretch>
            <a:fillRect/>
          </a:stretch>
        </p:blipFill>
        <p:spPr bwMode="auto">
          <a:xfrm>
            <a:off x="0" y="4071948"/>
            <a:ext cx="9144000" cy="10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0" name="AutoShape 6"/>
          <p:cNvSpPr/>
          <p:nvPr/>
        </p:nvSpPr>
        <p:spPr>
          <a:xfrm>
            <a:off x="1673225" y="3242945"/>
            <a:ext cx="2131695" cy="829310"/>
          </a:xfrm>
          <a:prstGeom prst="cloudCallout">
            <a:avLst>
              <a:gd name="adj1" fmla="val -49574"/>
              <a:gd name="adj2" fmla="val 92384"/>
            </a:avLst>
          </a:prstGeom>
          <a:solidFill>
            <a:srgbClr val="A1C450"/>
          </a:solidFill>
          <a:ln w="9525" cap="flat" cmpd="sng">
            <a:solidFill>
              <a:srgbClr val="A1C45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l"/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空虚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7"/>
          <p:cNvSpPr txBox="1"/>
          <p:nvPr/>
        </p:nvSpPr>
        <p:spPr>
          <a:xfrm>
            <a:off x="309880" y="843280"/>
            <a:ext cx="84480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2800" dirty="0">
                <a:latin typeface="+mn-ea"/>
                <a:cs typeface="微软雅黑" panose="020B0503020204020204" charset="-122"/>
                <a:sym typeface="+mn-ea"/>
              </a:rPr>
              <a:t>在逃去如飞的日子里，在千门万户的世界里的我能做什么呢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？</a:t>
            </a:r>
            <a:r>
              <a:rPr lang="zh-CN" altLang="en-US" sz="2800" dirty="0">
                <a:latin typeface="+mn-ea"/>
                <a:cs typeface="微软雅黑" panose="020B0503020204020204" charset="-122"/>
                <a:sym typeface="+mn-ea"/>
              </a:rPr>
              <a:t>只有徘徊罢了，只有匆匆罢了。在八千多日的匆匆里，除徘徊外，又剩些什么呢？过去的日子如轻烟，被微风吹散了，如薄雾，被初阳蒸融了。我留着些什么痕迹呢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？</a:t>
            </a:r>
            <a:r>
              <a:rPr lang="zh-CN" altLang="en-US" sz="2800" dirty="0">
                <a:latin typeface="+mn-ea"/>
                <a:cs typeface="微软雅黑" panose="020B0503020204020204" charset="-122"/>
                <a:sym typeface="+mn-ea"/>
              </a:rPr>
              <a:t>我何曾留着像游丝样的痕迹呢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？</a:t>
            </a:r>
            <a:r>
              <a:rPr lang="zh-CN" altLang="en-US" sz="2800" dirty="0">
                <a:latin typeface="+mn-ea"/>
                <a:cs typeface="微软雅黑" panose="020B0503020204020204" charset="-122"/>
                <a:sym typeface="+mn-ea"/>
              </a:rPr>
              <a:t>我赤裸裸来到这世界，转眼间也将赤裸裸地回去吧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？</a:t>
            </a:r>
            <a:r>
              <a:rPr lang="zh-CN" altLang="en-US" sz="2800" dirty="0">
                <a:latin typeface="+mn-ea"/>
                <a:cs typeface="微软雅黑" panose="020B0503020204020204" charset="-122"/>
                <a:sym typeface="+mn-ea"/>
              </a:rPr>
              <a:t>但不能平的，为什么偏要白白走这一遭啊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9136380" cy="5158105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187624" y="267494"/>
            <a:ext cx="6768752" cy="1529715"/>
          </a:xfrm>
          <a:prstGeom prst="rect">
            <a:avLst/>
          </a:prstGeom>
          <a:effectLst>
            <a:glow rad="63500">
              <a:schemeClr val="bg1">
                <a:lumMod val="95000"/>
                <a:alpha val="30000"/>
              </a:schemeClr>
            </a:glo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在默默里算着，八千多日子已经从我手中溜去；像针尖上一滴水滴在大海里，我的日子滴在时间的流里，没有声音，也没有影子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8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8095" y="2839720"/>
            <a:ext cx="102933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1766" y="2525281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针尖上一滴水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8521" y="2453526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八千多日子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0276" y="3371736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时间的流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1766" y="3371736"/>
            <a:ext cx="22009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5047246" y="2830081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5047246" y="3671456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159625" y="1934210"/>
            <a:ext cx="127444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夸张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703580" y="1689100"/>
            <a:ext cx="73628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+mn-ea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我不知道他们给了我们多少日子，但我的手确乎是渐渐空虚了。在默默里算着，</a:t>
            </a:r>
            <a:r>
              <a:rPr lang="zh-CN" altLang="en-US" sz="2400" b="1" u="sng" dirty="0">
                <a:solidFill>
                  <a:srgbClr val="E04236"/>
                </a:solidFill>
                <a:latin typeface="+mn-ea"/>
                <a:cs typeface="微软雅黑" panose="020B0503020204020204" charset="-122"/>
                <a:sym typeface="+mn-ea"/>
              </a:rPr>
              <a:t>八千多日子已经从我手中溜去，像针尖上一滴水滴在大海里，我的日子滴在时间的流里，没有声音，也没有影子。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我不禁头涔涔而泪潸潸了。</a:t>
            </a:r>
            <a:endParaRPr lang="zh-CN" altLang="en-US" sz="2400" b="1" dirty="0">
              <a:solidFill>
                <a:srgbClr val="008000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08000"/>
                </a:solidFill>
                <a:latin typeface="+mn-ea"/>
                <a:sym typeface="+mn-ea"/>
              </a:rPr>
              <a:t>     </a:t>
            </a:r>
            <a:endParaRPr lang="zh-CN" altLang="en-US" sz="2400" dirty="0">
              <a:solidFill>
                <a:srgbClr val="008000"/>
              </a:solidFill>
              <a:latin typeface="+mn-ea"/>
            </a:endParaRPr>
          </a:p>
          <a:p>
            <a:pPr marR="0" defTabSz="914400" eaLnBrk="0" hangingPunct="0">
              <a:buClrTx/>
              <a:buSzTx/>
              <a:buFontTx/>
              <a:defRPr/>
            </a:pPr>
            <a:endParaRPr kumimoji="1" lang="zh-CN" altLang="en-US" sz="2400" b="1" kern="1200" cap="none" spc="50" normalizeH="0" baseline="0" noProof="0" dirty="0" smtClean="0"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7" descr="C:\Users\Administrator\Desktop\背景\背景 (3).jpg背景 (3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35" y="0"/>
            <a:ext cx="916495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矩形 4"/>
          <p:cNvSpPr>
            <a:spLocks noChangeArrowheads="1"/>
          </p:cNvSpPr>
          <p:nvPr/>
        </p:nvSpPr>
        <p:spPr bwMode="auto">
          <a:xfrm>
            <a:off x="813435" y="986155"/>
            <a:ext cx="754634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一、重锤敲击叠词节奏之美</a:t>
            </a:r>
            <a:endParaRPr lang="zh-CN" altLang="en-US" sz="40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  <a:p>
            <a:pPr algn="l"/>
            <a:r>
              <a:rPr lang="zh-CN" altLang="en-US" sz="40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二、深层追问时间的哲思之美</a:t>
            </a:r>
            <a:endParaRPr lang="zh-CN" altLang="en-US" sz="40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  <a:p>
            <a:pPr algn="l"/>
            <a:r>
              <a:rPr lang="zh-CN" altLang="en-US" sz="40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三、生活比照语言的形象之美</a:t>
            </a:r>
            <a:endParaRPr lang="zh-CN" altLang="en-US" sz="4000" dirty="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" descr="C:\Users\Administrator\Desktop\背景\背景 (163).jpg背景 (163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20955" y="0"/>
            <a:ext cx="917638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464820" y="1490345"/>
            <a:ext cx="81883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2400" b="1" dirty="0">
                <a:latin typeface="+mn-ea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去的尽管去了，来的尽管来着，去来的中间，又怎样地匆匆呢？早上我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起来的时候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，小屋里射进两三方斜斜的太阳。太阳他有脚啊，轻轻悄悄地挪移了，我也茫茫然跟着旋转。于是——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洗手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的时候，日子从水盆里过去；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吃饭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的时候，日子从饭碗里过去；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默默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时，便从凝然的双眼前过去；我觉察他去得匆匆了，伸出手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遮挽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时，他又从遮挽的手边过去；天黑时，我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躺在床上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，他便伶伶俐俐地从我身上跨过，从我脚边飞走了；等我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睁开眼和太阳再见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，这算又溜走了一日；我掩面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微软雅黑" panose="020B0503020204020204" charset="-122"/>
                <a:sym typeface="+mn-ea"/>
              </a:rPr>
              <a:t>叹息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，但是新来的日子的影儿又开始在叹息里闪过了。</a:t>
            </a:r>
            <a:endParaRPr lang="zh-CN" altLang="en-US" sz="2400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0"/>
          <a:stretch>
            <a:fillRect/>
          </a:stretch>
        </p:blipFill>
        <p:spPr bwMode="auto">
          <a:xfrm>
            <a:off x="0" y="0"/>
            <a:ext cx="9144000" cy="516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339502"/>
            <a:ext cx="7128792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早上我起来的时候，小屋里射进两三方斜斜的太阳。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太阳他有脚啊，轻轻悄悄地挪移了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我也茫茫然跟着旋转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40" y="-19221"/>
            <a:ext cx="9148840" cy="5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827584" y="195486"/>
            <a:ext cx="6192688" cy="7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洗手的时候，日子从水盆里过去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56" y="-16801"/>
            <a:ext cx="9178756" cy="520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115616" y="915566"/>
            <a:ext cx="6192688" cy="7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吃饭的时候，日子从饭碗里过去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5364088" y="536894"/>
            <a:ext cx="2808312" cy="32905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我觉察他去得匆匆了，伸出手遮挽时，他又从遮挽的手边过去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5220072" y="1131590"/>
            <a:ext cx="2736304" cy="20110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默默时，便从凝然的双眼前过去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t0187906f8fcb0f6c35[1]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9"/>
          <a:stretch>
            <a:fillRect/>
          </a:stretch>
        </p:blipFill>
        <p:spPr>
          <a:xfrm>
            <a:off x="107504" y="-92547"/>
            <a:ext cx="4998754" cy="4738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5" y="987574"/>
            <a:ext cx="5472630" cy="322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5523426" y="699542"/>
            <a:ext cx="3096344" cy="32905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天黑时，我躺在床上，他便伶伶俐俐地从我身上跨过，从我脚边飞走了；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5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403648" y="2787774"/>
            <a:ext cx="5377943" cy="13709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等我睁开眼和太阳再见，这算又溜走了一日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5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187624" y="3075806"/>
            <a:ext cx="6264696" cy="13709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我掩面叹息，但是新来的日子的影儿又开始在叹息里闪过了。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3478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44475"/>
            <a:ext cx="5539740" cy="4551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52515" y="1373505"/>
            <a:ext cx="2745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读书的时候 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——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C:\Users\Administrator\Desktop\背景\背景 (77).jpg背景 (77)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-10795" y="-226695"/>
            <a:ext cx="9164955" cy="536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8" name="Text Box 39"/>
          <p:cNvSpPr>
            <a:spLocks noChangeArrowheads="1"/>
          </p:cNvSpPr>
          <p:nvPr/>
        </p:nvSpPr>
        <p:spPr bwMode="auto">
          <a:xfrm>
            <a:off x="1324769" y="1991995"/>
            <a:ext cx="2978944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tx2"/>
                </a:solidFill>
                <a:sym typeface="Arial" panose="020B0604020202020204" pitchFamily="34" charset="0"/>
              </a:rPr>
              <a:t>悤</a:t>
            </a:r>
            <a:endParaRPr lang="zh-CN" altLang="en-US" sz="6000" b="1" dirty="0">
              <a:solidFill>
                <a:schemeClr val="tx2"/>
              </a:solidFill>
              <a:sym typeface="Arial" panose="020B0604020202020204" pitchFamily="34" charset="0"/>
            </a:endParaRPr>
          </a:p>
        </p:txBody>
      </p:sp>
      <p:sp>
        <p:nvSpPr>
          <p:cNvPr id="2" name="Text Box 39"/>
          <p:cNvSpPr>
            <a:spLocks noChangeArrowheads="1"/>
          </p:cNvSpPr>
          <p:nvPr/>
        </p:nvSpPr>
        <p:spPr bwMode="auto">
          <a:xfrm>
            <a:off x="1396524" y="1449070"/>
            <a:ext cx="297894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sym typeface="Arial" panose="020B0604020202020204" pitchFamily="34" charset="0"/>
              </a:rPr>
              <a:t>cōng</a:t>
            </a:r>
            <a:endParaRPr lang="zh-CN" altLang="en-US" sz="2800" b="1" dirty="0">
              <a:solidFill>
                <a:schemeClr val="tx2"/>
              </a:solidFill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235585"/>
            <a:ext cx="2112010" cy="2363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5315" y="3370580"/>
            <a:ext cx="404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tx2"/>
                </a:solidFill>
              </a:rPr>
              <a:t>释义：心神不定、匆忙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sp>
        <p:nvSpPr>
          <p:cNvPr id="7" name="Text Box 39"/>
          <p:cNvSpPr>
            <a:spLocks noChangeArrowheads="1"/>
          </p:cNvSpPr>
          <p:nvPr/>
        </p:nvSpPr>
        <p:spPr bwMode="auto">
          <a:xfrm>
            <a:off x="5823109" y="1305560"/>
            <a:ext cx="297894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sym typeface="Arial" panose="020B0604020202020204" pitchFamily="34" charset="0"/>
              </a:rPr>
              <a:t>cōng</a:t>
            </a:r>
            <a:endParaRPr lang="zh-CN" altLang="en-US" sz="2800" b="1" dirty="0">
              <a:solidFill>
                <a:schemeClr val="tx2"/>
              </a:solidFill>
              <a:sym typeface="Arial" panose="020B0604020202020204" pitchFamily="34" charset="0"/>
            </a:endParaRPr>
          </a:p>
        </p:txBody>
      </p:sp>
      <p:sp>
        <p:nvSpPr>
          <p:cNvPr id="8" name="Text Box 39"/>
          <p:cNvSpPr>
            <a:spLocks noChangeArrowheads="1"/>
          </p:cNvSpPr>
          <p:nvPr/>
        </p:nvSpPr>
        <p:spPr bwMode="auto">
          <a:xfrm>
            <a:off x="5794534" y="1920875"/>
            <a:ext cx="2978944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tx2"/>
                </a:solidFill>
                <a:sym typeface="Arial" panose="020B0604020202020204" pitchFamily="34" charset="0"/>
              </a:rPr>
              <a:t>怱</a:t>
            </a:r>
            <a:endParaRPr lang="zh-CN" altLang="en-US" sz="6000" b="1" dirty="0">
              <a:solidFill>
                <a:schemeClr val="tx2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2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52515" y="1373505"/>
            <a:ext cx="2745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写字的时候 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——</a:t>
            </a:r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" y="124460"/>
            <a:ext cx="4892675" cy="489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1945" y="4043045"/>
            <a:ext cx="3823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     ）的时候 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——</a:t>
            </a:r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500380"/>
            <a:ext cx="4234815" cy="3200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485" y="499745"/>
            <a:ext cx="4252595" cy="32010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84115" y="3971290"/>
            <a:ext cx="3823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     ）的时候 </a:t>
            </a:r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——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87842" y="1995686"/>
            <a:ext cx="6768752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示例：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聊天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的时候，日子从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话语中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玩耍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的时候，日子从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欢笑中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晒太阳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时，便从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匆匆移动的光影中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8664" y="1152013"/>
            <a:ext cx="1215350" cy="649380"/>
            <a:chOff x="4193311" y="4287558"/>
            <a:chExt cx="1215350" cy="649380"/>
          </a:xfrm>
        </p:grpSpPr>
        <p:sp>
          <p:nvSpPr>
            <p:cNvPr id="22" name="云形 21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8"/>
            <p:cNvSpPr txBox="1"/>
            <p:nvPr/>
          </p:nvSpPr>
          <p:spPr>
            <a:xfrm>
              <a:off x="4397998" y="437195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聊天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22840" y="1076764"/>
            <a:ext cx="1215350" cy="649380"/>
            <a:chOff x="4193311" y="4287558"/>
            <a:chExt cx="1215350" cy="649380"/>
          </a:xfrm>
        </p:grpSpPr>
        <p:sp>
          <p:nvSpPr>
            <p:cNvPr id="25" name="云形 24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4325824" y="437195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玩耍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51452" y="805820"/>
            <a:ext cx="1215350" cy="649380"/>
            <a:chOff x="4193311" y="4287558"/>
            <a:chExt cx="1215350" cy="649380"/>
          </a:xfrm>
        </p:grpSpPr>
        <p:sp>
          <p:nvSpPr>
            <p:cNvPr id="28" name="云形 27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4"/>
            <p:cNvSpPr txBox="1"/>
            <p:nvPr/>
          </p:nvSpPr>
          <p:spPr>
            <a:xfrm>
              <a:off x="4224890" y="4371950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看电视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00590" y="1076764"/>
            <a:ext cx="1215350" cy="649380"/>
            <a:chOff x="4193311" y="4287558"/>
            <a:chExt cx="1215350" cy="649380"/>
          </a:xfrm>
        </p:grpSpPr>
        <p:sp>
          <p:nvSpPr>
            <p:cNvPr id="31" name="云形 30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17"/>
            <p:cNvSpPr txBox="1"/>
            <p:nvPr/>
          </p:nvSpPr>
          <p:spPr>
            <a:xfrm>
              <a:off x="4265319" y="4350684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晒太阳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07416" y="1161156"/>
            <a:ext cx="1215350" cy="649380"/>
            <a:chOff x="4193311" y="4287558"/>
            <a:chExt cx="1215350" cy="649380"/>
          </a:xfrm>
        </p:grpSpPr>
        <p:sp>
          <p:nvSpPr>
            <p:cNvPr id="34" name="云形 33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20"/>
            <p:cNvSpPr txBox="1"/>
            <p:nvPr/>
          </p:nvSpPr>
          <p:spPr>
            <a:xfrm>
              <a:off x="4325824" y="437195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……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img8.zol.com.cn/bbs/upload/21978/21977344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48"/>
          <p:cNvSpPr txBox="1"/>
          <p:nvPr/>
        </p:nvSpPr>
        <p:spPr>
          <a:xfrm>
            <a:off x="1726565" y="1956435"/>
            <a:ext cx="5835015" cy="8058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lIns="68573" tIns="34286" rIns="68573" bIns="34286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让真情在笔尖流露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" descr="C:\Users\Administrator\Desktop\背景\背景 (163).jpg背景 (163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9370" y="0"/>
            <a:ext cx="92043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标题 1"/>
          <p:cNvPicPr>
            <a:picLocks noGrp="1" noChangeAspect="1" noChangeArrowheads="1"/>
          </p:cNvPicPr>
          <p:nvPr>
            <p:ph type="ctr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293925" y="58182"/>
            <a:ext cx="1903809" cy="628650"/>
          </a:xfrm>
        </p:spPr>
      </p:pic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60960" y="687070"/>
            <a:ext cx="8671560" cy="441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latin typeface="+mn-ea"/>
                <a:cs typeface="+mn-ea"/>
                <a:sym typeface="方正姚体" panose="02010601030101010101" pitchFamily="2" charset="-122"/>
              </a:rPr>
              <a:t>关于珍惜时间的名言：</a:t>
            </a:r>
            <a:endParaRPr lang="zh-CN" altLang="en-US" sz="2400" b="1">
              <a:latin typeface="+mn-ea"/>
              <a:cs typeface="+mn-ea"/>
              <a:sym typeface="方正姚体" panose="02010601030101010101" pitchFamily="2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C00000"/>
                </a:solidFill>
                <a:latin typeface="+mn-ea"/>
                <a:cs typeface="+mn-ea"/>
                <a:sym typeface="方正姚体" panose="02010601030101010101" pitchFamily="2" charset="-122"/>
              </a:rPr>
              <a:t>今天所做之事勿候明天，自己所做之事勿候他人。</a:t>
            </a:r>
            <a:endParaRPr lang="zh-CN" altLang="en-US" sz="2400" b="1">
              <a:solidFill>
                <a:srgbClr val="C00000"/>
              </a:solidFill>
              <a:latin typeface="+mn-ea"/>
              <a:cs typeface="+mn-ea"/>
              <a:sym typeface="方正姚体" panose="02010601030101010101" pitchFamily="2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C00000"/>
                </a:solidFill>
                <a:latin typeface="+mn-ea"/>
                <a:cs typeface="+mn-ea"/>
                <a:sym typeface="方正姚体" panose="02010601030101010101" pitchFamily="2" charset="-122"/>
              </a:rPr>
              <a:t>             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+mn-ea"/>
                <a:cs typeface="+mn-ea"/>
                <a:sym typeface="方正姚体" panose="02010601030101010101" pitchFamily="2" charset="-122"/>
              </a:rPr>
              <a:t>——歌德</a:t>
            </a:r>
            <a:endParaRPr lang="zh-CN" altLang="en-US" sz="2400" b="1">
              <a:solidFill>
                <a:srgbClr val="C00000"/>
              </a:solidFill>
              <a:latin typeface="+mn-ea"/>
              <a:cs typeface="+mn-ea"/>
              <a:sym typeface="方正姚体" panose="02010601030101010101" pitchFamily="2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zh-CN" altLang="en-US" sz="2400" b="1">
              <a:solidFill>
                <a:srgbClr val="C00000"/>
              </a:solidFill>
              <a:latin typeface="+mn-ea"/>
              <a:cs typeface="+mn-ea"/>
              <a:sym typeface="方正姚体" panose="02010601030101010101" pitchFamily="2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C00000"/>
                </a:solidFill>
                <a:latin typeface="+mn-ea"/>
                <a:cs typeface="+mn-ea"/>
                <a:sym typeface="方正姚体" panose="02010601030101010101" pitchFamily="2" charset="-122"/>
              </a:rPr>
              <a:t>当许多人在一条路上徘徊不前时，他们不得不让开一条路，</a:t>
            </a:r>
            <a:endParaRPr lang="zh-CN" altLang="en-US" sz="2400" b="1">
              <a:solidFill>
                <a:srgbClr val="C00000"/>
              </a:solidFill>
              <a:latin typeface="+mn-ea"/>
              <a:cs typeface="+mn-ea"/>
              <a:sym typeface="方正姚体" panose="02010601030101010101" pitchFamily="2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C00000"/>
                </a:solidFill>
                <a:latin typeface="+mn-ea"/>
                <a:cs typeface="+mn-ea"/>
                <a:sym typeface="方正姚体" panose="02010601030101010101" pitchFamily="2" charset="-122"/>
              </a:rPr>
              <a:t>让那珍惜时间的人赶到他们的前面去。</a:t>
            </a:r>
            <a:endParaRPr lang="zh-CN" altLang="en-US" sz="2400" b="1">
              <a:solidFill>
                <a:srgbClr val="C00000"/>
              </a:solidFill>
              <a:latin typeface="+mn-ea"/>
              <a:cs typeface="+mn-ea"/>
              <a:sym typeface="方正姚体" panose="02010601030101010101" pitchFamily="2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C00000"/>
                </a:solidFill>
                <a:latin typeface="+mn-ea"/>
                <a:cs typeface="+mn-ea"/>
                <a:sym typeface="方正姚体" panose="02010601030101010101" pitchFamily="2" charset="-122"/>
              </a:rPr>
              <a:t>                                           ——苏格拉底</a:t>
            </a:r>
            <a:endParaRPr lang="zh-CN" altLang="en-US" sz="2400" b="1">
              <a:solidFill>
                <a:srgbClr val="C00000"/>
              </a:solidFill>
              <a:latin typeface="+mn-ea"/>
              <a:cs typeface="+mn-ea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025" y="521970"/>
            <a:ext cx="8489950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推荐阅读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：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</a:t>
            </a:r>
            <a:endParaRPr lang="en-US" altLang="zh-CN" sz="2400" dirty="0">
              <a:latin typeface="Arial" panose="020B0604020202020204" pitchFamily="34" charset="0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背影</a:t>
            </a: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《春》</a:t>
            </a:r>
            <a:endParaRPr lang="en-US" altLang="zh-CN" sz="4000" dirty="0">
              <a:latin typeface="Arial" panose="020B0604020202020204" pitchFamily="34" charset="0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绿</a:t>
            </a: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》</a:t>
            </a: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荷塘月色</a:t>
            </a: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》</a:t>
            </a:r>
            <a:endParaRPr lang="en-US" altLang="zh-CN" sz="4000" dirty="0">
              <a:latin typeface="Arial" panose="020B0604020202020204" pitchFamily="34" charset="0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《桨声灯影里的秦淮河》 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背景\背景 (209).jpg背景 (209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0955" y="0"/>
            <a:ext cx="91852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9"/>
          <p:cNvSpPr>
            <a:spLocks noChangeArrowheads="1"/>
          </p:cNvSpPr>
          <p:nvPr/>
        </p:nvSpPr>
        <p:spPr bwMode="auto">
          <a:xfrm>
            <a:off x="521891" y="2586196"/>
            <a:ext cx="24753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斜斜  茫茫然</a:t>
            </a:r>
            <a:endParaRPr lang="zh-CN" altLang="en-US" sz="24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  <p:sp>
        <p:nvSpPr>
          <p:cNvPr id="2" name="TextBox 9"/>
          <p:cNvSpPr>
            <a:spLocks noChangeArrowheads="1"/>
          </p:cNvSpPr>
          <p:nvPr/>
        </p:nvSpPr>
        <p:spPr bwMode="auto">
          <a:xfrm>
            <a:off x="584756" y="925671"/>
            <a:ext cx="24753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头涔涔 泪潸潸</a:t>
            </a:r>
            <a:endParaRPr lang="zh-CN" altLang="en-US" sz="24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  <p:sp>
        <p:nvSpPr>
          <p:cNvPr id="4" name="TextBox 9"/>
          <p:cNvSpPr>
            <a:spLocks noChangeArrowheads="1"/>
          </p:cNvSpPr>
          <p:nvPr/>
        </p:nvSpPr>
        <p:spPr bwMode="auto">
          <a:xfrm>
            <a:off x="209471" y="1716246"/>
            <a:ext cx="24753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轻轻悄悄</a:t>
            </a:r>
            <a:r>
              <a:rPr lang="zh-CN" altLang="en-US" sz="21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 </a:t>
            </a:r>
            <a:endParaRPr lang="zh-CN" altLang="en-US" sz="21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  <p:sp>
        <p:nvSpPr>
          <p:cNvPr id="7" name="TextBox 9"/>
          <p:cNvSpPr>
            <a:spLocks noChangeArrowheads="1"/>
          </p:cNvSpPr>
          <p:nvPr/>
        </p:nvSpPr>
        <p:spPr bwMode="auto">
          <a:xfrm>
            <a:off x="3155315" y="1911985"/>
            <a:ext cx="56927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5024"/>
                </a:solidFill>
                <a:latin typeface="宋体" panose="02010600030101010101" pitchFamily="2" charset="-122"/>
                <a:sym typeface="Calibri" panose="020F0502020204030204" charset="0"/>
              </a:rPr>
              <a:t>太阳他有脚啊，轻轻悄悄地挪移了，我也茫茫然跟着旋转。</a:t>
            </a:r>
            <a:endParaRPr lang="zh-CN" altLang="en-US" sz="24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背景\背景 (209).jpg背景 (209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8105" y="-104140"/>
            <a:ext cx="91852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>
            <a:spLocks noChangeArrowheads="1"/>
          </p:cNvSpPr>
          <p:nvPr/>
        </p:nvSpPr>
        <p:spPr bwMode="auto">
          <a:xfrm>
            <a:off x="720011" y="2581116"/>
            <a:ext cx="24753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赤 裸</a:t>
            </a:r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裸</a:t>
            </a:r>
            <a:endParaRPr lang="zh-CN" altLang="en-US" sz="24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  <p:sp>
        <p:nvSpPr>
          <p:cNvPr id="5" name="TextBox 9"/>
          <p:cNvSpPr>
            <a:spLocks noChangeArrowheads="1"/>
          </p:cNvSpPr>
          <p:nvPr/>
        </p:nvSpPr>
        <p:spPr bwMode="auto">
          <a:xfrm>
            <a:off x="516176" y="3411696"/>
            <a:ext cx="24753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白白</a:t>
            </a:r>
            <a:endParaRPr lang="zh-CN" altLang="en-US" sz="24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  <p:sp>
        <p:nvSpPr>
          <p:cNvPr id="6" name="TextBox 9"/>
          <p:cNvSpPr>
            <a:spLocks noChangeArrowheads="1"/>
          </p:cNvSpPr>
          <p:nvPr/>
        </p:nvSpPr>
        <p:spPr bwMode="auto">
          <a:xfrm>
            <a:off x="772081" y="807561"/>
            <a:ext cx="24753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仿宋_GB2312" charset="-122"/>
                <a:ea typeface="仿宋_GB2312" charset="-122"/>
                <a:sym typeface="仿宋_GB2312" charset="-122"/>
              </a:rPr>
              <a:t>伶伶俐俐</a:t>
            </a:r>
            <a:endParaRPr lang="zh-CN" altLang="en-US" sz="2400" b="1" dirty="0">
              <a:solidFill>
                <a:srgbClr val="0070C0"/>
              </a:solidFill>
              <a:latin typeface="仿宋_GB2312" charset="-122"/>
              <a:ea typeface="仿宋_GB2312" charset="-122"/>
              <a:sym typeface="仿宋_GB2312" charset="-122"/>
            </a:endParaRPr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3095625" y="2704465"/>
            <a:ext cx="478853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100" b="1" dirty="0">
                <a:latin typeface="+mn-ea"/>
                <a:cs typeface="+mn-ea"/>
                <a:sym typeface="Arial" panose="020B0604020202020204" pitchFamily="34" charset="0"/>
              </a:rPr>
              <a:t>我赤裸裸来到这世界，转眼间也将赤裸裸地回去罢</a:t>
            </a:r>
            <a:r>
              <a:rPr lang="en-US" altLang="zh-CN" sz="2100" b="1" dirty="0">
                <a:latin typeface="+mn-ea"/>
                <a:cs typeface="+mn-ea"/>
                <a:sym typeface="Arial" panose="020B0604020202020204" pitchFamily="34" charset="0"/>
              </a:rPr>
              <a:t>?</a:t>
            </a:r>
            <a:r>
              <a:rPr lang="zh-CN" altLang="en-US" sz="2100" b="1" dirty="0">
                <a:latin typeface="+mn-ea"/>
                <a:cs typeface="+mn-ea"/>
                <a:sym typeface="Arial" panose="020B0604020202020204" pitchFamily="34" charset="0"/>
              </a:rPr>
              <a:t>但不能平的，为什么偏要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cs typeface="+mn-ea"/>
                <a:sym typeface="Arial" panose="020B0604020202020204" pitchFamily="34" charset="0"/>
              </a:rPr>
              <a:t>白白</a:t>
            </a:r>
            <a:r>
              <a:rPr lang="zh-CN" altLang="en-US" sz="2100" b="1" dirty="0">
                <a:latin typeface="+mn-ea"/>
                <a:cs typeface="+mn-ea"/>
                <a:sym typeface="Arial" panose="020B0604020202020204" pitchFamily="34" charset="0"/>
              </a:rPr>
              <a:t>走这一遭啊</a:t>
            </a:r>
            <a:r>
              <a:rPr lang="en-US" altLang="zh-CN" sz="2100" b="1" dirty="0">
                <a:latin typeface="+mn-ea"/>
                <a:cs typeface="+mn-ea"/>
                <a:sym typeface="Arial" panose="020B0604020202020204" pitchFamily="34" charset="0"/>
              </a:rPr>
              <a:t>?</a:t>
            </a:r>
            <a:r>
              <a:rPr lang="en-US" altLang="zh-CN" sz="2100" b="1" dirty="0">
                <a:solidFill>
                  <a:srgbClr val="FF0000"/>
                </a:solidFill>
                <a:latin typeface="+mn-ea"/>
                <a:cs typeface="+mn-ea"/>
                <a:sym typeface="Arial" panose="020B0604020202020204" pitchFamily="34" charset="0"/>
              </a:rPr>
              <a:t>  </a:t>
            </a:r>
            <a:endParaRPr lang="zh-CN" altLang="en-US" sz="2100" b="1" dirty="0">
              <a:solidFill>
                <a:srgbClr val="0070C0"/>
              </a:solidFill>
              <a:latin typeface="+mn-ea"/>
              <a:cs typeface="+mn-ea"/>
              <a:sym typeface="仿宋_GB2312" charset="-122"/>
            </a:endParaRPr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3247390" y="278130"/>
            <a:ext cx="478853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+mn-ea"/>
                <a:cs typeface="微软雅黑" panose="020B0503020204020204" charset="-122"/>
                <a:sym typeface="+mn-ea"/>
              </a:rPr>
              <a:t>天黑时，我躺在床上，他便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伶俐</a:t>
            </a:r>
            <a:r>
              <a:rPr lang="zh-CN" altLang="en-US" sz="2100" b="1" dirty="0">
                <a:solidFill>
                  <a:schemeClr val="tx1"/>
                </a:solidFill>
                <a:latin typeface="+mn-ea"/>
                <a:cs typeface="微软雅黑" panose="020B0503020204020204" charset="-122"/>
                <a:sym typeface="+mn-ea"/>
              </a:rPr>
              <a:t>地从我身上跨过，从我脚边飞走了。</a:t>
            </a:r>
            <a:endParaRPr lang="zh-CN" altLang="en-US" sz="2100" b="1" dirty="0">
              <a:solidFill>
                <a:schemeClr val="tx1"/>
              </a:solidFill>
              <a:latin typeface="+mn-ea"/>
              <a:ea typeface="仿宋_GB231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TextBox 9"/>
          <p:cNvSpPr>
            <a:spLocks noChangeArrowheads="1"/>
          </p:cNvSpPr>
          <p:nvPr/>
        </p:nvSpPr>
        <p:spPr bwMode="auto">
          <a:xfrm>
            <a:off x="3267075" y="1125855"/>
            <a:ext cx="478853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+mn-ea"/>
                <a:cs typeface="微软雅黑" panose="020B0503020204020204" charset="-122"/>
                <a:sym typeface="+mn-ea"/>
              </a:rPr>
              <a:t>天黑时，我躺在床上，他便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伶伶俐俐</a:t>
            </a:r>
            <a:r>
              <a:rPr lang="zh-CN" altLang="en-US" sz="2100" b="1" dirty="0">
                <a:solidFill>
                  <a:schemeClr val="tx1"/>
                </a:solidFill>
                <a:latin typeface="+mn-ea"/>
                <a:cs typeface="微软雅黑" panose="020B0503020204020204" charset="-122"/>
                <a:sym typeface="+mn-ea"/>
              </a:rPr>
              <a:t>地从我身上跨过，从我脚边飞走了。</a:t>
            </a:r>
            <a:endParaRPr lang="zh-CN" altLang="en-US" sz="2100" b="1" dirty="0">
              <a:solidFill>
                <a:schemeClr val="tx1"/>
              </a:solidFill>
              <a:latin typeface="+mn-ea"/>
              <a:ea typeface="仿宋_GB2312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背景\背景 (209).jpg背景 (209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0955" y="0"/>
            <a:ext cx="91852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9"/>
          <p:cNvSpPr>
            <a:spLocks noChangeArrowheads="1"/>
          </p:cNvSpPr>
          <p:nvPr/>
        </p:nvSpPr>
        <p:spPr bwMode="auto">
          <a:xfrm>
            <a:off x="656590" y="649014"/>
            <a:ext cx="7822565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  <a:sym typeface="Calibri" panose="020F0502020204030204" charset="0"/>
              </a:rPr>
              <a:t>我不禁头涔涔而泪潸潸了。</a:t>
            </a:r>
            <a:endParaRPr lang="en-US" altLang="zh-CN" sz="2400" b="1" dirty="0" smtClean="0">
              <a:latin typeface="+mn-ea"/>
              <a:sym typeface="Calibri" panose="020F0502020204030204" charset="0"/>
            </a:endParaRPr>
          </a:p>
          <a:p>
            <a:endParaRPr lang="en-US" altLang="zh-CN" sz="2400" b="1" dirty="0" smtClean="0">
              <a:latin typeface="+mn-ea"/>
              <a:sym typeface="Calibri" panose="020F0502020204030204" charset="0"/>
            </a:endParaRPr>
          </a:p>
          <a:p>
            <a:r>
              <a:rPr lang="zh-CN" altLang="en-US" sz="2400" b="1" dirty="0" smtClean="0">
                <a:latin typeface="+mn-ea"/>
                <a:sym typeface="Calibri" panose="020F0502020204030204" charset="0"/>
              </a:rPr>
              <a:t>太阳</a:t>
            </a:r>
            <a:r>
              <a:rPr lang="zh-CN" altLang="en-US" sz="2400" b="1" dirty="0">
                <a:latin typeface="+mn-ea"/>
                <a:sym typeface="Calibri" panose="020F0502020204030204" charset="0"/>
              </a:rPr>
              <a:t>他有脚啊，轻轻悄悄地挪移了，我也茫茫然跟着旋转。</a:t>
            </a:r>
            <a:endParaRPr lang="zh-CN" altLang="en-US" sz="2400" b="1" dirty="0">
              <a:latin typeface="+mn-ea"/>
              <a:sym typeface="仿宋_GB2312" charset="-122"/>
            </a:endParaRPr>
          </a:p>
          <a:p>
            <a:pPr algn="l"/>
            <a:endParaRPr lang="zh-CN" altLang="en-US" sz="2400" b="1" dirty="0">
              <a:latin typeface="+mn-ea"/>
              <a:sym typeface="仿宋_GB2312" charset="-122"/>
            </a:endParaRPr>
          </a:p>
          <a:p>
            <a:r>
              <a:rPr lang="zh-CN" altLang="en-US" sz="2400" b="1" dirty="0">
                <a:latin typeface="+mn-ea"/>
                <a:cs typeface="微软雅黑" panose="020B0503020204020204" charset="-122"/>
                <a:sym typeface="+mn-ea"/>
              </a:rPr>
              <a:t>天黑时，我躺在床上，他便伶伶俐俐地从我身上跨过，从我脚边飞走了</a:t>
            </a:r>
            <a:r>
              <a:rPr lang="zh-CN" altLang="en-US" sz="2400" b="1" dirty="0" smtClean="0">
                <a:latin typeface="+mn-ea"/>
                <a:cs typeface="微软雅黑" panose="020B0503020204020204" charset="-122"/>
                <a:sym typeface="+mn-ea"/>
              </a:rPr>
              <a:t>。</a:t>
            </a:r>
            <a:endParaRPr lang="en-US" altLang="zh-CN" sz="2400" b="1" dirty="0" smtClean="0">
              <a:latin typeface="+mn-ea"/>
              <a:cs typeface="微软雅黑" panose="020B0503020204020204" charset="-122"/>
              <a:sym typeface="+mn-ea"/>
            </a:endParaRPr>
          </a:p>
          <a:p>
            <a:endParaRPr lang="en-US" altLang="zh-CN" sz="2400" b="1" dirty="0" smtClean="0">
              <a:latin typeface="+mn-ea"/>
              <a:cs typeface="微软雅黑" panose="020B0503020204020204" charset="-122"/>
              <a:sym typeface="+mn-ea"/>
            </a:endParaRPr>
          </a:p>
          <a:p>
            <a:r>
              <a:rPr lang="zh-CN" altLang="en-US" sz="2400" b="1" dirty="0">
                <a:latin typeface="+mn-ea"/>
                <a:cs typeface="+mn-ea"/>
                <a:sym typeface="Arial" panose="020B0604020202020204" pitchFamily="34" charset="0"/>
              </a:rPr>
              <a:t>我赤裸裸来到这世界，转眼间也将赤裸裸地回去罢</a:t>
            </a:r>
            <a:r>
              <a:rPr lang="en-US" altLang="zh-CN" sz="2400" b="1" dirty="0">
                <a:latin typeface="+mn-ea"/>
                <a:cs typeface="+mn-ea"/>
                <a:sym typeface="Arial" panose="020B0604020202020204" pitchFamily="34" charset="0"/>
              </a:rPr>
              <a:t>?</a:t>
            </a:r>
            <a:r>
              <a:rPr lang="zh-CN" altLang="en-US" sz="2400" b="1" dirty="0">
                <a:latin typeface="+mn-ea"/>
                <a:cs typeface="+mn-ea"/>
                <a:sym typeface="Arial" panose="020B0604020202020204" pitchFamily="34" charset="0"/>
              </a:rPr>
              <a:t>但不能平的，为什么偏要白白走这一遭啊</a:t>
            </a:r>
            <a:r>
              <a:rPr lang="en-US" altLang="zh-CN" sz="2400" b="1" dirty="0">
                <a:latin typeface="+mn-ea"/>
                <a:cs typeface="+mn-ea"/>
                <a:sym typeface="Arial" panose="020B0604020202020204" pitchFamily="34" charset="0"/>
              </a:rPr>
              <a:t>?  </a:t>
            </a:r>
            <a:endParaRPr lang="zh-CN" altLang="en-US" sz="2400" b="1" dirty="0">
              <a:latin typeface="+mn-ea"/>
              <a:cs typeface="+mn-ea"/>
              <a:sym typeface="仿宋_GB2312" charset="-122"/>
            </a:endParaRPr>
          </a:p>
          <a:p>
            <a:endParaRPr lang="en-US" altLang="zh-CN" sz="2400" b="1" dirty="0" smtClean="0">
              <a:latin typeface="+mn-ea"/>
              <a:cs typeface="微软雅黑" panose="020B0503020204020204" charset="-122"/>
              <a:sym typeface="+mn-ea"/>
            </a:endParaRPr>
          </a:p>
          <a:p>
            <a:endParaRPr lang="zh-CN" altLang="en-US" sz="2400" b="1" dirty="0">
              <a:solidFill>
                <a:srgbClr val="0070C0"/>
              </a:solidFill>
              <a:latin typeface="+mn-ea"/>
              <a:sym typeface="仿宋_GB2312" charset="-122"/>
            </a:endParaRPr>
          </a:p>
          <a:p>
            <a:pPr algn="l"/>
            <a:endParaRPr lang="en-US" altLang="zh-CN" sz="2400" b="1" dirty="0">
              <a:solidFill>
                <a:srgbClr val="0070C0"/>
              </a:solidFill>
              <a:latin typeface="+mn-ea"/>
              <a:sym typeface="仿宋_GB231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C:\Users\Administrator\Desktop\匆匆\标题.jpg标题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4605" y="-1722120"/>
            <a:ext cx="9173845" cy="688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5" y="-220980"/>
            <a:ext cx="3214370" cy="2411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85" y="2405380"/>
            <a:ext cx="3213100" cy="2464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045" y="2710180"/>
            <a:ext cx="3532505" cy="237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700" y="209550"/>
            <a:ext cx="3465195" cy="23145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97850" y="-60325"/>
            <a:ext cx="551815" cy="5804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我们在什么情况下感觉时间过得快呢？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53" b="6250"/>
          <a:stretch>
            <a:fillRect/>
          </a:stretch>
        </p:blipFill>
        <p:spPr bwMode="auto">
          <a:xfrm>
            <a:off x="0" y="-1"/>
            <a:ext cx="9144000" cy="516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331640" y="411510"/>
            <a:ext cx="7704856" cy="81253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，有再来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475656" y="411510"/>
            <a:ext cx="5832648" cy="81253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有再青的时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SLIDE_MODEL_TYPE" val="timeline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2184</Words>
  <Application>WPS 演示</Application>
  <PresentationFormat>全屏显示(16:9)</PresentationFormat>
  <Paragraphs>180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35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仿宋_GB2312</vt:lpstr>
      <vt:lpstr>仿宋</vt:lpstr>
      <vt:lpstr>方正姚体</vt:lpstr>
      <vt:lpstr>楷体_GB2312</vt:lpstr>
      <vt:lpstr>楷体</vt:lpstr>
      <vt:lpstr>Arial Unicode MS</vt:lpstr>
      <vt:lpstr>黑体</vt:lpstr>
      <vt:lpstr>华文隶书</vt:lpstr>
      <vt:lpstr>Times New Roman</vt:lpstr>
      <vt:lpstr>华文仿宋</vt:lpstr>
      <vt:lpstr>华文琥珀</vt:lpstr>
      <vt:lpstr>自定义设计方案</vt:lpstr>
      <vt:lpstr>默认设计模板</vt:lpstr>
      <vt:lpstr>第一PPT模板网-WWW.1PPT.COM</vt:lpstr>
      <vt:lpstr>1_第一PPT模板网-WWW.1PPT.COM</vt:lpstr>
      <vt:lpstr>Office 主题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ssssdddd2</cp:lastModifiedBy>
  <cp:revision>69</cp:revision>
  <dcterms:created xsi:type="dcterms:W3CDTF">2017-03-17T02:28:00Z</dcterms:created>
  <dcterms:modified xsi:type="dcterms:W3CDTF">2022-03-29T16:26:11Z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