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handoutMasterIdLst>
    <p:handoutMasterId r:id="rId27"/>
  </p:handoutMasterIdLst>
  <p:sldIdLst>
    <p:sldId id="659" r:id="rId3"/>
    <p:sldId id="613" r:id="rId4"/>
    <p:sldId id="723" r:id="rId5"/>
    <p:sldId id="258" r:id="rId7"/>
    <p:sldId id="537" r:id="rId8"/>
    <p:sldId id="721" r:id="rId9"/>
    <p:sldId id="558" r:id="rId10"/>
    <p:sldId id="724" r:id="rId11"/>
    <p:sldId id="573" r:id="rId12"/>
    <p:sldId id="559" r:id="rId13"/>
    <p:sldId id="725" r:id="rId14"/>
    <p:sldId id="708" r:id="rId15"/>
    <p:sldId id="745" r:id="rId16"/>
    <p:sldId id="726" r:id="rId17"/>
    <p:sldId id="727" r:id="rId18"/>
    <p:sldId id="591" r:id="rId19"/>
    <p:sldId id="684" r:id="rId20"/>
    <p:sldId id="615" r:id="rId21"/>
    <p:sldId id="685" r:id="rId22"/>
    <p:sldId id="602" r:id="rId23"/>
    <p:sldId id="590" r:id="rId24"/>
    <p:sldId id="562" r:id="rId25"/>
    <p:sldId id="504" r:id="rId26"/>
  </p:sldIdLst>
  <p:sldSz cx="9144000" cy="5143500"/>
  <p:notesSz cx="6858000" cy="9144000"/>
  <p:embeddedFontLs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楷体" panose="02010609060101010101" pitchFamily="49" charset="-122"/>
      <p:regular r:id="rId36"/>
    </p:embeddedFont>
    <p:embeddedFont>
      <p:font typeface="黑体" panose="02010609060101010101" pitchFamily="49" charset="-122"/>
      <p:regular r:id="rId37"/>
    </p:embeddedFont>
  </p:embeddedFontLst>
  <p:custDataLst>
    <p:tags r:id="rId3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ing" initials="t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FF"/>
    <a:srgbClr val="FCF8ED"/>
    <a:srgbClr val="FF00FF"/>
    <a:srgbClr val="E460FA"/>
    <a:srgbClr val="A5D5E2"/>
    <a:srgbClr val="CC66FF"/>
    <a:srgbClr val="FCE7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224" y="-402"/>
      </p:cViewPr>
      <p:guideLst>
        <p:guide orient="horz" pos="1620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-28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6.xml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4-28T21:25:31.718" idx="2">
    <p:pos x="10" y="10"/>
    <p:text/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9BDFF2-5BC6-4836-9018-52DC37D8CC8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05CB323-25FB-468D-A765-FEB561D4D8B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264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12644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112645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12646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523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9523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95237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95238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318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9318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9318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318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9318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9318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318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9318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9318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493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24932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124933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24934" name="灯片编号占位符 5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5.png"/><Relationship Id="rId12" Type="http://schemas.openxmlformats.org/officeDocument/2006/relationships/image" Target="../media/image4.png"/><Relationship Id="rId11" Type="http://schemas.openxmlformats.org/officeDocument/2006/relationships/image" Target="../media/image3.pn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7937" y="3365500"/>
            <a:ext cx="9159875" cy="175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3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-7937" y="3802063"/>
            <a:ext cx="9159875" cy="1322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-7938" y="206375"/>
            <a:ext cx="9159876" cy="4937125"/>
          </a:xfrm>
          <a:prstGeom prst="rect">
            <a:avLst/>
          </a:prstGeom>
          <a:gradFill>
            <a:gsLst>
              <a:gs pos="0">
                <a:srgbClr val="CEEBFB">
                  <a:alpha val="0"/>
                </a:srgbClr>
              </a:gs>
              <a:gs pos="70000">
                <a:srgbClr val="CEEBFB"/>
              </a:gs>
              <a:gs pos="100000">
                <a:srgbClr val="CEEBFB">
                  <a:alpha val="3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31" name="图片 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7467600" cy="2762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2" cstate="print"/>
          <a:srcRect l="74887" t="4444" r="11211" b="80529"/>
          <a:stretch>
            <a:fillRect/>
          </a:stretch>
        </p:blipFill>
        <p:spPr>
          <a:xfrm>
            <a:off x="7082877" y="19"/>
            <a:ext cx="635521" cy="1030512"/>
          </a:xfrm>
          <a:custGeom>
            <a:avLst/>
            <a:gdLst>
              <a:gd name="connsiteX0" fmla="*/ 0 w 635523"/>
              <a:gd name="connsiteY0" fmla="*/ 0 h 1030514"/>
              <a:gd name="connsiteX1" fmla="*/ 635523 w 635523"/>
              <a:gd name="connsiteY1" fmla="*/ 0 h 1030514"/>
              <a:gd name="connsiteX2" fmla="*/ 635523 w 635523"/>
              <a:gd name="connsiteY2" fmla="*/ 1030514 h 1030514"/>
              <a:gd name="connsiteX3" fmla="*/ 0 w 635523"/>
              <a:gd name="connsiteY3" fmla="*/ 1030514 h 1030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5523" h="1030514">
                <a:moveTo>
                  <a:pt x="0" y="0"/>
                </a:moveTo>
                <a:lnTo>
                  <a:pt x="635523" y="0"/>
                </a:lnTo>
                <a:lnTo>
                  <a:pt x="635523" y="1030514"/>
                </a:lnTo>
                <a:lnTo>
                  <a:pt x="0" y="1030514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3" cstate="print"/>
          <a:srcRect l="40666" r="38570" b="88360"/>
          <a:stretch>
            <a:fillRect/>
          </a:stretch>
        </p:blipFill>
        <p:spPr>
          <a:xfrm>
            <a:off x="7718424" y="205739"/>
            <a:ext cx="1328420" cy="1116965"/>
          </a:xfrm>
          <a:custGeom>
            <a:avLst/>
            <a:gdLst>
              <a:gd name="connsiteX0" fmla="*/ 129176 w 949212"/>
              <a:gd name="connsiteY0" fmla="*/ 0 h 798286"/>
              <a:gd name="connsiteX1" fmla="*/ 820036 w 949212"/>
              <a:gd name="connsiteY1" fmla="*/ 0 h 798286"/>
              <a:gd name="connsiteX2" fmla="*/ 868157 w 949212"/>
              <a:gd name="connsiteY2" fmla="*/ 58323 h 798286"/>
              <a:gd name="connsiteX3" fmla="*/ 949212 w 949212"/>
              <a:gd name="connsiteY3" fmla="*/ 323680 h 798286"/>
              <a:gd name="connsiteX4" fmla="*/ 474606 w 949212"/>
              <a:gd name="connsiteY4" fmla="*/ 798286 h 798286"/>
              <a:gd name="connsiteX5" fmla="*/ 0 w 949212"/>
              <a:gd name="connsiteY5" fmla="*/ 323680 h 798286"/>
              <a:gd name="connsiteX6" fmla="*/ 81055 w 949212"/>
              <a:gd name="connsiteY6" fmla="*/ 58323 h 79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9212" h="798286">
                <a:moveTo>
                  <a:pt x="129176" y="0"/>
                </a:moveTo>
                <a:lnTo>
                  <a:pt x="820036" y="0"/>
                </a:lnTo>
                <a:lnTo>
                  <a:pt x="868157" y="58323"/>
                </a:lnTo>
                <a:cubicBezTo>
                  <a:pt x="919331" y="134071"/>
                  <a:pt x="949212" y="225386"/>
                  <a:pt x="949212" y="323680"/>
                </a:cubicBezTo>
                <a:cubicBezTo>
                  <a:pt x="949212" y="585798"/>
                  <a:pt x="736724" y="798286"/>
                  <a:pt x="474606" y="798286"/>
                </a:cubicBezTo>
                <a:cubicBezTo>
                  <a:pt x="212488" y="798286"/>
                  <a:pt x="0" y="585798"/>
                  <a:pt x="0" y="323680"/>
                </a:cubicBezTo>
                <a:cubicBezTo>
                  <a:pt x="0" y="225386"/>
                  <a:pt x="29881" y="134071"/>
                  <a:pt x="81055" y="58323"/>
                </a:cubicBezTo>
                <a:close/>
              </a:path>
            </a:pathLst>
          </a:cu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slide" Target="slide5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slide" Target="slide5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8.xml"/><Relationship Id="rId1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slideLayout" Target="../slideLayouts/slideLayout1.xml"/><Relationship Id="rId1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.svg"/><Relationship Id="rId5" Type="http://schemas.openxmlformats.org/officeDocument/2006/relationships/image" Target="../media/image13.png"/><Relationship Id="rId4" Type="http://schemas.openxmlformats.org/officeDocument/2006/relationships/slide" Target="slide12.xml"/><Relationship Id="rId3" Type="http://schemas.openxmlformats.org/officeDocument/2006/relationships/image" Target="../media/image1.svg"/><Relationship Id="rId2" Type="http://schemas.openxmlformats.org/officeDocument/2006/relationships/image" Target="../media/image12.png"/><Relationship Id="rId1" Type="http://schemas.openxmlformats.org/officeDocument/2006/relationships/slide" Target="slide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slide" Target="slide5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file:///C:\Users\ting\AppData\Local\Temp\wps\INetCache\0dc551113594822040f9cd83f8d07ccf" TargetMode="Externa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012180" y="3940175"/>
            <a:ext cx="27501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执教者：岑婷</a:t>
            </a:r>
            <a:endParaRPr lang="zh-CN" altLang="en-US" sz="3200" b="1"/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3850" y="843915"/>
            <a:ext cx="868426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      </a:t>
            </a:r>
            <a:r>
              <a:rPr lang="en-US" altLang="zh-CN" sz="2800"/>
              <a:t> </a:t>
            </a:r>
            <a:r>
              <a:rPr lang="zh-CN" altLang="en-US" sz="2800" b="1"/>
              <a:t>这还不算，老师傅眼神差了点儿，总把碎头发掉在</a:t>
            </a:r>
            <a:endParaRPr lang="zh-CN" altLang="en-US" sz="2800" b="1"/>
          </a:p>
          <a:p>
            <a:endParaRPr lang="zh-CN" altLang="en-US" sz="2800" b="1"/>
          </a:p>
          <a:p>
            <a:r>
              <a:rPr lang="zh-CN" altLang="en-US" sz="2800" b="1"/>
              <a:t>小沙的脖子里，痒得小沙哧哧笑。你想想，这一会儿</a:t>
            </a:r>
            <a:endParaRPr lang="zh-CN" altLang="en-US" sz="2800" b="1"/>
          </a:p>
          <a:p>
            <a:endParaRPr lang="zh-CN" altLang="en-US" sz="2800" b="1"/>
          </a:p>
          <a:p>
            <a:r>
              <a:rPr lang="zh-CN" altLang="en-US" sz="2800" b="1"/>
              <a:t>痛一会儿痒的，跟受刑一样。</a:t>
            </a:r>
            <a:endParaRPr lang="zh-CN" altLang="en-US" sz="2800" b="1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60290" y="2922270"/>
            <a:ext cx="4227830" cy="2155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爆炸形 1 3"/>
          <p:cNvSpPr/>
          <p:nvPr/>
        </p:nvSpPr>
        <p:spPr>
          <a:xfrm>
            <a:off x="1928813" y="627063"/>
            <a:ext cx="5194300" cy="2520950"/>
          </a:xfrm>
          <a:prstGeom prst="irregularSeal1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2" name="文本框 2"/>
          <p:cNvSpPr txBox="1"/>
          <p:nvPr/>
        </p:nvSpPr>
        <p:spPr>
          <a:xfrm>
            <a:off x="3276600" y="1276350"/>
            <a:ext cx="3746500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害人精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云形 1">
            <a:hlinkClick r:id="rId2" action="ppaction://hlinksldjump"/>
          </p:cNvPr>
          <p:cNvSpPr/>
          <p:nvPr/>
        </p:nvSpPr>
        <p:spPr>
          <a:xfrm>
            <a:off x="7740650" y="4156075"/>
            <a:ext cx="720090" cy="648335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51460" y="555625"/>
            <a:ext cx="8569325" cy="20364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 sz="2800" b="1">
                <a:sym typeface="+mn-ea"/>
              </a:rPr>
              <a:t>     </a:t>
            </a:r>
            <a:r>
              <a:rPr lang="zh-CN" altLang="en-US" sz="2800" b="1">
                <a:sym typeface="+mn-ea"/>
              </a:rPr>
              <a:t>最让小沙耿耿于怀的是，每次剃完头，姑父还要付</a:t>
            </a:r>
            <a:endParaRPr lang="zh-CN" altLang="en-US" sz="2800" b="1">
              <a:sym typeface="+mn-ea"/>
            </a:endParaRPr>
          </a:p>
          <a:p>
            <a:pPr algn="l"/>
            <a:endParaRPr lang="zh-CN" altLang="en-US" sz="2800" b="1">
              <a:sym typeface="+mn-ea"/>
            </a:endParaRPr>
          </a:p>
          <a:p>
            <a:pPr algn="l"/>
            <a:r>
              <a:rPr lang="zh-CN" altLang="en-US" sz="2800" b="1">
                <a:sym typeface="+mn-ea"/>
              </a:rPr>
              <a:t>双倍的钱给“害人精”。</a:t>
            </a:r>
            <a:endParaRPr lang="zh-CN" altLang="en-US" sz="2800" b="1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82165" y="884555"/>
            <a:ext cx="16846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耿耿于怀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140200" y="1534528"/>
            <a:ext cx="5095875" cy="3405137"/>
            <a:chOff x="7994" y="1884"/>
            <a:chExt cx="6560" cy="5989"/>
          </a:xfrm>
        </p:grpSpPr>
        <p:pic>
          <p:nvPicPr>
            <p:cNvPr id="5" name="图片 4" descr="微信图片编辑_2022041521465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7994" y="1884"/>
              <a:ext cx="6560" cy="598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8334" y="5030"/>
              <a:ext cx="6010" cy="650"/>
            </a:xfrm>
            <a:prstGeom prst="rect">
              <a:avLst/>
            </a:prstGeom>
            <a:noFill/>
            <a:ln w="76200"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79070" y="2355850"/>
            <a:ext cx="8569325" cy="20364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 sz="2800" b="1">
                <a:sym typeface="+mn-ea"/>
              </a:rPr>
              <a:t>     </a:t>
            </a:r>
            <a:r>
              <a:rPr lang="zh-CN" altLang="en-US" sz="2800" b="1">
                <a:sym typeface="+mn-ea"/>
              </a:rPr>
              <a:t>最让小沙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耿耿于怀</a:t>
            </a:r>
            <a:r>
              <a:rPr lang="zh-CN" altLang="en-US" sz="2800" b="1">
                <a:sym typeface="+mn-ea"/>
              </a:rPr>
              <a:t>的是，每次剃完头，姑父还要付</a:t>
            </a:r>
            <a:endParaRPr lang="zh-CN" altLang="en-US" sz="2800" b="1">
              <a:sym typeface="+mn-ea"/>
            </a:endParaRPr>
          </a:p>
          <a:p>
            <a:pPr algn="l"/>
            <a:endParaRPr lang="zh-CN" altLang="en-US" sz="2800" b="1">
              <a:sym typeface="+mn-ea"/>
            </a:endParaRPr>
          </a:p>
          <a:p>
            <a:pPr algn="l"/>
            <a:r>
              <a:rPr lang="zh-CN" altLang="en-US" sz="2800" b="1">
                <a:sym typeface="+mn-ea"/>
              </a:rPr>
              <a:t>双倍的钱给“害人精”。</a:t>
            </a:r>
            <a:endParaRPr lang="zh-CN" altLang="en-US" sz="2800" b="1"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7470" y="2685415"/>
            <a:ext cx="8568690" cy="1376045"/>
            <a:chOff x="122" y="4229"/>
            <a:chExt cx="13494" cy="2167"/>
          </a:xfrm>
        </p:grpSpPr>
        <p:sp>
          <p:nvSpPr>
            <p:cNvPr id="2" name="文本框 1"/>
            <p:cNvSpPr txBox="1"/>
            <p:nvPr/>
          </p:nvSpPr>
          <p:spPr>
            <a:xfrm>
              <a:off x="122" y="4229"/>
              <a:ext cx="13494" cy="19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2800" b="1">
                  <a:sym typeface="+mn-ea"/>
                </a:rPr>
                <a:t>                                                       </a:t>
              </a:r>
              <a:r>
                <a:rPr lang="zh-CN" altLang="en-US" sz="2800" b="1">
                  <a:solidFill>
                    <a:srgbClr val="FF0000"/>
                  </a:solidFill>
                  <a:sym typeface="+mn-ea"/>
                </a:rPr>
                <a:t>每次剃完头，</a:t>
              </a:r>
              <a:r>
                <a:rPr lang="zh-CN" altLang="en-US" sz="2800" b="1">
                  <a:solidFill>
                    <a:srgbClr val="FF0000"/>
                  </a:solidFill>
                  <a:sym typeface="+mn-ea"/>
                </a:rPr>
                <a:t>姑父还要付</a:t>
              </a:r>
              <a:r>
                <a:rPr lang="en-US" altLang="zh-CN" sz="2800" b="1">
                  <a:sym typeface="+mn-ea"/>
                </a:rPr>
                <a:t>                  </a:t>
              </a:r>
              <a:endParaRPr lang="zh-CN" altLang="en-US" sz="2800" b="1">
                <a:solidFill>
                  <a:srgbClr val="FF0000"/>
                </a:solidFill>
                <a:sym typeface="+mn-ea"/>
              </a:endParaRPr>
            </a:p>
            <a:p>
              <a:pPr algn="l"/>
              <a:endParaRPr lang="zh-CN" altLang="en-US" sz="2800" b="1">
                <a:solidFill>
                  <a:srgbClr val="FF0000"/>
                </a:solidFill>
                <a:sym typeface="+mn-ea"/>
              </a:endParaRPr>
            </a:p>
            <a:p>
              <a:endParaRPr lang="zh-CN" altLang="en-US" b="1">
                <a:solidFill>
                  <a:srgbClr val="FF0000"/>
                </a:solidFill>
                <a:sym typeface="+mn-ea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82" y="5574"/>
              <a:ext cx="655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800" b="1">
                  <a:solidFill>
                    <a:srgbClr val="FF0000"/>
                  </a:solidFill>
                  <a:sym typeface="+mn-ea"/>
                </a:rPr>
                <a:t>双倍的钱给“害人精”。</a:t>
              </a:r>
              <a:endParaRPr lang="zh-CN" altLang="en-US" sz="2800" b="1">
                <a:solidFill>
                  <a:srgbClr val="FF0000"/>
                </a:solidFill>
                <a:sym typeface="+mn-ea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79070" y="627380"/>
            <a:ext cx="8776970" cy="12966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/>
              <a:t>你想想，这一会儿</a:t>
            </a:r>
            <a:r>
              <a:rPr lang="zh-CN" altLang="en-US" sz="3200" b="1">
                <a:solidFill>
                  <a:srgbClr val="FF0000"/>
                </a:solidFill>
              </a:rPr>
              <a:t>痛</a:t>
            </a:r>
            <a:r>
              <a:rPr lang="zh-CN" altLang="en-US" sz="3200" b="1"/>
              <a:t>一会儿</a:t>
            </a:r>
            <a:r>
              <a:rPr lang="zh-CN" altLang="en-US" sz="3200" b="1">
                <a:solidFill>
                  <a:srgbClr val="FF0000"/>
                </a:solidFill>
              </a:rPr>
              <a:t>痒</a:t>
            </a:r>
            <a:r>
              <a:rPr lang="zh-CN" altLang="en-US" sz="3200" b="1"/>
              <a:t>的，</a:t>
            </a:r>
            <a:r>
              <a:rPr lang="zh-CN" altLang="en-US" sz="3200" b="1">
                <a:solidFill>
                  <a:srgbClr val="FF0000"/>
                </a:solidFill>
              </a:rPr>
              <a:t>跟受刑一样</a:t>
            </a:r>
            <a:r>
              <a:rPr lang="zh-CN" altLang="en-US" sz="3200" b="1"/>
              <a:t>。</a:t>
            </a:r>
            <a:endParaRPr lang="zh-CN" altLang="en-US" sz="3200" b="1"/>
          </a:p>
        </p:txBody>
      </p:sp>
      <p:grpSp>
        <p:nvGrpSpPr>
          <p:cNvPr id="10" name="组合 9"/>
          <p:cNvGrpSpPr/>
          <p:nvPr/>
        </p:nvGrpSpPr>
        <p:grpSpPr>
          <a:xfrm>
            <a:off x="189230" y="991870"/>
            <a:ext cx="8760460" cy="2215515"/>
            <a:chOff x="298" y="1562"/>
            <a:chExt cx="13796" cy="3489"/>
          </a:xfrm>
        </p:grpSpPr>
        <p:sp>
          <p:nvSpPr>
            <p:cNvPr id="9" name="文本框 8"/>
            <p:cNvSpPr txBox="1"/>
            <p:nvPr/>
          </p:nvSpPr>
          <p:spPr>
            <a:xfrm>
              <a:off x="298" y="1562"/>
              <a:ext cx="1379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solidFill>
                    <a:schemeClr val="accent1"/>
                  </a:solidFill>
                </a:rPr>
                <a:t>你想想，这一会儿痛一会儿痒的，跟受刑一样。</a:t>
              </a:r>
              <a:endParaRPr lang="zh-CN" altLang="en-US" sz="3200" b="1">
                <a:solidFill>
                  <a:schemeClr val="accent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75" y="4229"/>
              <a:ext cx="31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/>
                <a:t>耿耿于怀</a:t>
              </a:r>
              <a:endParaRPr lang="zh-CN" altLang="en-US" sz="2800" b="1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爆炸形 1 3"/>
          <p:cNvSpPr/>
          <p:nvPr/>
        </p:nvSpPr>
        <p:spPr>
          <a:xfrm>
            <a:off x="1928813" y="627063"/>
            <a:ext cx="5194300" cy="2520950"/>
          </a:xfrm>
          <a:prstGeom prst="irregularSeal1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2" name="文本框 2"/>
          <p:cNvSpPr txBox="1"/>
          <p:nvPr/>
        </p:nvSpPr>
        <p:spPr>
          <a:xfrm>
            <a:off x="3276600" y="1276350"/>
            <a:ext cx="3746500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害人精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云形 1">
            <a:hlinkClick r:id="rId2" action="ppaction://hlinksldjump"/>
          </p:cNvPr>
          <p:cNvSpPr/>
          <p:nvPr/>
        </p:nvSpPr>
        <p:spPr>
          <a:xfrm>
            <a:off x="7740650" y="4227830"/>
            <a:ext cx="1007745" cy="792480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" cstate="print"/>
          <a:srcRect b="2024"/>
          <a:stretch>
            <a:fillRect/>
          </a:stretch>
        </p:blipFill>
        <p:spPr bwMode="auto">
          <a:xfrm>
            <a:off x="6012473" y="1851417"/>
            <a:ext cx="3096344" cy="3004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4036" name="矩形 4"/>
          <p:cNvSpPr/>
          <p:nvPr/>
        </p:nvSpPr>
        <p:spPr>
          <a:xfrm>
            <a:off x="107950" y="482918"/>
            <a:ext cx="8918575" cy="1536700"/>
          </a:xfrm>
          <a:prstGeom prst="rect">
            <a:avLst/>
          </a:prstGeom>
          <a:noFill/>
          <a:ln w="9525">
            <a:noFill/>
          </a:ln>
        </p:spPr>
        <p:txBody>
          <a:bodyPr lIns="91438" tIns="45719" rIns="91438" bIns="45719">
            <a:spAutoFit/>
          </a:bodyPr>
          <a:p>
            <a:pPr>
              <a:lnSpc>
                <a:spcPct val="112000"/>
              </a:lnSpc>
              <a:buFont typeface="Wingdings" panose="05000000000000000000" pitchFamily="2" charset="2"/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你能用上因为……所以……说一说老师傅被称为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害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2000"/>
              </a:lnSpc>
              <a:buFont typeface="Wingdings" panose="05000000000000000000" pitchFamily="2" charset="2"/>
            </a:pP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2000"/>
              </a:lnSpc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人精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的原因吗？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64275" y="3939223"/>
            <a:ext cx="2592388" cy="70802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害 人 精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4150" y="2715895"/>
            <a:ext cx="58280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因为老师傅</a:t>
            </a:r>
            <a:r>
              <a:rPr lang="en-US" altLang="zh-CN" sz="2800" b="1"/>
              <a:t>_____________________</a:t>
            </a:r>
            <a:endParaRPr lang="en-US" altLang="zh-CN" sz="2800" b="1"/>
          </a:p>
          <a:p>
            <a:endParaRPr lang="en-US" altLang="zh-CN" sz="2800" b="1"/>
          </a:p>
          <a:p>
            <a:r>
              <a:rPr lang="zh-CN" altLang="en-US" sz="2800" b="1"/>
              <a:t>所以</a:t>
            </a:r>
            <a:r>
              <a:rPr lang="en-US" altLang="zh-CN" sz="2800" b="1"/>
              <a:t>_________________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文本框 22"/>
          <p:cNvSpPr txBox="1"/>
          <p:nvPr/>
        </p:nvSpPr>
        <p:spPr>
          <a:xfrm>
            <a:off x="323850" y="771525"/>
            <a:ext cx="9035415" cy="3353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默读</a:t>
            </a:r>
            <a:r>
              <a:rPr sz="3600" b="1">
                <a:solidFill>
                  <a:srgbClr val="FF0000"/>
                </a:solidFill>
                <a:sym typeface="+mn-ea"/>
              </a:rPr>
              <a:t>课文7——18自然段</a:t>
            </a:r>
            <a:r>
              <a:rPr lang="zh-CN" altLang="en-US" sz="3600" b="1">
                <a:solidFill>
                  <a:srgbClr val="FF0000"/>
                </a:solidFill>
              </a:rPr>
              <a:t>：</a:t>
            </a:r>
            <a:endParaRPr lang="zh-CN" altLang="en-US" sz="3600" b="1">
              <a:solidFill>
                <a:srgbClr val="FF0000"/>
              </a:solidFill>
            </a:endParaRPr>
          </a:p>
          <a:p>
            <a:endParaRPr lang="zh-CN" altLang="en-US" sz="3600" b="1"/>
          </a:p>
          <a:p>
            <a:r>
              <a:rPr lang="zh-CN" altLang="en-US" sz="2800" b="1"/>
              <a:t>1、独立完成：用</a:t>
            </a:r>
            <a:r>
              <a:rPr lang="en-US" altLang="zh-CN" sz="2800" b="1"/>
              <a:t>“</a:t>
            </a:r>
            <a:r>
              <a:rPr lang="zh-CN" altLang="en-US" sz="2800" b="1">
                <a:solidFill>
                  <a:srgbClr val="FF0000"/>
                </a:solidFill>
              </a:rPr>
              <a:t>~~</a:t>
            </a:r>
            <a:r>
              <a:rPr lang="en-US" altLang="zh-CN" sz="2800" b="1">
                <a:solidFill>
                  <a:srgbClr val="FF0000"/>
                </a:solidFill>
              </a:rPr>
              <a:t>~~</a:t>
            </a:r>
            <a:r>
              <a:rPr lang="en-US" altLang="zh-CN" sz="2800" b="1"/>
              <a:t>”</a:t>
            </a:r>
            <a:r>
              <a:rPr lang="zh-CN" altLang="en-US" sz="2800" b="1"/>
              <a:t>画出我给小沙剃头的句子。</a:t>
            </a:r>
            <a:endParaRPr lang="zh-CN" altLang="en-US" sz="2800" b="1"/>
          </a:p>
          <a:p>
            <a:endParaRPr lang="zh-CN" altLang="en-US" sz="2800" b="1"/>
          </a:p>
          <a:p>
            <a:r>
              <a:rPr lang="zh-CN" altLang="en-US" sz="2800" b="1"/>
              <a:t>2、合作共学：组内汇报并运用刚才所学的方法理解难</a:t>
            </a:r>
            <a:endParaRPr lang="zh-CN" altLang="en-US" sz="2800" b="1"/>
          </a:p>
          <a:p>
            <a:endParaRPr lang="zh-CN" altLang="en-US" sz="2800" b="1"/>
          </a:p>
          <a:p>
            <a:r>
              <a:rPr lang="zh-CN" altLang="en-US" sz="2800" b="1"/>
              <a:t>懂的句子。</a:t>
            </a:r>
            <a:endParaRPr lang="zh-CN" altLang="en-US" sz="2800" b="1"/>
          </a:p>
        </p:txBody>
      </p:sp>
      <p:sp>
        <p:nvSpPr>
          <p:cNvPr id="2" name="云形 1">
            <a:hlinkClick r:id="rId1" action="ppaction://hlinksldjump"/>
          </p:cNvPr>
          <p:cNvSpPr/>
          <p:nvPr/>
        </p:nvSpPr>
        <p:spPr>
          <a:xfrm>
            <a:off x="179705" y="4227830"/>
            <a:ext cx="655320" cy="575945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/>
              <a:t>10</a:t>
            </a:r>
            <a:endParaRPr lang="en-US" altLang="zh-CN"/>
          </a:p>
        </p:txBody>
      </p:sp>
      <p:sp>
        <p:nvSpPr>
          <p:cNvPr id="4" name="云形 3">
            <a:hlinkClick r:id="rId2" action="ppaction://hlinksldjump"/>
          </p:cNvPr>
          <p:cNvSpPr/>
          <p:nvPr/>
        </p:nvSpPr>
        <p:spPr>
          <a:xfrm>
            <a:off x="8172450" y="4269740"/>
            <a:ext cx="683260" cy="491490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/>
              <a:t>12</a:t>
            </a:r>
            <a:endParaRPr lang="en-US" altLang="zh-CN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7"/>
          <p:cNvSpPr/>
          <p:nvPr/>
        </p:nvSpPr>
        <p:spPr>
          <a:xfrm>
            <a:off x="251143" y="632143"/>
            <a:ext cx="8450263" cy="3879215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虽然以前没有干过这一行，可我好像有剃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头的天分。我先把姑父的大睡衣给他围上，再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摆出剃头师傅的架势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嚓嚓两剪刀，就剪下一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堆头发。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" name="云形 1">
            <a:hlinkClick r:id="rId1" action="ppaction://hlinksldjump"/>
          </p:cNvPr>
          <p:cNvSpPr/>
          <p:nvPr/>
        </p:nvSpPr>
        <p:spPr>
          <a:xfrm>
            <a:off x="8028305" y="4084320"/>
            <a:ext cx="648335" cy="720090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7995" y="771525"/>
            <a:ext cx="825182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 </a:t>
            </a:r>
            <a:r>
              <a:rPr lang="zh-CN" altLang="en-US" sz="2800" b="1">
                <a:solidFill>
                  <a:schemeClr val="tx1"/>
                </a:solidFill>
              </a:rPr>
              <a:t>我觉得自己像个剃头大师，剪刀所到之处，头</a:t>
            </a:r>
            <a:endParaRPr lang="zh-CN" altLang="en-US" sz="2800" b="1">
              <a:solidFill>
                <a:schemeClr val="tx1"/>
              </a:solidFill>
            </a:endParaRPr>
          </a:p>
          <a:p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发纷纷飘落，真比那老剃头师傅还熟练。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这儿一剪</a:t>
            </a:r>
            <a:endParaRPr lang="zh-CN" altLang="en-US" sz="2800" b="1">
              <a:solidFill>
                <a:schemeClr val="tx1"/>
              </a:solidFill>
              <a:sym typeface="+mn-ea"/>
            </a:endParaRPr>
          </a:p>
          <a:p>
            <a:endParaRPr lang="zh-CN" altLang="en-US" sz="2800" b="1">
              <a:solidFill>
                <a:schemeClr val="tx1"/>
              </a:solidFill>
              <a:sym typeface="+mn-ea"/>
            </a:endParaRPr>
          </a:p>
          <a:p>
            <a:r>
              <a:rPr lang="zh-CN" altLang="en-US" sz="2800" b="1">
                <a:solidFill>
                  <a:schemeClr val="tx1"/>
                </a:solidFill>
                <a:sym typeface="+mn-ea"/>
              </a:rPr>
              <a:t>刀，那儿一剪刀，不一会儿，姑父的睡衣就像一张</a:t>
            </a:r>
            <a:endParaRPr lang="zh-CN" altLang="en-US" sz="2800" b="1">
              <a:solidFill>
                <a:schemeClr val="tx1"/>
              </a:solidFill>
              <a:sym typeface="+mn-ea"/>
            </a:endParaRPr>
          </a:p>
          <a:p>
            <a:endParaRPr lang="zh-CN" altLang="en-US" sz="2800" b="1">
              <a:solidFill>
                <a:schemeClr val="tx1"/>
              </a:solidFill>
              <a:sym typeface="+mn-ea"/>
            </a:endParaRPr>
          </a:p>
          <a:p>
            <a:r>
              <a:rPr lang="zh-CN" altLang="en-US" sz="2800" b="1">
                <a:solidFill>
                  <a:schemeClr val="tx1"/>
                </a:solidFill>
                <a:sym typeface="+mn-ea"/>
              </a:rPr>
              <a:t>熊皮，上面落满了黑头发。</a:t>
            </a:r>
            <a:endParaRPr lang="zh-CN" altLang="en-US" sz="28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4" name="云形 3">
            <a:hlinkClick r:id="rId1" action="ppaction://hlinksldjump"/>
          </p:cNvPr>
          <p:cNvSpPr/>
          <p:nvPr/>
        </p:nvSpPr>
        <p:spPr>
          <a:xfrm>
            <a:off x="7956550" y="4182110"/>
            <a:ext cx="575945" cy="694055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69900" y="769620"/>
            <a:ext cx="7957185" cy="1375410"/>
            <a:chOff x="740" y="1212"/>
            <a:chExt cx="12531" cy="2166"/>
          </a:xfrm>
        </p:grpSpPr>
        <p:sp>
          <p:nvSpPr>
            <p:cNvPr id="5" name="文本框 4"/>
            <p:cNvSpPr txBox="1"/>
            <p:nvPr/>
          </p:nvSpPr>
          <p:spPr>
            <a:xfrm>
              <a:off x="12327" y="1212"/>
              <a:ext cx="94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rgbClr val="FF0000"/>
                  </a:solidFill>
                </a:rPr>
                <a:t>头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40" y="2556"/>
              <a:ext cx="317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rgbClr val="FF0000"/>
                  </a:solidFill>
                </a:rPr>
                <a:t>发纷纷飘落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6725" y="1625600"/>
            <a:ext cx="8049895" cy="1376045"/>
            <a:chOff x="735" y="2560"/>
            <a:chExt cx="12677" cy="2167"/>
          </a:xfrm>
        </p:grpSpPr>
        <p:sp>
          <p:nvSpPr>
            <p:cNvPr id="8" name="文本框 7"/>
            <p:cNvSpPr txBox="1"/>
            <p:nvPr/>
          </p:nvSpPr>
          <p:spPr>
            <a:xfrm>
              <a:off x="10870" y="2560"/>
              <a:ext cx="254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rgbClr val="FF0000"/>
                  </a:solidFill>
                </a:rPr>
                <a:t>这儿一剪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35" y="3905"/>
              <a:ext cx="427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rgbClr val="FF0000"/>
                  </a:solidFill>
                </a:rPr>
                <a:t>刀，那儿一剪刀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67030" y="267335"/>
            <a:ext cx="8409305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一眼望去，整个头上坑坑洼洼，耳朵边剪得小心，却像层层梯田。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57346" name="图片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64405" y="2067560"/>
            <a:ext cx="4236720" cy="2684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本框 5"/>
          <p:cNvSpPr txBox="1"/>
          <p:nvPr/>
        </p:nvSpPr>
        <p:spPr>
          <a:xfrm>
            <a:off x="1080135" y="849630"/>
            <a:ext cx="17081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层层梯田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/>
          <a:srcRect b="13637"/>
          <a:stretch>
            <a:fillRect/>
          </a:stretch>
        </p:blipFill>
        <p:spPr>
          <a:xfrm>
            <a:off x="662940" y="1779270"/>
            <a:ext cx="3549650" cy="3154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15695" y="833120"/>
            <a:ext cx="73183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剃刀  </a:t>
            </a:r>
            <a:r>
              <a:rPr lang="en-US" altLang="zh-CN" sz="4400" b="1">
                <a:solidFill>
                  <a:srgbClr val="FF0000"/>
                </a:solidFill>
              </a:rPr>
              <a:t> </a:t>
            </a:r>
            <a:r>
              <a:rPr lang="zh-CN" altLang="en-US" sz="4400" b="1">
                <a:solidFill>
                  <a:srgbClr val="FF0000"/>
                </a:solidFill>
              </a:rPr>
              <a:t> 推剪 </a:t>
            </a:r>
            <a:r>
              <a:rPr lang="en-US" altLang="zh-CN" sz="4400" b="1">
                <a:solidFill>
                  <a:srgbClr val="FF0000"/>
                </a:solidFill>
              </a:rPr>
              <a:t> </a:t>
            </a:r>
            <a:r>
              <a:rPr lang="zh-CN" altLang="en-US" sz="4400" b="1">
                <a:solidFill>
                  <a:srgbClr val="FF0000"/>
                </a:solidFill>
              </a:rPr>
              <a:t>  冤家  </a:t>
            </a:r>
            <a:r>
              <a:rPr lang="en-US" altLang="zh-CN" sz="4400" b="1">
                <a:solidFill>
                  <a:srgbClr val="FF0000"/>
                </a:solidFill>
              </a:rPr>
              <a:t> </a:t>
            </a:r>
            <a:r>
              <a:rPr lang="zh-CN" altLang="en-US" sz="4400" b="1">
                <a:solidFill>
                  <a:srgbClr val="FF0000"/>
                </a:solidFill>
              </a:rPr>
              <a:t> 仇人</a:t>
            </a:r>
            <a:endParaRPr lang="zh-CN" altLang="en-US" sz="4400" b="1">
              <a:solidFill>
                <a:srgbClr val="00B05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7760" y="1924050"/>
            <a:ext cx="73329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ym typeface="+mn-ea"/>
              </a:rPr>
              <a:t>天分  </a:t>
            </a:r>
            <a:r>
              <a:rPr lang="en-US" altLang="zh-CN" sz="4400" b="1">
                <a:sym typeface="+mn-ea"/>
              </a:rPr>
              <a:t> </a:t>
            </a:r>
            <a:r>
              <a:rPr lang="zh-CN" altLang="en-US" sz="4400" b="1">
                <a:sym typeface="+mn-ea"/>
              </a:rPr>
              <a:t> 架势   </a:t>
            </a:r>
            <a:r>
              <a:rPr lang="en-US" altLang="zh-CN" sz="4400" b="1">
                <a:sym typeface="+mn-ea"/>
              </a:rPr>
              <a:t> </a:t>
            </a:r>
            <a:r>
              <a:rPr lang="zh-CN" altLang="en-US" sz="4400" b="1">
                <a:sym typeface="+mn-ea"/>
              </a:rPr>
              <a:t>熟练   </a:t>
            </a:r>
            <a:r>
              <a:rPr lang="en-US" altLang="zh-CN" sz="4400" b="1">
                <a:sym typeface="+mn-ea"/>
              </a:rPr>
              <a:t> </a:t>
            </a:r>
            <a:r>
              <a:rPr lang="zh-CN" altLang="en-US" sz="4400" b="1">
                <a:sym typeface="+mn-ea"/>
              </a:rPr>
              <a:t>闯祸</a:t>
            </a:r>
            <a:endParaRPr lang="zh-CN" altLang="en-US" sz="44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0300" y="2931795"/>
            <a:ext cx="72891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00B050"/>
                </a:solidFill>
                <a:sym typeface="+mn-ea"/>
              </a:rPr>
              <a:t>押进  </a:t>
            </a:r>
            <a:r>
              <a:rPr lang="en-US" altLang="zh-CN" sz="4400" b="1">
                <a:solidFill>
                  <a:srgbClr val="00B050"/>
                </a:solidFill>
                <a:sym typeface="+mn-ea"/>
              </a:rPr>
              <a:t> </a:t>
            </a:r>
            <a:r>
              <a:rPr lang="zh-CN" altLang="en-US" sz="4400" b="1">
                <a:solidFill>
                  <a:srgbClr val="00B050"/>
                </a:solidFill>
                <a:sym typeface="+mn-ea"/>
              </a:rPr>
              <a:t> 监督  </a:t>
            </a:r>
            <a:r>
              <a:rPr lang="en-US" altLang="zh-CN" sz="4400" b="1">
                <a:solidFill>
                  <a:srgbClr val="00B050"/>
                </a:solidFill>
                <a:sym typeface="+mn-ea"/>
              </a:rPr>
              <a:t> </a:t>
            </a:r>
            <a:r>
              <a:rPr lang="zh-CN" altLang="en-US" sz="4400" b="1">
                <a:solidFill>
                  <a:srgbClr val="00B050"/>
                </a:solidFill>
                <a:sym typeface="+mn-ea"/>
              </a:rPr>
              <a:t> 熊皮</a:t>
            </a:r>
            <a:r>
              <a:rPr lang="en-US" altLang="zh-CN" sz="4400" b="1">
                <a:solidFill>
                  <a:srgbClr val="00B050"/>
                </a:solidFill>
                <a:sym typeface="+mn-ea"/>
              </a:rPr>
              <a:t> </a:t>
            </a:r>
            <a:r>
              <a:rPr lang="zh-CN" altLang="en-US" sz="4400" b="1">
                <a:solidFill>
                  <a:srgbClr val="00B050"/>
                </a:solidFill>
                <a:sym typeface="+mn-ea"/>
              </a:rPr>
              <a:t>   倒霉</a:t>
            </a:r>
            <a:endParaRPr lang="zh-CN" altLang="en-US" sz="4400" b="1">
              <a:solidFill>
                <a:srgbClr val="00B050"/>
              </a:solidFill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24660" y="963930"/>
            <a:ext cx="74371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995" y="843915"/>
            <a:ext cx="82283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我敢说，世界上再也没有比他更优秀的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顾客了。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12180" y="1910715"/>
            <a:ext cx="24866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/>
              <a:t>？</a:t>
            </a:r>
            <a:endParaRPr lang="zh-CN" altLang="en-US" sz="80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67995" y="1635760"/>
          <a:ext cx="8054340" cy="3821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1510"/>
                <a:gridCol w="3057525"/>
                <a:gridCol w="3075305"/>
              </a:tblGrid>
              <a:tr h="1101090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2800" spc="12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不同之处</a:t>
                      </a:r>
                      <a:endParaRPr lang="zh-CN" altLang="en-US" sz="2800" spc="12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2400" spc="12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老剃头师傅剃头</a:t>
                      </a:r>
                      <a:endParaRPr lang="zh-CN" altLang="en-US" sz="2400" spc="12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2800" spc="12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“</a:t>
                      </a:r>
                      <a:r>
                        <a:rPr lang="zh-CN" altLang="en-US" sz="2800" spc="12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我</a:t>
                      </a:r>
                      <a:r>
                        <a:rPr lang="en-US" altLang="zh-CN" sz="2800" spc="12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”</a:t>
                      </a:r>
                      <a:r>
                        <a:rPr lang="zh-CN" altLang="en-US" sz="2800" spc="12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剃头</a:t>
                      </a:r>
                      <a:endParaRPr lang="zh-CN" altLang="en-US" sz="2800" spc="120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8008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200" spc="120" baseline="0" dirty="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工具</a:t>
                      </a:r>
                      <a:endParaRPr lang="zh-CN" altLang="en-US" sz="3200" spc="120" baseline="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</a:pPr>
                      <a:endParaRPr lang="en-US" altLang="zh-CN" sz="1400" spc="120" baseline="0" dirty="0">
                        <a:latin typeface="Arial" panose="020B0604020202020204" pitchFamily="34" charset="0"/>
                        <a:ea typeface="Calibri" panose="020F0502020204030204" pitchFamily="34" charset="0"/>
                        <a:cs typeface="楷体" panose="02010609060101010101" pitchFamily="49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</a:pPr>
                      <a:endParaRPr lang="zh-CN" altLang="en-US" sz="1400" spc="120" baseline="0" dirty="0"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008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200" spc="120" baseline="0" dirty="0"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感受</a:t>
                      </a:r>
                      <a:endParaRPr lang="zh-CN" altLang="en-US" sz="3200" spc="120" baseline="0" dirty="0"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</a:pPr>
                      <a:endParaRPr lang="en-US" altLang="zh-CN" sz="1400" spc="120" baseline="0" dirty="0">
                        <a:latin typeface="Arial" panose="020B0604020202020204" pitchFamily="34" charset="0"/>
                        <a:ea typeface="Calibri" panose="020F0502020204030204" pitchFamily="34" charset="0"/>
                        <a:cs typeface="楷体" panose="02010609060101010101" pitchFamily="49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</a:pPr>
                      <a:endParaRPr lang="zh-CN" altLang="en-US" sz="1400" spc="120" baseline="0" dirty="0"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0085"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200" spc="120" baseline="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楷体" panose="02010609060101010101" pitchFamily="49" charset="-122"/>
                        </a:rPr>
                        <a:t>结果</a:t>
                      </a:r>
                      <a:endParaRPr lang="zh-CN" altLang="en-US" sz="3200" spc="120" baseline="0" dirty="0">
                        <a:latin typeface="Arial" panose="020B0604020202020204" pitchFamily="34" charset="0"/>
                        <a:ea typeface="Calibri" panose="020F0502020204030204" pitchFamily="34" charset="0"/>
                        <a:cs typeface="楷体" panose="02010609060101010101" pitchFamily="49" charset="-122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</a:pPr>
                      <a:endParaRPr lang="en-US" altLang="zh-CN" sz="1400" spc="120" baseline="0" dirty="0"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</a:pPr>
                      <a:endParaRPr lang="zh-CN" altLang="en-US" sz="1400" spc="120" baseline="0" dirty="0"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88900" marR="88900" marT="47625" marB="476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等腰三角形 1"/>
          <p:cNvSpPr/>
          <p:nvPr>
            <p:custDataLst>
              <p:tags r:id="rId2"/>
            </p:custDataLst>
          </p:nvPr>
        </p:nvSpPr>
        <p:spPr>
          <a:xfrm rot="16200000">
            <a:off x="10101794" y="5406489"/>
            <a:ext cx="206734" cy="216806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55875" y="2900680"/>
            <a:ext cx="25965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 b="1"/>
              <a:t>剃刀、推剪</a:t>
            </a:r>
            <a:endParaRPr lang="zh-CN" sz="2000" b="1"/>
          </a:p>
        </p:txBody>
      </p:sp>
      <p:sp>
        <p:nvSpPr>
          <p:cNvPr id="16" name="文本框 15"/>
          <p:cNvSpPr txBox="1"/>
          <p:nvPr/>
        </p:nvSpPr>
        <p:spPr>
          <a:xfrm>
            <a:off x="2484120" y="4239260"/>
            <a:ext cx="2880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000" b="1"/>
              <a:t>正常、合格</a:t>
            </a:r>
            <a:r>
              <a:rPr lang="en-US" altLang="zh-CN" sz="2000" b="1"/>
              <a:t>……</a:t>
            </a:r>
            <a:endParaRPr lang="en-US" altLang="zh-CN" sz="2000" b="1"/>
          </a:p>
        </p:txBody>
      </p:sp>
      <p:sp>
        <p:nvSpPr>
          <p:cNvPr id="17" name="文本框 16"/>
          <p:cNvSpPr txBox="1"/>
          <p:nvPr/>
        </p:nvSpPr>
        <p:spPr>
          <a:xfrm>
            <a:off x="2411730" y="3569970"/>
            <a:ext cx="32124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 b="1"/>
              <a:t>痛、痒、像受刑一样</a:t>
            </a:r>
            <a:endParaRPr lang="zh-CN" sz="2000" b="1"/>
          </a:p>
        </p:txBody>
      </p:sp>
      <p:sp>
        <p:nvSpPr>
          <p:cNvPr id="19" name="文本框 18"/>
          <p:cNvSpPr txBox="1"/>
          <p:nvPr/>
        </p:nvSpPr>
        <p:spPr>
          <a:xfrm>
            <a:off x="5580380" y="2931795"/>
            <a:ext cx="27451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 b="1">
                <a:solidFill>
                  <a:srgbClr val="FF0000"/>
                </a:solidFill>
              </a:rPr>
              <a:t>剪刀</a:t>
            </a:r>
            <a:endParaRPr lang="zh-CN" sz="2000" b="1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07990" y="3508375"/>
            <a:ext cx="2596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</a:t>
            </a:r>
            <a:r>
              <a:rPr lang="zh-CN" altLang="en-US" sz="2000" b="1">
                <a:solidFill>
                  <a:srgbClr val="FF0000"/>
                </a:solidFill>
              </a:rPr>
              <a:t>高兴、无所谓</a:t>
            </a:r>
            <a:r>
              <a:rPr lang="en-US" altLang="zh-CN" sz="2400" b="1"/>
              <a:t>   </a:t>
            </a:r>
            <a:endParaRPr lang="en-US" altLang="zh-CN" sz="2400" b="1"/>
          </a:p>
        </p:txBody>
      </p:sp>
      <p:sp>
        <p:nvSpPr>
          <p:cNvPr id="22" name="文本框 21"/>
          <p:cNvSpPr txBox="1"/>
          <p:nvPr/>
        </p:nvSpPr>
        <p:spPr>
          <a:xfrm>
            <a:off x="5580380" y="4084955"/>
            <a:ext cx="28492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</a:rPr>
              <a:t>坑坑洼洼、层层梯田</a:t>
            </a:r>
            <a:endParaRPr lang="zh-CN" altLang="en-US" sz="2000" b="1">
              <a:solidFill>
                <a:srgbClr val="FF0000"/>
              </a:solidFill>
            </a:endParaRPr>
          </a:p>
          <a:p>
            <a:r>
              <a:rPr lang="zh-CN" altLang="en-US" sz="2000" b="1">
                <a:solidFill>
                  <a:srgbClr val="FF0000"/>
                </a:solidFill>
              </a:rPr>
              <a:t>害小沙变成了光头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995" y="339725"/>
            <a:ext cx="84112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b="1">
                <a:sym typeface="+mn-ea"/>
              </a:rPr>
              <a:t>      </a:t>
            </a:r>
            <a:r>
              <a:rPr sz="2800" b="1">
                <a:sym typeface="+mn-ea"/>
              </a:rPr>
              <a:t>对照表格说一说老剃头师傅和我给小沙剃头有什么不同</a:t>
            </a:r>
            <a:r>
              <a:rPr lang="zh-CN" sz="2800" b="1">
                <a:sym typeface="+mn-ea"/>
              </a:rPr>
              <a:t>？</a:t>
            </a:r>
            <a:endParaRPr lang="zh-CN" altLang="en-US" sz="2800" b="1"/>
          </a:p>
        </p:txBody>
      </p:sp>
      <p:sp>
        <p:nvSpPr>
          <p:cNvPr id="5" name="矩形 4"/>
          <p:cNvSpPr/>
          <p:nvPr/>
        </p:nvSpPr>
        <p:spPr>
          <a:xfrm>
            <a:off x="251460" y="51435"/>
            <a:ext cx="8541385" cy="14395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 sz="3200" b="1">
                <a:sym typeface="+mn-ea"/>
              </a:rPr>
              <a:t>      </a:t>
            </a:r>
            <a:r>
              <a:rPr lang="zh-CN" altLang="en-US" sz="3200" b="1">
                <a:sym typeface="+mn-ea"/>
              </a:rPr>
              <a:t>思辨</a:t>
            </a:r>
            <a:r>
              <a:rPr lang="zh-CN" altLang="en-US" sz="3200" b="1">
                <a:sym typeface="+mn-ea"/>
              </a:rPr>
              <a:t>：文中谁才是真正的“剃头大师”</a:t>
            </a:r>
            <a:endParaRPr lang="zh-CN" altLang="en-US" sz="3200" b="1">
              <a:sym typeface="+mn-ea"/>
            </a:endParaRPr>
          </a:p>
          <a:p>
            <a:pPr algn="l"/>
            <a:r>
              <a:rPr lang="zh-CN" altLang="en-US" sz="3200" b="1">
                <a:sym typeface="+mn-ea"/>
              </a:rPr>
              <a:t>和“害人精”？</a:t>
            </a:r>
            <a:endParaRPr lang="zh-CN" altLang="en-US" sz="3200" b="1">
              <a:sym typeface="+mn-ea"/>
            </a:endParaRPr>
          </a:p>
        </p:txBody>
      </p:sp>
      <p:sp>
        <p:nvSpPr>
          <p:cNvPr id="6" name="流程图: 过程 5"/>
          <p:cNvSpPr/>
          <p:nvPr/>
        </p:nvSpPr>
        <p:spPr>
          <a:xfrm>
            <a:off x="520065" y="3329940"/>
            <a:ext cx="8012430" cy="700405"/>
          </a:xfrm>
          <a:prstGeom prst="flowChartProcess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流程图: 过程 7"/>
          <p:cNvSpPr/>
          <p:nvPr/>
        </p:nvSpPr>
        <p:spPr>
          <a:xfrm>
            <a:off x="520065" y="4106545"/>
            <a:ext cx="8012430" cy="648335"/>
          </a:xfrm>
          <a:prstGeom prst="flowChartProcess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3850" y="1589405"/>
            <a:ext cx="8208645" cy="32340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为什么要以</a:t>
            </a:r>
            <a:r>
              <a:rPr lang="en-US" altLang="zh-CN" sz="3600" b="1">
                <a:solidFill>
                  <a:srgbClr val="FF0000"/>
                </a:solidFill>
              </a:rPr>
              <a:t>“</a:t>
            </a:r>
            <a:r>
              <a:rPr lang="zh-CN" altLang="en-US" sz="3600" b="1">
                <a:solidFill>
                  <a:srgbClr val="FF0000"/>
                </a:solidFill>
              </a:rPr>
              <a:t>剃头大师</a:t>
            </a:r>
            <a:r>
              <a:rPr lang="en-US" altLang="zh-CN" sz="3600" b="1">
                <a:solidFill>
                  <a:srgbClr val="FF0000"/>
                </a:solidFill>
              </a:rPr>
              <a:t>”</a:t>
            </a:r>
            <a:r>
              <a:rPr lang="zh-CN" altLang="en-US" sz="3600" b="1">
                <a:solidFill>
                  <a:srgbClr val="FF0000"/>
                </a:solidFill>
              </a:rPr>
              <a:t>为题呢？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7" grpId="0"/>
      <p:bldP spid="16" grpId="0"/>
      <p:bldP spid="17" grpId="0"/>
      <p:bldP spid="5" grpId="0" bldLvl="0" animBg="1"/>
      <p:bldP spid="6" grpId="0" bldLvl="0" animBg="1"/>
      <p:bldP spid="8" grpId="0" bldLvl="0" animBg="1"/>
      <p:bldP spid="10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9750" y="1564005"/>
            <a:ext cx="41560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在童年的百花园里，</a:t>
            </a:r>
            <a:endParaRPr lang="zh-CN" altLang="en-US" sz="3200" b="1"/>
          </a:p>
          <a:p>
            <a:endParaRPr lang="zh-CN" altLang="en-US" sz="3200" b="1"/>
          </a:p>
          <a:p>
            <a:r>
              <a:rPr lang="zh-CN" altLang="en-US" sz="3200" b="1"/>
              <a:t>我们看到了真善美。</a:t>
            </a:r>
            <a:endParaRPr lang="zh-CN" altLang="en-US" sz="3200" b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58055" y="-11430"/>
            <a:ext cx="4385310" cy="521525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Administrator\AppData\Roaming\Tencent\Users\56229019\QQ\WinTemp\RichOle\)K0XM%]YIP)95O(ZVA9H%E2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3960"/>
            <a:ext cx="2259330" cy="332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395605" y="555625"/>
            <a:ext cx="13531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秦文君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975" y="85090"/>
            <a:ext cx="6805930" cy="49498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716145" y="3147695"/>
            <a:ext cx="1440180" cy="432435"/>
          </a:xfrm>
          <a:prstGeom prst="rect">
            <a:avLst/>
          </a:prstGeom>
          <a:noFill/>
          <a:ln w="76200"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7" name="矩形 17"/>
          <p:cNvSpPr/>
          <p:nvPr/>
        </p:nvSpPr>
        <p:spPr>
          <a:xfrm>
            <a:off x="468313" y="1017588"/>
            <a:ext cx="7991475" cy="1193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我的表弟小沙天生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胆小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，他怕鬼，怕喝中药，怕做噩梦，还怕剃头。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7503" y="2855316"/>
            <a:ext cx="2051530" cy="15425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9162" y="2741637"/>
            <a:ext cx="2686189" cy="18463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793666"/>
            <a:ext cx="2418829" cy="17422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14655" y="2781652"/>
            <a:ext cx="2339753" cy="16881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9" name="直接连接符 18"/>
          <p:cNvCxnSpPr/>
          <p:nvPr/>
        </p:nvCxnSpPr>
        <p:spPr>
          <a:xfrm>
            <a:off x="6300788" y="1635125"/>
            <a:ext cx="9350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763713" y="2211388"/>
            <a:ext cx="15843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596188" y="1635125"/>
            <a:ext cx="6477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84213" y="2225675"/>
            <a:ext cx="6477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924300" y="2211388"/>
            <a:ext cx="15843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8" name="标题 1"/>
          <p:cNvSpPr txBox="1"/>
          <p:nvPr/>
        </p:nvSpPr>
        <p:spPr>
          <a:xfrm>
            <a:off x="2411413" y="498475"/>
            <a:ext cx="5381625" cy="777875"/>
          </a:xfrm>
          <a:prstGeom prst="rect">
            <a:avLst/>
          </a:prstGeom>
          <a:noFill/>
          <a:ln w="12700">
            <a:noFill/>
          </a:ln>
        </p:spPr>
        <p:txBody>
          <a:bodyPr lIns="91438" tIns="45719" rIns="91438" bIns="45719"/>
          <a:p>
            <a:pPr algn="ctr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剃头大师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339" name="组合 5"/>
          <p:cNvGrpSpPr/>
          <p:nvPr/>
        </p:nvGrpSpPr>
        <p:grpSpPr>
          <a:xfrm>
            <a:off x="2414588" y="484188"/>
            <a:ext cx="2014537" cy="706437"/>
            <a:chOff x="2214546" y="334066"/>
            <a:chExt cx="2014216" cy="915303"/>
          </a:xfrm>
        </p:grpSpPr>
        <p:sp>
          <p:nvSpPr>
            <p:cNvPr id="8" name="流程图: 联系 6"/>
            <p:cNvSpPr/>
            <p:nvPr/>
          </p:nvSpPr>
          <p:spPr bwMode="auto">
            <a:xfrm>
              <a:off x="2857381" y="410169"/>
              <a:ext cx="704738" cy="816575"/>
            </a:xfrm>
            <a:prstGeom prst="flowChartConnector">
              <a:avLst/>
            </a:prstGeom>
            <a:solidFill>
              <a:srgbClr val="F57B17">
                <a:alpha val="30980"/>
              </a:srgbClr>
            </a:solidFill>
            <a:ln w="57150"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57B17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43" name="TextBox 4"/>
            <p:cNvSpPr txBox="1"/>
            <p:nvPr/>
          </p:nvSpPr>
          <p:spPr>
            <a:xfrm>
              <a:off x="2214546" y="334066"/>
              <a:ext cx="2014216" cy="9153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4000" b="1" dirty="0">
                  <a:solidFill>
                    <a:srgbClr val="F57B17"/>
                  </a:solidFill>
                  <a:latin typeface="Calibri" panose="020F0502020204030204" pitchFamily="34" charset="0"/>
                </a:rPr>
                <a:t>19</a:t>
              </a:r>
              <a:endParaRPr lang="zh-CN" altLang="en-US" sz="4000" b="1" dirty="0">
                <a:solidFill>
                  <a:srgbClr val="F57B17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4340" name="文本框 32"/>
          <p:cNvSpPr txBox="1"/>
          <p:nvPr/>
        </p:nvSpPr>
        <p:spPr>
          <a:xfrm>
            <a:off x="3994150" y="-25400"/>
            <a:ext cx="650875" cy="642938"/>
          </a:xfrm>
          <a:prstGeom prst="rect">
            <a:avLst/>
          </a:prstGeom>
          <a:noFill/>
          <a:ln w="9525">
            <a:noFill/>
          </a:ln>
        </p:spPr>
        <p:txBody>
          <a:bodyPr lIns="91438" tIns="45719" rIns="91438" bIns="45719"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tì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996" y="1333499"/>
            <a:ext cx="752475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950" y="771525"/>
            <a:ext cx="904811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    </a:t>
            </a:r>
            <a:r>
              <a:rPr lang="zh-CN" sz="2800" b="1"/>
              <a:t>默</a:t>
            </a:r>
            <a:r>
              <a:rPr lang="zh-CN" altLang="en-US" sz="2800" b="1"/>
              <a:t>读课文</a:t>
            </a:r>
            <a:r>
              <a:rPr lang="en-US" altLang="zh-CN" sz="2800" b="1"/>
              <a:t>2--6</a:t>
            </a:r>
            <a:r>
              <a:rPr lang="zh-CN" altLang="en-US" sz="2800" b="1"/>
              <a:t>自然段，思考：</a:t>
            </a:r>
            <a:endParaRPr lang="zh-CN" altLang="en-US" sz="2800" b="1"/>
          </a:p>
          <a:p>
            <a:endParaRPr lang="zh-CN" altLang="en-US" sz="2800" b="1"/>
          </a:p>
          <a:p>
            <a:r>
              <a:rPr sz="2800" b="1"/>
              <a:t>1、小沙为什么称老剃头师傅为“害人精”</a:t>
            </a:r>
            <a:r>
              <a:rPr lang="zh-CN" sz="2800" b="1"/>
              <a:t>？</a:t>
            </a:r>
            <a:r>
              <a:rPr sz="2800" b="1"/>
              <a:t>请用</a:t>
            </a:r>
            <a:r>
              <a:rPr lang="en-US" sz="2800" b="1"/>
              <a:t>“</a:t>
            </a:r>
            <a:r>
              <a:rPr lang="en-US" sz="2800" b="1">
                <a:solidFill>
                  <a:srgbClr val="FF0000"/>
                </a:solidFill>
              </a:rPr>
              <a:t>____</a:t>
            </a:r>
            <a:r>
              <a:rPr lang="en-US" sz="2800" b="1">
                <a:solidFill>
                  <a:schemeClr val="tx1"/>
                </a:solidFill>
              </a:rPr>
              <a:t>”</a:t>
            </a:r>
            <a:endParaRPr lang="en-US" sz="2800" b="1">
              <a:solidFill>
                <a:schemeClr val="tx1"/>
              </a:solidFill>
            </a:endParaRPr>
          </a:p>
          <a:p>
            <a:endParaRPr lang="en-US" sz="2800" b="1">
              <a:solidFill>
                <a:schemeClr val="tx1"/>
              </a:solidFill>
            </a:endParaRPr>
          </a:p>
          <a:p>
            <a:r>
              <a:rPr sz="2800" b="1"/>
              <a:t>画出来</a:t>
            </a:r>
            <a:r>
              <a:rPr lang="zh-CN" sz="2800" b="1"/>
              <a:t>。</a:t>
            </a:r>
            <a:endParaRPr sz="2800" b="1"/>
          </a:p>
          <a:p>
            <a:endParaRPr sz="2800" b="1"/>
          </a:p>
          <a:p>
            <a:r>
              <a:rPr sz="2800" b="1"/>
              <a:t>2、在难懂的句子旁边</a:t>
            </a:r>
            <a:r>
              <a:rPr lang="zh-CN" sz="2800" b="1"/>
              <a:t>批</a:t>
            </a:r>
            <a:r>
              <a:rPr sz="2800" b="1"/>
              <a:t>注“</a:t>
            </a:r>
            <a:r>
              <a:rPr lang="zh-CN" sz="2800" b="1">
                <a:solidFill>
                  <a:srgbClr val="FF0000"/>
                </a:solidFill>
              </a:rPr>
              <a:t>？</a:t>
            </a:r>
            <a:r>
              <a:rPr sz="2800" b="1"/>
              <a:t>”尝试用学过的方法读懂</a:t>
            </a:r>
            <a:endParaRPr sz="2800" b="1"/>
          </a:p>
          <a:p>
            <a:endParaRPr sz="2800" b="1"/>
          </a:p>
          <a:p>
            <a:r>
              <a:rPr sz="2800" b="1"/>
              <a:t>它。</a:t>
            </a:r>
            <a:endParaRPr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179705" y="123825"/>
            <a:ext cx="3237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自学提示：</a:t>
            </a:r>
            <a:endParaRPr lang="zh-CN" altLang="en-US" sz="2800" b="1"/>
          </a:p>
        </p:txBody>
      </p:sp>
      <p:pic>
        <p:nvPicPr>
          <p:cNvPr id="5" name="图片 4" descr="31393935333132353b31393939353539353bd0f2bac53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8170" y="4472305"/>
            <a:ext cx="553085" cy="553085"/>
          </a:xfrm>
          <a:prstGeom prst="rect">
            <a:avLst/>
          </a:prstGeom>
        </p:spPr>
      </p:pic>
      <p:pic>
        <p:nvPicPr>
          <p:cNvPr id="6" name="图片 5" descr="31393935333132353b31393939353539363bd0f2bac53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72450" y="4426585"/>
            <a:ext cx="530225" cy="53022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5605" y="843915"/>
            <a:ext cx="8373110" cy="23685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ym typeface="+mn-ea"/>
              </a:rPr>
              <a:t>      </a:t>
            </a:r>
            <a:r>
              <a:rPr lang="zh-CN" altLang="en-US" sz="2800" b="1">
                <a:sym typeface="+mn-ea"/>
              </a:rPr>
              <a:t>老师傅耳朵不好，听不清小沙的抗议，而且，他</a:t>
            </a:r>
            <a:endParaRPr lang="zh-CN" altLang="en-US" sz="2800" b="1">
              <a:sym typeface="+mn-ea"/>
            </a:endParaRPr>
          </a:p>
          <a:p>
            <a:endParaRPr lang="zh-CN" altLang="en-US" sz="2800" b="1">
              <a:sym typeface="+mn-ea"/>
            </a:endParaRPr>
          </a:p>
          <a:p>
            <a:r>
              <a:rPr lang="zh-CN" altLang="en-US" sz="2800" b="1">
                <a:sym typeface="+mn-ea"/>
              </a:rPr>
              <a:t>有一把磨得锃亮的剃刀，所以，小沙只得规规矩矩</a:t>
            </a:r>
            <a:endParaRPr lang="zh-CN" altLang="en-US" sz="2800" b="1">
              <a:sym typeface="+mn-ea"/>
            </a:endParaRPr>
          </a:p>
          <a:p>
            <a:endParaRPr lang="zh-CN" altLang="en-US" sz="2800" b="1">
              <a:sym typeface="+mn-ea"/>
            </a:endParaRPr>
          </a:p>
          <a:p>
            <a:r>
              <a:rPr lang="zh-CN" altLang="en-US" sz="2800" b="1">
                <a:sym typeface="+mn-ea"/>
              </a:rPr>
              <a:t>由老师傅摆布。</a:t>
            </a:r>
            <a:endParaRPr lang="zh-CN" altLang="en-US" sz="2800" b="1"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935855" y="2604770"/>
            <a:ext cx="3942080" cy="2316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5260" y="1635760"/>
            <a:ext cx="8794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</a:t>
            </a:r>
            <a:r>
              <a:rPr lang="zh-CN" altLang="en-US" sz="2800" b="1"/>
              <a:t>      总是一个老剃头师傅来做小沙的</a:t>
            </a:r>
            <a:r>
              <a:rPr lang="zh-CN" altLang="en-US" sz="2800" b="1">
                <a:solidFill>
                  <a:schemeClr val="tx1"/>
                </a:solidFill>
              </a:rPr>
              <a:t>冤家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539750" y="1203960"/>
            <a:ext cx="791210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altLang="zh-CN" sz="2800" b="1">
                <a:sym typeface="+mn-ea"/>
              </a:rPr>
              <a:t>     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                                                                                              </a:t>
            </a:r>
            <a:r>
              <a:rPr lang="zh-CN" altLang="en-US" sz="2800" b="1">
                <a:sym typeface="+mn-ea"/>
              </a:rPr>
              <a:t>老师傅耳</a:t>
            </a:r>
            <a:endParaRPr lang="zh-CN" altLang="en-US" sz="2800" b="1">
              <a:sym typeface="+mn-ea"/>
            </a:endParaRPr>
          </a:p>
          <a:p>
            <a:endParaRPr lang="zh-CN" altLang="en-US" sz="2800" b="1">
              <a:sym typeface="+mn-ea"/>
            </a:endParaRPr>
          </a:p>
          <a:p>
            <a:r>
              <a:rPr lang="zh-CN" altLang="en-US" sz="2800" b="1">
                <a:sym typeface="+mn-ea"/>
              </a:rPr>
              <a:t>朵不好，听不清小沙的抗议，而且，他有一把磨</a:t>
            </a:r>
            <a:endParaRPr lang="zh-CN" altLang="en-US" sz="2800" b="1">
              <a:sym typeface="+mn-ea"/>
            </a:endParaRPr>
          </a:p>
          <a:p>
            <a:endParaRPr lang="zh-CN" altLang="en-US" sz="2800" b="1">
              <a:sym typeface="+mn-ea"/>
            </a:endParaRPr>
          </a:p>
          <a:p>
            <a:r>
              <a:rPr lang="zh-CN" altLang="en-US" sz="2800" b="1">
                <a:sym typeface="+mn-ea"/>
              </a:rPr>
              <a:t>得锃亮的剃刀，所以，小沙只得规规矩矩由老师</a:t>
            </a:r>
            <a:endParaRPr lang="zh-CN" altLang="en-US" sz="2800" b="1">
              <a:sym typeface="+mn-ea"/>
            </a:endParaRPr>
          </a:p>
          <a:p>
            <a:endParaRPr lang="zh-CN" altLang="en-US" sz="2800" b="1">
              <a:sym typeface="+mn-ea"/>
            </a:endParaRPr>
          </a:p>
          <a:p>
            <a:r>
              <a:rPr lang="zh-CN" altLang="en-US" sz="2800" b="1">
                <a:sym typeface="+mn-ea"/>
              </a:rPr>
              <a:t>傅摆布。</a:t>
            </a:r>
            <a:endParaRPr lang="zh-CN" altLang="en-US" sz="2800" b="1"/>
          </a:p>
          <a:p>
            <a:endParaRPr lang="zh-CN" altLang="en-US" sz="2800" b="1"/>
          </a:p>
        </p:txBody>
      </p:sp>
      <p:sp>
        <p:nvSpPr>
          <p:cNvPr id="4" name="云形标注 3"/>
          <p:cNvSpPr/>
          <p:nvPr/>
        </p:nvSpPr>
        <p:spPr>
          <a:xfrm>
            <a:off x="5868035" y="267335"/>
            <a:ext cx="1986915" cy="1224280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/>
              <a:t>仇人</a:t>
            </a:r>
            <a:endParaRPr lang="zh-CN" altLang="en-US" sz="3600" b="1"/>
          </a:p>
        </p:txBody>
      </p:sp>
      <p:sp>
        <p:nvSpPr>
          <p:cNvPr id="5" name="文本框 4"/>
          <p:cNvSpPr txBox="1"/>
          <p:nvPr/>
        </p:nvSpPr>
        <p:spPr>
          <a:xfrm>
            <a:off x="5904865" y="1636395"/>
            <a:ext cx="1043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C00000"/>
                </a:solidFill>
              </a:rPr>
              <a:t>冤家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爆炸形 1 3"/>
          <p:cNvSpPr/>
          <p:nvPr/>
        </p:nvSpPr>
        <p:spPr>
          <a:xfrm>
            <a:off x="1928813" y="627063"/>
            <a:ext cx="5194300" cy="2520950"/>
          </a:xfrm>
          <a:prstGeom prst="irregularSeal1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2" name="文本框 2"/>
          <p:cNvSpPr txBox="1"/>
          <p:nvPr/>
        </p:nvSpPr>
        <p:spPr>
          <a:xfrm>
            <a:off x="3276600" y="1276350"/>
            <a:ext cx="3746500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害人精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云形 1">
            <a:hlinkClick r:id="rId2" action="ppaction://hlinksldjump"/>
          </p:cNvPr>
          <p:cNvSpPr/>
          <p:nvPr/>
        </p:nvSpPr>
        <p:spPr>
          <a:xfrm>
            <a:off x="7740650" y="4227830"/>
            <a:ext cx="1007745" cy="792480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5560" y="51435"/>
            <a:ext cx="9036685" cy="15843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/>
            <a:r>
              <a:rPr lang="en-US" altLang="zh-CN" sz="3200"/>
              <a:t>        </a:t>
            </a:r>
            <a:r>
              <a:rPr lang="zh-CN" altLang="en-US" sz="3200" b="1"/>
              <a:t>最痛苦的是，老师傅习惯用一把老掉牙的推剪，它常常会咬住一绺头发不放，让小沙吃尽苦头。</a:t>
            </a:r>
            <a:endParaRPr lang="zh-CN" altLang="en-US" sz="3200" b="1"/>
          </a:p>
        </p:txBody>
      </p:sp>
      <p:pic>
        <p:nvPicPr>
          <p:cNvPr id="2" name="图片 1"/>
          <p:cNvPicPr/>
          <p:nvPr/>
        </p:nvPicPr>
        <p:blipFill>
          <a:blip r:embed="rId1" r:link="rId2"/>
          <a:stretch>
            <a:fillRect/>
          </a:stretch>
        </p:blipFill>
        <p:spPr>
          <a:xfrm>
            <a:off x="4572000" y="2571750"/>
            <a:ext cx="0" cy="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0" y="1707515"/>
            <a:ext cx="5133975" cy="3395980"/>
          </a:xfrm>
          <a:prstGeom prst="rect">
            <a:avLst/>
          </a:prstGeom>
        </p:spPr>
      </p:pic>
      <p:sp>
        <p:nvSpPr>
          <p:cNvPr id="7" name="线形标注 1 6"/>
          <p:cNvSpPr/>
          <p:nvPr/>
        </p:nvSpPr>
        <p:spPr>
          <a:xfrm>
            <a:off x="5436235" y="2139950"/>
            <a:ext cx="3240405" cy="2238375"/>
          </a:xfrm>
          <a:prstGeom prst="borderCallout1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just"/>
            <a:r>
              <a:rPr lang="en-US" altLang="zh-CN" sz="2400" b="1">
                <a:solidFill>
                  <a:srgbClr val="00B050"/>
                </a:solidFill>
                <a:sym typeface="+mn-ea"/>
              </a:rPr>
              <a:t>      </a:t>
            </a:r>
            <a:r>
              <a:rPr lang="zh-CN" altLang="en-US" sz="2400" b="1">
                <a:solidFill>
                  <a:srgbClr val="00B050"/>
                </a:solidFill>
                <a:sym typeface="+mn-ea"/>
              </a:rPr>
              <a:t>这种推剪上下各有一排钢齿，手握把柄上下咬合就能把头发剃下来，要是使用的时间久了，拉扯着头发不放就难受了。</a:t>
            </a:r>
            <a:endParaRPr lang="zh-CN" altLang="en-US" sz="2400" b="1">
              <a:solidFill>
                <a:srgbClr val="00B050"/>
              </a:solidFill>
              <a:sym typeface="+mn-ea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908175" y="1707515"/>
            <a:ext cx="2232025" cy="1008380"/>
          </a:xfrm>
          <a:prstGeom prst="ellipse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259840" y="4083685"/>
            <a:ext cx="3672840" cy="1059815"/>
            <a:chOff x="1984" y="6431"/>
            <a:chExt cx="5784" cy="1669"/>
          </a:xfrm>
        </p:grpSpPr>
        <p:sp>
          <p:nvSpPr>
            <p:cNvPr id="5" name="圆角矩形 4"/>
            <p:cNvSpPr/>
            <p:nvPr/>
          </p:nvSpPr>
          <p:spPr>
            <a:xfrm>
              <a:off x="1984" y="6658"/>
              <a:ext cx="1928" cy="1442"/>
            </a:xfrm>
            <a:prstGeom prst="roundRect">
              <a:avLst/>
            </a:prstGeom>
            <a:noFill/>
            <a:ln w="57150"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5840" y="6431"/>
              <a:ext cx="1928" cy="1442"/>
            </a:xfrm>
            <a:prstGeom prst="roundRect">
              <a:avLst/>
            </a:prstGeom>
            <a:noFill/>
            <a:ln w="57150"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3585,&quot;width&quot;:6100}"/>
</p:tagLst>
</file>

<file path=ppt/tags/tag2.xml><?xml version="1.0" encoding="utf-8"?>
<p:tagLst xmlns:p="http://schemas.openxmlformats.org/presentationml/2006/main">
  <p:tag name="KSO_WM_UNIT_PLACING_PICTURE_USER_VIEWPORT" val="{&quot;height&quot;:6000,&quot;width&quot;:11850}"/>
</p:tagLst>
</file>

<file path=ppt/tags/tag3.xml><?xml version="1.0" encoding="utf-8"?>
<p:tagLst xmlns:p="http://schemas.openxmlformats.org/presentationml/2006/main">
  <p:tag name="KSO_WM_UNIT_PLACING_PICTURE_USER_VIEWPORT" val="{&quot;height&quot;:5070,&quot;width&quot;:5265}"/>
</p:tagLst>
</file>

<file path=ppt/tags/tag4.xml><?xml version="1.0" encoding="utf-8"?>
<p:tagLst xmlns:p="http://schemas.openxmlformats.org/presentationml/2006/main">
  <p:tag name="KSO_WM_UNIT_TABLE_BEAUTIFY" val="smartTable{5b2a05aa-8840-45da-81e3-b9a2fe26121c}"/>
  <p:tag name="KSO_WM_UNIT_VALUE" val="1096*2256"/>
  <p:tag name="KSO_WM_UNIT_HIGHLIGHT" val="0"/>
  <p:tag name="KSO_WM_UNIT_COMPATIBLE" val="0"/>
  <p:tag name="KSO_WM_UNIT_DIAGRAM_ISNUMVISUAL" val="0"/>
  <p:tag name="KSO_WM_UNIT_DIAGRAM_ISREFERUNIT" val="0"/>
  <p:tag name="KSO_WM_UNIT_TYPE" val="β"/>
  <p:tag name="KSO_WM_UNIT_INDEX" val="1"/>
  <p:tag name="KSO_WM_UNIT_ID" val="mixed20203572_1*β*1"/>
  <p:tag name="KSO_WM_TEMPLATE_CATEGORY" val="mixed"/>
  <p:tag name="KSO_WM_TEMPLATE_INDEX" val="20203572"/>
  <p:tag name="KSO_WM_UNIT_LAYERLEVEL" val="1"/>
  <p:tag name="KSO_WM_TAG_VERSION" val="1.0"/>
  <p:tag name="KSO_WM_BEAUTIFY_FLAG" val="#wm#"/>
  <p:tag name="TABLE_ENDDRAG_ORIGIN_RECT" val="634*266"/>
  <p:tag name="TABLE_ENDDRAG_RECT" val="25*133*634*266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3572_1*i*4"/>
  <p:tag name="KSO_WM_TEMPLATE_CATEGORY" val="mixed"/>
  <p:tag name="KSO_WM_TEMPLATE_INDEX" val="20203572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COMMONDATA" val="eyJoZGlkIjoiZDEzNmRjNDRjNmRmN2E2NWFjZjJlNjkxY2QzOTA4YjkifQ=="/>
</p:tagLst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1393</Words>
  <Application>WPS 演示</Application>
  <PresentationFormat>全屏显示(16:9)</PresentationFormat>
  <Paragraphs>183</Paragraphs>
  <Slides>23</Slides>
  <Notes>78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---_---</cp:lastModifiedBy>
  <cp:revision>82</cp:revision>
  <dcterms:created xsi:type="dcterms:W3CDTF">2022-04-06T13:05:00Z</dcterms:created>
  <dcterms:modified xsi:type="dcterms:W3CDTF">2022-04-28T13:48:58Z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办公室">
    <vt:lpwstr>小凤教学自营店</vt:lpwstr>
  </property>
  <property fmtid="{D5CDD505-2E9C-101B-9397-08002B2CF9AE}" pid="3" name="KSOProductBuildVer">
    <vt:lpwstr>2052-11.1.0.11636</vt:lpwstr>
  </property>
  <property fmtid="{D5CDD505-2E9C-101B-9397-08002B2CF9AE}" pid="4" name="ICV">
    <vt:lpwstr>DEDAFE79BB5F4C5E8442C7D8BD630076</vt:lpwstr>
  </property>
  <property fmtid="{D5CDD505-2E9C-101B-9397-08002B2CF9AE}" pid="5" name="commondata">
    <vt:lpwstr>eyJoZGlkIjoiZDEzNmRjNDRjNmRmN2E2NWFjZjJlNjkxY2QzOTA4YjkifQ==</vt:lpwstr>
  </property>
</Properties>
</file>