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923" r:id="rId2"/>
    <p:sldId id="293" r:id="rId3"/>
    <p:sldId id="412" r:id="rId4"/>
    <p:sldId id="410" r:id="rId5"/>
    <p:sldId id="256" r:id="rId6"/>
    <p:sldId id="902" r:id="rId7"/>
    <p:sldId id="411" r:id="rId8"/>
    <p:sldId id="915" r:id="rId9"/>
    <p:sldId id="916" r:id="rId10"/>
    <p:sldId id="300" r:id="rId11"/>
    <p:sldId id="547" r:id="rId12"/>
    <p:sldId id="290" r:id="rId13"/>
    <p:sldId id="260" r:id="rId14"/>
    <p:sldId id="29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08E7"/>
    <a:srgbClr val="F4A5EE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44CDF-5D8D-46A2-A391-35399D098DB8}" type="datetimeFigureOut">
              <a:rPr lang="zh-CN" altLang="en-US" smtClean="0"/>
              <a:t>2022/3/27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E954B-28BA-42B3-AF99-400624292D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31" descr="http://imgt0.bdstatic.com/it/u=660454333,822228983&amp;fm=21&amp;gp=0.jpg"/>
          <p:cNvSpPr>
            <a:spLocks noChangeAspect="1" noChangeArrowheads="1"/>
          </p:cNvSpPr>
          <p:nvPr/>
        </p:nvSpPr>
        <p:spPr bwMode="auto">
          <a:xfrm>
            <a:off x="1587500" y="-142875"/>
            <a:ext cx="304800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22530" name="AutoShape 33" descr="http://imgt0.bdstatic.com/it/u=660454333,822228983&amp;fm=21&amp;gp=0.jpg"/>
          <p:cNvSpPr>
            <a:spLocks noChangeAspect="1" noChangeArrowheads="1"/>
          </p:cNvSpPr>
          <p:nvPr/>
        </p:nvSpPr>
        <p:spPr bwMode="auto">
          <a:xfrm>
            <a:off x="1587500" y="-142875"/>
            <a:ext cx="304800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22532" name="TextBox 30"/>
          <p:cNvSpPr txBox="1">
            <a:spLocks noChangeArrowheads="1"/>
          </p:cNvSpPr>
          <p:nvPr/>
        </p:nvSpPr>
        <p:spPr bwMode="auto">
          <a:xfrm>
            <a:off x="2411413" y="1096964"/>
            <a:ext cx="7772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/>
              <a:t>根据上表，在下面的方格纸中分别画出天天、晶晶和欢欢的轮廓。</a:t>
            </a:r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7859" y="2205039"/>
            <a:ext cx="8829675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TextBox 44"/>
          <p:cNvSpPr txBox="1">
            <a:spLocks noChangeArrowheads="1"/>
          </p:cNvSpPr>
          <p:nvPr/>
        </p:nvSpPr>
        <p:spPr bwMode="auto">
          <a:xfrm>
            <a:off x="2495550" y="5910264"/>
            <a:ext cx="1524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天天</a:t>
            </a:r>
          </a:p>
        </p:txBody>
      </p:sp>
      <p:sp>
        <p:nvSpPr>
          <p:cNvPr id="22535" name="TextBox 45"/>
          <p:cNvSpPr txBox="1">
            <a:spLocks noChangeArrowheads="1"/>
          </p:cNvSpPr>
          <p:nvPr/>
        </p:nvSpPr>
        <p:spPr bwMode="auto">
          <a:xfrm>
            <a:off x="5448300" y="5910264"/>
            <a:ext cx="1524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晶晶</a:t>
            </a:r>
          </a:p>
        </p:txBody>
      </p:sp>
      <p:sp>
        <p:nvSpPr>
          <p:cNvPr id="22536" name="TextBox 46"/>
          <p:cNvSpPr txBox="1">
            <a:spLocks noChangeArrowheads="1"/>
          </p:cNvSpPr>
          <p:nvPr/>
        </p:nvSpPr>
        <p:spPr bwMode="auto">
          <a:xfrm>
            <a:off x="8472488" y="5910264"/>
            <a:ext cx="1524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欢欢</a:t>
            </a:r>
          </a:p>
        </p:txBody>
      </p:sp>
      <p:cxnSp>
        <p:nvCxnSpPr>
          <p:cNvPr id="18442" name="直接连接符 60"/>
          <p:cNvCxnSpPr>
            <a:cxnSpLocks noChangeShapeType="1"/>
          </p:cNvCxnSpPr>
          <p:nvPr/>
        </p:nvCxnSpPr>
        <p:spPr bwMode="auto">
          <a:xfrm flipV="1">
            <a:off x="2800351" y="5662613"/>
            <a:ext cx="828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3" name="直接连接符 90"/>
          <p:cNvCxnSpPr>
            <a:cxnSpLocks noChangeShapeType="1"/>
            <a:stCxn id="18453" idx="2"/>
            <a:endCxn id="18454" idx="6"/>
          </p:cNvCxnSpPr>
          <p:nvPr/>
        </p:nvCxnSpPr>
        <p:spPr bwMode="auto">
          <a:xfrm flipV="1">
            <a:off x="3609975" y="5238751"/>
            <a:ext cx="896938" cy="4238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4" name="直接连接符 92"/>
          <p:cNvCxnSpPr>
            <a:cxnSpLocks noChangeShapeType="1"/>
            <a:stCxn id="18453" idx="2"/>
            <a:endCxn id="18454" idx="6"/>
          </p:cNvCxnSpPr>
          <p:nvPr/>
        </p:nvCxnSpPr>
        <p:spPr bwMode="auto">
          <a:xfrm flipV="1">
            <a:off x="4478338" y="4400550"/>
            <a:ext cx="0" cy="819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5" name="直接连接符 94"/>
          <p:cNvCxnSpPr>
            <a:cxnSpLocks noChangeShapeType="1"/>
            <a:stCxn id="18455" idx="0"/>
            <a:endCxn id="18460" idx="0"/>
          </p:cNvCxnSpPr>
          <p:nvPr/>
        </p:nvCxnSpPr>
        <p:spPr bwMode="auto">
          <a:xfrm flipH="1" flipV="1">
            <a:off x="4060826" y="3959225"/>
            <a:ext cx="423863" cy="414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6" name="直接连接符 96"/>
          <p:cNvCxnSpPr>
            <a:cxnSpLocks noChangeShapeType="1"/>
            <a:stCxn id="18460" idx="0"/>
            <a:endCxn id="18456" idx="6"/>
          </p:cNvCxnSpPr>
          <p:nvPr/>
        </p:nvCxnSpPr>
        <p:spPr bwMode="auto">
          <a:xfrm flipH="1">
            <a:off x="3667125" y="3959225"/>
            <a:ext cx="393700" cy="450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7" name="直接连接符 100"/>
          <p:cNvCxnSpPr>
            <a:cxnSpLocks noChangeShapeType="1"/>
            <a:stCxn id="18457" idx="4"/>
            <a:endCxn id="18461" idx="6"/>
          </p:cNvCxnSpPr>
          <p:nvPr/>
        </p:nvCxnSpPr>
        <p:spPr bwMode="auto">
          <a:xfrm flipH="1" flipV="1">
            <a:off x="2387600" y="3986213"/>
            <a:ext cx="406400" cy="449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8" name="直接连接符 102"/>
          <p:cNvCxnSpPr>
            <a:cxnSpLocks noChangeShapeType="1"/>
            <a:stCxn id="18461" idx="2"/>
            <a:endCxn id="18459" idx="4"/>
          </p:cNvCxnSpPr>
          <p:nvPr/>
        </p:nvCxnSpPr>
        <p:spPr bwMode="auto">
          <a:xfrm flipH="1">
            <a:off x="1946275" y="3986214"/>
            <a:ext cx="387350" cy="4413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9" name="直接连接符 104"/>
          <p:cNvCxnSpPr>
            <a:cxnSpLocks noChangeShapeType="1"/>
            <a:stCxn id="18459" idx="4"/>
            <a:endCxn id="18451" idx="5"/>
          </p:cNvCxnSpPr>
          <p:nvPr/>
        </p:nvCxnSpPr>
        <p:spPr bwMode="auto">
          <a:xfrm>
            <a:off x="1946275" y="4427539"/>
            <a:ext cx="0" cy="839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50" name="直接连接符 106"/>
          <p:cNvCxnSpPr>
            <a:cxnSpLocks noChangeShapeType="1"/>
            <a:stCxn id="18451" idx="5"/>
            <a:endCxn id="18452" idx="7"/>
          </p:cNvCxnSpPr>
          <p:nvPr/>
        </p:nvCxnSpPr>
        <p:spPr bwMode="auto">
          <a:xfrm>
            <a:off x="1957389" y="5267325"/>
            <a:ext cx="852487" cy="3762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51" name="椭圆 56"/>
          <p:cNvSpPr>
            <a:spLocks noChangeArrowheads="1"/>
          </p:cNvSpPr>
          <p:nvPr/>
        </p:nvSpPr>
        <p:spPr bwMode="auto">
          <a:xfrm>
            <a:off x="1911351" y="5221289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52" name="椭圆 47"/>
          <p:cNvSpPr>
            <a:spLocks noChangeArrowheads="1"/>
          </p:cNvSpPr>
          <p:nvPr/>
        </p:nvSpPr>
        <p:spPr bwMode="auto">
          <a:xfrm>
            <a:off x="2763839" y="56356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53" name="椭圆 48"/>
          <p:cNvSpPr>
            <a:spLocks noChangeArrowheads="1"/>
          </p:cNvSpPr>
          <p:nvPr/>
        </p:nvSpPr>
        <p:spPr bwMode="auto">
          <a:xfrm>
            <a:off x="3609976" y="56356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54" name="椭圆 49"/>
          <p:cNvSpPr>
            <a:spLocks noChangeArrowheads="1"/>
          </p:cNvSpPr>
          <p:nvPr/>
        </p:nvSpPr>
        <p:spPr bwMode="auto">
          <a:xfrm>
            <a:off x="4452939" y="5211764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55" name="椭圆 50"/>
          <p:cNvSpPr>
            <a:spLocks noChangeArrowheads="1"/>
          </p:cNvSpPr>
          <p:nvPr/>
        </p:nvSpPr>
        <p:spPr bwMode="auto">
          <a:xfrm>
            <a:off x="4457701" y="4373564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56" name="椭圆 52"/>
          <p:cNvSpPr>
            <a:spLocks noChangeArrowheads="1"/>
          </p:cNvSpPr>
          <p:nvPr/>
        </p:nvSpPr>
        <p:spPr bwMode="auto">
          <a:xfrm>
            <a:off x="3613151" y="4383089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57" name="椭圆 53"/>
          <p:cNvSpPr>
            <a:spLocks noChangeArrowheads="1"/>
          </p:cNvSpPr>
          <p:nvPr/>
        </p:nvSpPr>
        <p:spPr bwMode="auto">
          <a:xfrm>
            <a:off x="2767014" y="4381501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8458" name="直接连接符 98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>
            <a:off x="2813050" y="4410075"/>
            <a:ext cx="8001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59" name="椭圆 55"/>
          <p:cNvSpPr>
            <a:spLocks noChangeArrowheads="1"/>
          </p:cNvSpPr>
          <p:nvPr/>
        </p:nvSpPr>
        <p:spPr bwMode="auto">
          <a:xfrm>
            <a:off x="1919289" y="4373564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60" name="椭圆 51"/>
          <p:cNvSpPr>
            <a:spLocks noChangeArrowheads="1"/>
          </p:cNvSpPr>
          <p:nvPr/>
        </p:nvSpPr>
        <p:spPr bwMode="auto">
          <a:xfrm>
            <a:off x="4033839" y="39592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61" name="椭圆 54"/>
          <p:cNvSpPr>
            <a:spLocks noChangeArrowheads="1"/>
          </p:cNvSpPr>
          <p:nvPr/>
        </p:nvSpPr>
        <p:spPr bwMode="auto">
          <a:xfrm>
            <a:off x="2333626" y="39592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8462" name="直接连接符 108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5346700" y="5662613"/>
            <a:ext cx="4333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63" name="直接连接符 110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V="1">
            <a:off x="5780088" y="4797425"/>
            <a:ext cx="387350" cy="8651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64" name="直接连接符 112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V="1">
            <a:off x="6167438" y="3141663"/>
            <a:ext cx="0" cy="1655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65" name="直接连接符 114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 flipV="1">
            <a:off x="5988050" y="2312989"/>
            <a:ext cx="179388" cy="828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66" name="直接连接符 116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>
            <a:off x="5780088" y="2312989"/>
            <a:ext cx="207962" cy="828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67" name="直接连接符 118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>
            <a:off x="5346700" y="3141663"/>
            <a:ext cx="4333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68" name="直接连接符 120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 flipV="1">
            <a:off x="5135563" y="2322514"/>
            <a:ext cx="215900" cy="828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69" name="直接连接符 122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>
            <a:off x="4924425" y="2303463"/>
            <a:ext cx="192088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70" name="直接连接符 124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4924425" y="3151189"/>
            <a:ext cx="0" cy="16462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71" name="直接连接符 126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4924426" y="4797425"/>
            <a:ext cx="422275" cy="8651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72" name="椭圆 127"/>
          <p:cNvSpPr>
            <a:spLocks noChangeArrowheads="1"/>
          </p:cNvSpPr>
          <p:nvPr/>
        </p:nvSpPr>
        <p:spPr bwMode="auto">
          <a:xfrm>
            <a:off x="5311776" y="56356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73" name="椭圆 128"/>
          <p:cNvSpPr>
            <a:spLocks noChangeArrowheads="1"/>
          </p:cNvSpPr>
          <p:nvPr/>
        </p:nvSpPr>
        <p:spPr bwMode="auto">
          <a:xfrm>
            <a:off x="5735639" y="56356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74" name="椭圆 129"/>
          <p:cNvSpPr>
            <a:spLocks noChangeArrowheads="1"/>
          </p:cNvSpPr>
          <p:nvPr/>
        </p:nvSpPr>
        <p:spPr bwMode="auto">
          <a:xfrm>
            <a:off x="6148389" y="4787901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75" name="椭圆 130"/>
          <p:cNvSpPr>
            <a:spLocks noChangeArrowheads="1"/>
          </p:cNvSpPr>
          <p:nvPr/>
        </p:nvSpPr>
        <p:spPr bwMode="auto">
          <a:xfrm>
            <a:off x="6132514" y="3116264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76" name="椭圆 131"/>
          <p:cNvSpPr>
            <a:spLocks noChangeArrowheads="1"/>
          </p:cNvSpPr>
          <p:nvPr/>
        </p:nvSpPr>
        <p:spPr bwMode="auto">
          <a:xfrm>
            <a:off x="5961064" y="227647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77" name="椭圆 132"/>
          <p:cNvSpPr>
            <a:spLocks noChangeArrowheads="1"/>
          </p:cNvSpPr>
          <p:nvPr/>
        </p:nvSpPr>
        <p:spPr bwMode="auto">
          <a:xfrm>
            <a:off x="5735639" y="3116264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78" name="椭圆 133"/>
          <p:cNvSpPr>
            <a:spLocks noChangeArrowheads="1"/>
          </p:cNvSpPr>
          <p:nvPr/>
        </p:nvSpPr>
        <p:spPr bwMode="auto">
          <a:xfrm>
            <a:off x="5311776" y="3113089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79" name="椭圆 134"/>
          <p:cNvSpPr>
            <a:spLocks noChangeArrowheads="1"/>
          </p:cNvSpPr>
          <p:nvPr/>
        </p:nvSpPr>
        <p:spPr bwMode="auto">
          <a:xfrm>
            <a:off x="5095876" y="2266951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80" name="椭圆 135"/>
          <p:cNvSpPr>
            <a:spLocks noChangeArrowheads="1"/>
          </p:cNvSpPr>
          <p:nvPr/>
        </p:nvSpPr>
        <p:spPr bwMode="auto">
          <a:xfrm>
            <a:off x="4900614" y="310197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81" name="椭圆 136"/>
          <p:cNvSpPr>
            <a:spLocks noChangeArrowheads="1"/>
          </p:cNvSpPr>
          <p:nvPr/>
        </p:nvSpPr>
        <p:spPr bwMode="auto">
          <a:xfrm>
            <a:off x="4895851" y="4787901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8482" name="直接连接符 138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8688388" y="5661025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83" name="直接连接符 140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V="1">
            <a:off x="9532939" y="4797425"/>
            <a:ext cx="865187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84" name="直接连接符 142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V="1">
            <a:off x="10379075" y="3132139"/>
            <a:ext cx="0" cy="1690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85" name="直接连接符 144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 flipV="1">
            <a:off x="9958388" y="2303464"/>
            <a:ext cx="431800" cy="828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86" name="直接连接符 146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>
            <a:off x="9551988" y="2322513"/>
            <a:ext cx="406400" cy="8191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87" name="直接连接符 148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>
            <a:off x="8688388" y="3141663"/>
            <a:ext cx="863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88" name="直接连接符 150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 flipV="1">
            <a:off x="8256588" y="2303463"/>
            <a:ext cx="43180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89" name="直接连接符 152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H="1">
            <a:off x="7853364" y="2303464"/>
            <a:ext cx="395287" cy="847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90" name="直接连接符 154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7853363" y="3151189"/>
            <a:ext cx="0" cy="16906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91" name="直接连接符 156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7853363" y="4822826"/>
            <a:ext cx="863600" cy="847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92" name="椭圆 157"/>
          <p:cNvSpPr>
            <a:spLocks noChangeArrowheads="1"/>
          </p:cNvSpPr>
          <p:nvPr/>
        </p:nvSpPr>
        <p:spPr bwMode="auto">
          <a:xfrm>
            <a:off x="8667751" y="5627689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93" name="椭圆 158"/>
          <p:cNvSpPr>
            <a:spLocks noChangeArrowheads="1"/>
          </p:cNvSpPr>
          <p:nvPr/>
        </p:nvSpPr>
        <p:spPr bwMode="auto">
          <a:xfrm>
            <a:off x="9515476" y="5632451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94" name="椭圆 159"/>
          <p:cNvSpPr>
            <a:spLocks noChangeArrowheads="1"/>
          </p:cNvSpPr>
          <p:nvPr/>
        </p:nvSpPr>
        <p:spPr bwMode="auto">
          <a:xfrm>
            <a:off x="10348914" y="47974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95" name="椭圆 160"/>
          <p:cNvSpPr>
            <a:spLocks noChangeArrowheads="1"/>
          </p:cNvSpPr>
          <p:nvPr/>
        </p:nvSpPr>
        <p:spPr bwMode="auto">
          <a:xfrm>
            <a:off x="10363201" y="3113089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96" name="椭圆 161"/>
          <p:cNvSpPr>
            <a:spLocks noChangeArrowheads="1"/>
          </p:cNvSpPr>
          <p:nvPr/>
        </p:nvSpPr>
        <p:spPr bwMode="auto">
          <a:xfrm>
            <a:off x="9948864" y="227647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97" name="椭圆 162"/>
          <p:cNvSpPr>
            <a:spLocks noChangeArrowheads="1"/>
          </p:cNvSpPr>
          <p:nvPr/>
        </p:nvSpPr>
        <p:spPr bwMode="auto">
          <a:xfrm>
            <a:off x="9513889" y="3113089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98" name="椭圆 163"/>
          <p:cNvSpPr>
            <a:spLocks noChangeArrowheads="1"/>
          </p:cNvSpPr>
          <p:nvPr/>
        </p:nvSpPr>
        <p:spPr bwMode="auto">
          <a:xfrm>
            <a:off x="8658226" y="3122614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499" name="椭圆 164"/>
          <p:cNvSpPr>
            <a:spLocks noChangeArrowheads="1"/>
          </p:cNvSpPr>
          <p:nvPr/>
        </p:nvSpPr>
        <p:spPr bwMode="auto">
          <a:xfrm>
            <a:off x="8232776" y="22574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500" name="椭圆 165"/>
          <p:cNvSpPr>
            <a:spLocks noChangeArrowheads="1"/>
          </p:cNvSpPr>
          <p:nvPr/>
        </p:nvSpPr>
        <p:spPr bwMode="auto">
          <a:xfrm>
            <a:off x="7820026" y="3103564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501" name="椭圆 166"/>
          <p:cNvSpPr>
            <a:spLocks noChangeArrowheads="1"/>
          </p:cNvSpPr>
          <p:nvPr/>
        </p:nvSpPr>
        <p:spPr bwMode="auto">
          <a:xfrm>
            <a:off x="7813676" y="47974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502" name="椭圆 167"/>
          <p:cNvSpPr>
            <a:spLocks noChangeArrowheads="1"/>
          </p:cNvSpPr>
          <p:nvPr/>
        </p:nvSpPr>
        <p:spPr bwMode="auto">
          <a:xfrm>
            <a:off x="2782889" y="45815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503" name="椭圆 168"/>
          <p:cNvSpPr>
            <a:spLocks noChangeArrowheads="1"/>
          </p:cNvSpPr>
          <p:nvPr/>
        </p:nvSpPr>
        <p:spPr bwMode="auto">
          <a:xfrm>
            <a:off x="3621089" y="45815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504" name="椭圆 169"/>
          <p:cNvSpPr>
            <a:spLocks noChangeArrowheads="1"/>
          </p:cNvSpPr>
          <p:nvPr/>
        </p:nvSpPr>
        <p:spPr bwMode="auto">
          <a:xfrm>
            <a:off x="3184526" y="4802189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8505" name="直接连接符 171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2794000" y="5253038"/>
            <a:ext cx="8699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06" name="直接连接符 173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2374900" y="5054600"/>
            <a:ext cx="431800" cy="196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07" name="直接连接符 174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V="1">
            <a:off x="3656014" y="5040313"/>
            <a:ext cx="396875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508" name="椭圆 175"/>
          <p:cNvSpPr>
            <a:spLocks noChangeArrowheads="1"/>
          </p:cNvSpPr>
          <p:nvPr/>
        </p:nvSpPr>
        <p:spPr bwMode="auto">
          <a:xfrm>
            <a:off x="5294314" y="354647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509" name="椭圆 176"/>
          <p:cNvSpPr>
            <a:spLocks noChangeArrowheads="1"/>
          </p:cNvSpPr>
          <p:nvPr/>
        </p:nvSpPr>
        <p:spPr bwMode="auto">
          <a:xfrm>
            <a:off x="5722939" y="354012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510" name="椭圆 177"/>
          <p:cNvSpPr>
            <a:spLocks noChangeArrowheads="1"/>
          </p:cNvSpPr>
          <p:nvPr/>
        </p:nvSpPr>
        <p:spPr bwMode="auto">
          <a:xfrm>
            <a:off x="5519738" y="3960814"/>
            <a:ext cx="55562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8511" name="直接连接符 179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5116514" y="4400551"/>
            <a:ext cx="230187" cy="4222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12" name="直接连接符 182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5346700" y="4822825"/>
            <a:ext cx="3889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13" name="直接连接符 184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V="1">
            <a:off x="5721351" y="4414838"/>
            <a:ext cx="252413" cy="4127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514" name="椭圆 185"/>
          <p:cNvSpPr>
            <a:spLocks noChangeArrowheads="1"/>
          </p:cNvSpPr>
          <p:nvPr/>
        </p:nvSpPr>
        <p:spPr bwMode="auto">
          <a:xfrm>
            <a:off x="8661401" y="3546476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515" name="椭圆 186"/>
          <p:cNvSpPr>
            <a:spLocks noChangeArrowheads="1"/>
          </p:cNvSpPr>
          <p:nvPr/>
        </p:nvSpPr>
        <p:spPr bwMode="auto">
          <a:xfrm>
            <a:off x="9493251" y="3546476"/>
            <a:ext cx="55563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8516" name="椭圆 187"/>
          <p:cNvSpPr>
            <a:spLocks noChangeArrowheads="1"/>
          </p:cNvSpPr>
          <p:nvPr/>
        </p:nvSpPr>
        <p:spPr bwMode="auto">
          <a:xfrm>
            <a:off x="9075739" y="3951289"/>
            <a:ext cx="53975" cy="53975"/>
          </a:xfrm>
          <a:prstGeom prst="ellipse">
            <a:avLst/>
          </a:prstGeom>
          <a:solidFill>
            <a:srgbClr val="FF33CC"/>
          </a:solidFill>
          <a:ln w="25400">
            <a:solidFill>
              <a:srgbClr val="FF33CC"/>
            </a:solidFill>
            <a:round/>
          </a:ln>
        </p:spPr>
        <p:txBody>
          <a:bodyPr anchor="ctr"/>
          <a:lstStyle/>
          <a:p>
            <a:endParaRPr lang="zh-CN" altLang="en-US" sz="3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8517" name="直接连接符 189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>
            <a:off x="8256588" y="4410075"/>
            <a:ext cx="4318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18" name="直接连接符 191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V="1">
            <a:off x="8674100" y="4829175"/>
            <a:ext cx="8651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19" name="直接连接符 193"/>
          <p:cNvCxnSpPr>
            <a:cxnSpLocks noChangeShapeType="1"/>
            <a:stCxn id="18456" idx="2"/>
            <a:endCxn id="18457" idx="5"/>
          </p:cNvCxnSpPr>
          <p:nvPr/>
        </p:nvCxnSpPr>
        <p:spPr bwMode="auto">
          <a:xfrm flipV="1">
            <a:off x="9515475" y="4437063"/>
            <a:ext cx="433388" cy="392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8" name="文本框 87"/>
          <p:cNvSpPr txBox="1"/>
          <p:nvPr/>
        </p:nvSpPr>
        <p:spPr>
          <a:xfrm>
            <a:off x="1289908" y="524324"/>
            <a:ext cx="6588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活动三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：</a:t>
            </a:r>
            <a:r>
              <a:rPr lang="zh-CN" altLang="en-US" sz="32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画一画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</a:p>
        </p:txBody>
      </p:sp>
      <p:pic>
        <p:nvPicPr>
          <p:cNvPr id="89" name="图片 31" descr="3.png">
            <a:extLst>
              <a:ext uri="{FF2B5EF4-FFF2-40B4-BE49-F238E27FC236}">
                <a16:creationId xmlns:a16="http://schemas.microsoft.com/office/drawing/2014/main" id="{D5A95FDA-13D8-4206-81A7-8B1635E22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36" y="3762375"/>
            <a:ext cx="176957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文本框 89">
            <a:extLst>
              <a:ext uri="{FF2B5EF4-FFF2-40B4-BE49-F238E27FC236}">
                <a16:creationId xmlns:a16="http://schemas.microsoft.com/office/drawing/2014/main" id="{98F73969-2107-4B2D-9C61-017A8D312B20}"/>
              </a:ext>
            </a:extLst>
          </p:cNvPr>
          <p:cNvSpPr txBox="1"/>
          <p:nvPr/>
        </p:nvSpPr>
        <p:spPr>
          <a:xfrm>
            <a:off x="502992" y="5785840"/>
            <a:ext cx="1278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乐乐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7" dur="500"/>
                                        <p:tgtEl>
                                          <p:spTgt spid="1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2" dur="5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2" dur="500"/>
                                        <p:tgtEl>
                                          <p:spTgt spid="18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1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2" dur="500"/>
                                        <p:tgtEl>
                                          <p:spTgt spid="18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18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500"/>
                            </p:stCondLst>
                            <p:childTnLst>
                              <p:par>
                                <p:cTn id="2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1" dur="500"/>
                                        <p:tgtEl>
                                          <p:spTgt spid="18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1000"/>
                            </p:stCondLst>
                            <p:childTnLst>
                              <p:par>
                                <p:cTn id="2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18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0" dur="500"/>
                                        <p:tgtEl>
                                          <p:spTgt spid="18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500"/>
                            </p:stCondLst>
                            <p:childTnLst>
                              <p:par>
                                <p:cTn id="3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500"/>
                                        <p:tgtEl>
                                          <p:spTgt spid="18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1000"/>
                            </p:stCondLst>
                            <p:childTnLst>
                              <p:par>
                                <p:cTn id="3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8" dur="500"/>
                                        <p:tgtEl>
                                          <p:spTgt spid="18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3" dur="500"/>
                                        <p:tgtEl>
                                          <p:spTgt spid="18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500"/>
                            </p:stCondLst>
                            <p:childTnLst>
                              <p:par>
                                <p:cTn id="3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7" dur="500"/>
                                        <p:tgtEl>
                                          <p:spTgt spid="18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1" dur="500"/>
                                        <p:tgtEl>
                                          <p:spTgt spid="18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51" grpId="0" animBg="1"/>
      <p:bldP spid="18452" grpId="0" animBg="1"/>
      <p:bldP spid="18453" grpId="0" animBg="1"/>
      <p:bldP spid="18454" grpId="0" animBg="1"/>
      <p:bldP spid="18455" grpId="0" animBg="1"/>
      <p:bldP spid="18456" grpId="0" animBg="1"/>
      <p:bldP spid="18457" grpId="0" animBg="1"/>
      <p:bldP spid="18459" grpId="0" animBg="1"/>
      <p:bldP spid="18460" grpId="0" animBg="1"/>
      <p:bldP spid="18461" grpId="0" animBg="1"/>
      <p:bldP spid="18472" grpId="0" animBg="1"/>
      <p:bldP spid="18473" grpId="0" animBg="1"/>
      <p:bldP spid="18474" grpId="0" animBg="1"/>
      <p:bldP spid="18475" grpId="0" animBg="1"/>
      <p:bldP spid="18476" grpId="0" animBg="1"/>
      <p:bldP spid="18477" grpId="0" animBg="1"/>
      <p:bldP spid="18478" grpId="0" animBg="1"/>
      <p:bldP spid="18479" grpId="0" animBg="1"/>
      <p:bldP spid="18480" grpId="0" animBg="1"/>
      <p:bldP spid="18481" grpId="0" animBg="1"/>
      <p:bldP spid="18492" grpId="0" animBg="1"/>
      <p:bldP spid="18493" grpId="0" animBg="1"/>
      <p:bldP spid="18494" grpId="0" animBg="1"/>
      <p:bldP spid="18495" grpId="0" animBg="1"/>
      <p:bldP spid="18496" grpId="0" animBg="1"/>
      <p:bldP spid="18497" grpId="0" animBg="1"/>
      <p:bldP spid="18498" grpId="0" animBg="1"/>
      <p:bldP spid="18499" grpId="0" animBg="1"/>
      <p:bldP spid="18500" grpId="0" animBg="1"/>
      <p:bldP spid="18501" grpId="0" animBg="1"/>
      <p:bldP spid="18502" grpId="0" animBg="1"/>
      <p:bldP spid="18503" grpId="0" animBg="1"/>
      <p:bldP spid="18504" grpId="0" animBg="1"/>
      <p:bldP spid="18508" grpId="0" animBg="1"/>
      <p:bldP spid="18509" grpId="0" animBg="1"/>
      <p:bldP spid="18510" grpId="0" animBg="1"/>
      <p:bldP spid="18514" grpId="0" animBg="1"/>
      <p:bldP spid="18515" grpId="0" animBg="1"/>
      <p:bldP spid="185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080" y="3099017"/>
            <a:ext cx="1379539" cy="1641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623392" y="697705"/>
            <a:ext cx="6572538" cy="879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4265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r>
              <a:rPr lang="zh-CN" altLang="en-US" sz="4265" dirty="0">
                <a:latin typeface="楷体" panose="02010609060101010101" pitchFamily="49" charset="-122"/>
                <a:ea typeface="楷体" panose="02010609060101010101" pitchFamily="49" charset="-122"/>
              </a:rPr>
              <a:t>，填一填。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765424"/>
            <a:ext cx="6771045" cy="3007352"/>
          </a:xfrm>
          <a:prstGeom prst="rect">
            <a:avLst/>
          </a:prstGeom>
        </p:spPr>
      </p:pic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911424" y="4866211"/>
            <a:ext cx="9985109" cy="1272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用数对表示：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</a:t>
            </a:r>
          </a:p>
        </p:txBody>
      </p:sp>
      <p:sp>
        <p:nvSpPr>
          <p:cNvPr id="16" name="TextBox 48"/>
          <p:cNvSpPr txBox="1">
            <a:spLocks noChangeArrowheads="1"/>
          </p:cNvSpPr>
          <p:nvPr/>
        </p:nvSpPr>
        <p:spPr bwMode="auto">
          <a:xfrm>
            <a:off x="3982003" y="4812745"/>
            <a:ext cx="1344084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48"/>
          <p:cNvSpPr txBox="1">
            <a:spLocks noChangeArrowheads="1"/>
          </p:cNvSpPr>
          <p:nvPr/>
        </p:nvSpPr>
        <p:spPr bwMode="auto">
          <a:xfrm>
            <a:off x="6224362" y="4826243"/>
            <a:ext cx="1344084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48"/>
          <p:cNvSpPr txBox="1">
            <a:spLocks noChangeArrowheads="1"/>
          </p:cNvSpPr>
          <p:nvPr/>
        </p:nvSpPr>
        <p:spPr bwMode="auto">
          <a:xfrm>
            <a:off x="8530025" y="4812745"/>
            <a:ext cx="1344084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48"/>
          <p:cNvSpPr txBox="1">
            <a:spLocks noChangeArrowheads="1"/>
          </p:cNvSpPr>
          <p:nvPr/>
        </p:nvSpPr>
        <p:spPr bwMode="auto">
          <a:xfrm>
            <a:off x="3759698" y="5419673"/>
            <a:ext cx="1344084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48"/>
          <p:cNvSpPr txBox="1">
            <a:spLocks noChangeArrowheads="1"/>
          </p:cNvSpPr>
          <p:nvPr/>
        </p:nvSpPr>
        <p:spPr bwMode="auto">
          <a:xfrm>
            <a:off x="1517966" y="5417763"/>
            <a:ext cx="1344084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48"/>
          <p:cNvSpPr txBox="1">
            <a:spLocks noChangeArrowheads="1"/>
          </p:cNvSpPr>
          <p:nvPr/>
        </p:nvSpPr>
        <p:spPr bwMode="auto">
          <a:xfrm>
            <a:off x="6065589" y="5391030"/>
            <a:ext cx="1344084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3735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735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409820" y="426720"/>
            <a:ext cx="4513134" cy="3121025"/>
            <a:chOff x="3246294" y="3473996"/>
            <a:chExt cx="2785058" cy="1227401"/>
          </a:xfrm>
          <a:noFill/>
        </p:grpSpPr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3246294" y="3473996"/>
              <a:ext cx="2785058" cy="1227401"/>
            </a:xfrm>
            <a:prstGeom prst="cloudCallout">
              <a:avLst>
                <a:gd name="adj1" fmla="val 12239"/>
                <a:gd name="adj2" fmla="val 5799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91440" tIns="45720" rIns="91440" bIns="4572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553120" y="3756436"/>
              <a:ext cx="2318629" cy="68150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66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如果把每个数对的第一个数字都加</a:t>
              </a:r>
              <a:r>
                <a:rPr lang="en-US" altLang="zh-CN" sz="266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665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，第二个数不变，图形会怎样变化？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31" descr="http://imgt0.bdstatic.com/it/u=660454333,822228983&amp;fm=21&amp;gp=0.jpg"/>
          <p:cNvSpPr>
            <a:spLocks noChangeAspect="1" noChangeArrowheads="1"/>
          </p:cNvSpPr>
          <p:nvPr/>
        </p:nvSpPr>
        <p:spPr bwMode="auto">
          <a:xfrm>
            <a:off x="1587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4" name="AutoShape 33" descr="http://imgt0.bdstatic.com/it/u=660454333,822228983&amp;fm=21&amp;gp=0.jpg"/>
          <p:cNvSpPr>
            <a:spLocks noChangeAspect="1" noChangeArrowheads="1"/>
          </p:cNvSpPr>
          <p:nvPr/>
        </p:nvSpPr>
        <p:spPr bwMode="auto">
          <a:xfrm>
            <a:off x="158750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TextBox 30"/>
          <p:cNvSpPr txBox="1">
            <a:spLocks noChangeArrowheads="1"/>
          </p:cNvSpPr>
          <p:nvPr/>
        </p:nvSpPr>
        <p:spPr bwMode="auto">
          <a:xfrm>
            <a:off x="1587500" y="700724"/>
            <a:ext cx="85963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/>
              <a:t>巩固应用：</a:t>
            </a:r>
            <a:endParaRPr lang="en-US" altLang="zh-CN" sz="2800" b="1" dirty="0"/>
          </a:p>
          <a:p>
            <a:r>
              <a:rPr lang="en-US" altLang="zh-CN" sz="2800" b="1" dirty="0"/>
              <a:t>         </a:t>
            </a:r>
            <a:r>
              <a:rPr lang="zh-CN" altLang="en-US" sz="2800" dirty="0"/>
              <a:t>请在下面的方格纸上设计</a:t>
            </a:r>
            <a:r>
              <a:rPr lang="en-US" altLang="zh-CN" sz="2800" dirty="0"/>
              <a:t>M</a:t>
            </a:r>
            <a:r>
              <a:rPr lang="zh-CN" altLang="en-US" sz="2800" dirty="0"/>
              <a:t>变形后的图案。</a:t>
            </a:r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0" y="1730376"/>
            <a:ext cx="5486400" cy="47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50" y="2852739"/>
            <a:ext cx="2260600" cy="231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Line 2"/>
          <p:cNvSpPr>
            <a:spLocks noChangeShapeType="1"/>
          </p:cNvSpPr>
          <p:nvPr/>
        </p:nvSpPr>
        <p:spPr bwMode="auto">
          <a:xfrm>
            <a:off x="3430588" y="260351"/>
            <a:ext cx="0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78" name="AutoShape 3"/>
          <p:cNvSpPr>
            <a:spLocks noChangeArrowheads="1"/>
          </p:cNvSpPr>
          <p:nvPr/>
        </p:nvSpPr>
        <p:spPr bwMode="auto">
          <a:xfrm rot="16200000">
            <a:off x="5599112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4579" name="Group 4"/>
          <p:cNvGrpSpPr/>
          <p:nvPr/>
        </p:nvGrpSpPr>
        <p:grpSpPr bwMode="auto">
          <a:xfrm rot="20400000">
            <a:off x="2208214" y="549275"/>
            <a:ext cx="2732087" cy="990600"/>
            <a:chOff x="0" y="0"/>
            <a:chExt cx="4304" cy="1561"/>
          </a:xfrm>
        </p:grpSpPr>
        <p:pic>
          <p:nvPicPr>
            <p:cNvPr id="24580" name="Picture 5" descr="header_b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612" b="56136"/>
            <a:stretch>
              <a:fillRect/>
            </a:stretch>
          </p:blipFill>
          <p:spPr bwMode="auto">
            <a:xfrm>
              <a:off x="321" y="481"/>
              <a:ext cx="3132" cy="1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1" name="Oval 6"/>
            <p:cNvSpPr>
              <a:spLocks noChangeArrowheads="1"/>
            </p:cNvSpPr>
            <p:nvPr/>
          </p:nvSpPr>
          <p:spPr bwMode="auto"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2" name="Oval 7"/>
            <p:cNvSpPr>
              <a:spLocks noChangeArrowheads="1"/>
            </p:cNvSpPr>
            <p:nvPr/>
          </p:nvSpPr>
          <p:spPr bwMode="auto"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3" name="Oval 8"/>
            <p:cNvSpPr>
              <a:spLocks noChangeArrowheads="1"/>
            </p:cNvSpPr>
            <p:nvPr/>
          </p:nvSpPr>
          <p:spPr bwMode="auto">
            <a:xfrm rot="3660000">
              <a:off x="493" y="228"/>
              <a:ext cx="1049" cy="5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4584" name="Line 9"/>
          <p:cNvSpPr>
            <a:spLocks noChangeShapeType="1"/>
          </p:cNvSpPr>
          <p:nvPr/>
        </p:nvSpPr>
        <p:spPr bwMode="auto">
          <a:xfrm>
            <a:off x="2640014" y="669926"/>
            <a:ext cx="1587" cy="817563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585" name="Group 10"/>
          <p:cNvGrpSpPr/>
          <p:nvPr/>
        </p:nvGrpSpPr>
        <p:grpSpPr bwMode="auto">
          <a:xfrm>
            <a:off x="1277938" y="-434975"/>
            <a:ext cx="8374063" cy="1657350"/>
            <a:chOff x="0" y="0"/>
            <a:chExt cx="13203" cy="2619"/>
          </a:xfrm>
        </p:grpSpPr>
        <p:sp>
          <p:nvSpPr>
            <p:cNvPr id="24586" name="Oval 11"/>
            <p:cNvSpPr>
              <a:spLocks noChangeArrowheads="1"/>
            </p:cNvSpPr>
            <p:nvPr/>
          </p:nvSpPr>
          <p:spPr bwMode="auto"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7" name="Oval 12"/>
            <p:cNvSpPr>
              <a:spLocks noChangeArrowheads="1"/>
            </p:cNvSpPr>
            <p:nvPr/>
          </p:nvSpPr>
          <p:spPr bwMode="auto"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8" name="Oval 13"/>
            <p:cNvSpPr>
              <a:spLocks noChangeArrowheads="1"/>
            </p:cNvSpPr>
            <p:nvPr/>
          </p:nvSpPr>
          <p:spPr bwMode="auto"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89" name="Oval 14"/>
            <p:cNvSpPr>
              <a:spLocks noChangeArrowheads="1"/>
            </p:cNvSpPr>
            <p:nvPr/>
          </p:nvSpPr>
          <p:spPr bwMode="auto"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0" name="Oval 15"/>
            <p:cNvSpPr>
              <a:spLocks noChangeArrowheads="1"/>
            </p:cNvSpPr>
            <p:nvPr/>
          </p:nvSpPr>
          <p:spPr bwMode="auto"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1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2" name="Oval 17"/>
            <p:cNvSpPr>
              <a:spLocks noChangeArrowheads="1"/>
            </p:cNvSpPr>
            <p:nvPr/>
          </p:nvSpPr>
          <p:spPr bwMode="auto"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3" name="Oval 18"/>
            <p:cNvSpPr>
              <a:spLocks noChangeArrowheads="1"/>
            </p:cNvSpPr>
            <p:nvPr/>
          </p:nvSpPr>
          <p:spPr bwMode="auto"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4" name="Oval 19"/>
            <p:cNvSpPr>
              <a:spLocks noChangeArrowheads="1"/>
            </p:cNvSpPr>
            <p:nvPr/>
          </p:nvSpPr>
          <p:spPr bwMode="auto"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5" name="Oval 20"/>
            <p:cNvSpPr>
              <a:spLocks noChangeArrowheads="1"/>
            </p:cNvSpPr>
            <p:nvPr/>
          </p:nvSpPr>
          <p:spPr bwMode="auto"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6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7" name="Oval 22"/>
            <p:cNvSpPr>
              <a:spLocks noChangeArrowheads="1"/>
            </p:cNvSpPr>
            <p:nvPr/>
          </p:nvSpPr>
          <p:spPr bwMode="auto"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4598" name="Group 23"/>
          <p:cNvGrpSpPr/>
          <p:nvPr/>
        </p:nvGrpSpPr>
        <p:grpSpPr bwMode="auto">
          <a:xfrm>
            <a:off x="7297738" y="482601"/>
            <a:ext cx="2640012" cy="1884363"/>
            <a:chOff x="0" y="0"/>
            <a:chExt cx="4159" cy="2967"/>
          </a:xfrm>
        </p:grpSpPr>
        <p:pic>
          <p:nvPicPr>
            <p:cNvPr id="24599" name="Picture 24" descr="header_b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31" r="85" b="-159"/>
            <a:stretch>
              <a:fillRect/>
            </a:stretch>
          </p:blipFill>
          <p:spPr bwMode="auto">
            <a:xfrm>
              <a:off x="441" y="501"/>
              <a:ext cx="3428" cy="24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0" name="Oval 25"/>
            <p:cNvSpPr>
              <a:spLocks noChangeArrowheads="1"/>
            </p:cNvSpPr>
            <p:nvPr/>
          </p:nvSpPr>
          <p:spPr bwMode="auto"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1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2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4603" name="Line 28"/>
          <p:cNvSpPr>
            <a:spLocks noChangeShapeType="1"/>
          </p:cNvSpPr>
          <p:nvPr/>
        </p:nvSpPr>
        <p:spPr bwMode="auto">
          <a:xfrm>
            <a:off x="8328025" y="188913"/>
            <a:ext cx="0" cy="817562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820010" y="2492196"/>
            <a:ext cx="6617413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6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你有什么收获？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C6FA7F-E0CC-4B37-B350-1F417B291A56}"/>
              </a:ext>
            </a:extLst>
          </p:cNvPr>
          <p:cNvSpPr txBox="1"/>
          <p:nvPr/>
        </p:nvSpPr>
        <p:spPr>
          <a:xfrm>
            <a:off x="4309539" y="3757288"/>
            <a:ext cx="3268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自我评价：☆ ☆ ☆ ☆ 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03830" y="1864995"/>
            <a:ext cx="64242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E08E7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希望同学们在与他人相处时，</a:t>
            </a:r>
          </a:p>
          <a:p>
            <a:r>
              <a:rPr lang="en-US" altLang="zh-CN" sz="3600" b="1">
                <a:solidFill>
                  <a:srgbClr val="0E08E7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放大</a:t>
            </a:r>
            <a:r>
              <a:rPr lang="en-US" altLang="zh-CN" sz="3600" b="1">
                <a:solidFill>
                  <a:srgbClr val="0E08E7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”</a:t>
            </a:r>
            <a:r>
              <a:rPr lang="zh-CN" altLang="en-US" sz="3600" b="1">
                <a:solidFill>
                  <a:srgbClr val="0E08E7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别人的优点，</a:t>
            </a:r>
          </a:p>
          <a:p>
            <a:r>
              <a:rPr lang="en-US" altLang="zh-CN" sz="3600" b="1">
                <a:solidFill>
                  <a:srgbClr val="0E08E7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缩小</a:t>
            </a:r>
            <a:r>
              <a:rPr lang="en-US" altLang="zh-CN" sz="3600" b="1">
                <a:solidFill>
                  <a:srgbClr val="0E08E7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”</a:t>
            </a:r>
            <a:r>
              <a:rPr lang="zh-CN" altLang="en-US" sz="3600" b="1">
                <a:solidFill>
                  <a:srgbClr val="0E08E7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别人的缺点。</a:t>
            </a:r>
          </a:p>
          <a:p>
            <a:r>
              <a:rPr lang="zh-CN" altLang="en-US" sz="3600" b="1">
                <a:solidFill>
                  <a:srgbClr val="0E08E7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这样，你会拥有更多的朋友，</a:t>
            </a:r>
          </a:p>
          <a:p>
            <a:r>
              <a:rPr lang="zh-CN" altLang="en-US" sz="3600" b="1">
                <a:solidFill>
                  <a:srgbClr val="0E08E7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你也会更快乐！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图片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2229" y="596901"/>
            <a:ext cx="9165771" cy="566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3555" name="Text Box 3"/>
          <p:cNvSpPr txBox="1">
            <a:spLocks noChangeArrowheads="1"/>
          </p:cNvSpPr>
          <p:nvPr/>
        </p:nvSpPr>
        <p:spPr bwMode="auto">
          <a:xfrm>
            <a:off x="5410201" y="2474914"/>
            <a:ext cx="525463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800">
                <a:solidFill>
                  <a:srgbClr val="0099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我最棒</a:t>
            </a:r>
            <a:r>
              <a:rPr lang="en-US" altLang="zh-CN" sz="800">
                <a:solidFill>
                  <a:srgbClr val="0099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!</a:t>
            </a:r>
          </a:p>
        </p:txBody>
      </p:sp>
      <p:grpSp>
        <p:nvGrpSpPr>
          <p:cNvPr id="2" name="Group 4"/>
          <p:cNvGrpSpPr/>
          <p:nvPr/>
        </p:nvGrpSpPr>
        <p:grpSpPr bwMode="auto">
          <a:xfrm flipH="1">
            <a:off x="2406650" y="1289050"/>
            <a:ext cx="5143500" cy="4972050"/>
            <a:chOff x="1338" y="-607"/>
            <a:chExt cx="3084" cy="3130"/>
          </a:xfrm>
        </p:grpSpPr>
        <p:sp>
          <p:nvSpPr>
            <p:cNvPr id="14340" name="Oval 5"/>
            <p:cNvSpPr>
              <a:spLocks noChangeArrowheads="1"/>
            </p:cNvSpPr>
            <p:nvPr/>
          </p:nvSpPr>
          <p:spPr bwMode="auto">
            <a:xfrm>
              <a:off x="1338" y="-607"/>
              <a:ext cx="2041" cy="2041"/>
            </a:xfrm>
            <a:prstGeom prst="ellipse">
              <a:avLst/>
            </a:prstGeom>
            <a:solidFill>
              <a:srgbClr val="66FFFF">
                <a:alpha val="12941"/>
              </a:srgbClr>
            </a:solidFill>
            <a:ln w="228600">
              <a:solidFill>
                <a:srgbClr val="292929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  <p:sp>
          <p:nvSpPr>
            <p:cNvPr id="14341" name="Freeform 6"/>
            <p:cNvSpPr>
              <a:spLocks noChangeArrowheads="1"/>
            </p:cNvSpPr>
            <p:nvPr/>
          </p:nvSpPr>
          <p:spPr bwMode="auto">
            <a:xfrm>
              <a:off x="2653" y="572"/>
              <a:ext cx="1769" cy="1951"/>
            </a:xfrm>
            <a:custGeom>
              <a:avLst/>
              <a:gdLst>
                <a:gd name="T0" fmla="*/ 0 w 1769"/>
                <a:gd name="T1" fmla="*/ 908 h 1951"/>
                <a:gd name="T2" fmla="*/ 545 w 1769"/>
                <a:gd name="T3" fmla="*/ 1180 h 1951"/>
                <a:gd name="T4" fmla="*/ 1406 w 1769"/>
                <a:gd name="T5" fmla="*/ 1951 h 1951"/>
                <a:gd name="T6" fmla="*/ 1633 w 1769"/>
                <a:gd name="T7" fmla="*/ 1906 h 1951"/>
                <a:gd name="T8" fmla="*/ 1724 w 1769"/>
                <a:gd name="T9" fmla="*/ 1860 h 1951"/>
                <a:gd name="T10" fmla="*/ 1769 w 1769"/>
                <a:gd name="T11" fmla="*/ 1679 h 1951"/>
                <a:gd name="T12" fmla="*/ 1134 w 1769"/>
                <a:gd name="T13" fmla="*/ 726 h 1951"/>
                <a:gd name="T14" fmla="*/ 817 w 1769"/>
                <a:gd name="T15" fmla="*/ 46 h 1951"/>
                <a:gd name="T16" fmla="*/ 681 w 1769"/>
                <a:gd name="T17" fmla="*/ 0 h 1951"/>
                <a:gd name="T18" fmla="*/ 454 w 1769"/>
                <a:gd name="T19" fmla="*/ 635 h 1951"/>
                <a:gd name="T20" fmla="*/ 0 w 1769"/>
                <a:gd name="T21" fmla="*/ 908 h 1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9" h="1951">
                  <a:moveTo>
                    <a:pt x="0" y="908"/>
                  </a:moveTo>
                  <a:lnTo>
                    <a:pt x="545" y="1180"/>
                  </a:lnTo>
                  <a:lnTo>
                    <a:pt x="1406" y="1951"/>
                  </a:lnTo>
                  <a:lnTo>
                    <a:pt x="1633" y="1906"/>
                  </a:lnTo>
                  <a:lnTo>
                    <a:pt x="1724" y="1860"/>
                  </a:lnTo>
                  <a:lnTo>
                    <a:pt x="1769" y="1679"/>
                  </a:lnTo>
                  <a:lnTo>
                    <a:pt x="1134" y="726"/>
                  </a:lnTo>
                  <a:lnTo>
                    <a:pt x="817" y="46"/>
                  </a:lnTo>
                  <a:lnTo>
                    <a:pt x="681" y="0"/>
                  </a:lnTo>
                  <a:lnTo>
                    <a:pt x="454" y="635"/>
                  </a:lnTo>
                  <a:lnTo>
                    <a:pt x="0" y="908"/>
                  </a:lnTo>
                  <a:close/>
                </a:path>
              </a:pathLst>
            </a:custGeom>
            <a:solidFill>
              <a:srgbClr val="292929"/>
            </a:solidFill>
            <a:ln w="952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663559" name="Rectangle 7"/>
          <p:cNvSpPr>
            <a:spLocks noChangeArrowheads="1"/>
          </p:cNvSpPr>
          <p:nvPr/>
        </p:nvSpPr>
        <p:spPr bwMode="auto">
          <a:xfrm>
            <a:off x="4300538" y="2090739"/>
            <a:ext cx="3268662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7200">
                <a:solidFill>
                  <a:srgbClr val="0099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我最棒</a:t>
            </a:r>
            <a:r>
              <a:rPr lang="en-US" altLang="zh-CN" sz="7200">
                <a:solidFill>
                  <a:srgbClr val="0099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6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3555" grpId="0" build="allAtOnce"/>
      <p:bldP spid="6635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3" b="29406"/>
          <a:stretch>
            <a:fillRect/>
          </a:stretch>
        </p:blipFill>
        <p:spPr bwMode="auto">
          <a:xfrm>
            <a:off x="2932114" y="308507"/>
            <a:ext cx="6579589" cy="4286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3963912" y="1117504"/>
            <a:ext cx="1035050" cy="103060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78170" y="835452"/>
            <a:ext cx="2040255" cy="2039620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>
            <a:off x="3624320" y="2842624"/>
            <a:ext cx="2065866" cy="1365955"/>
          </a:xfrm>
          <a:prstGeom prst="rtTriangl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>
            <a:off x="5998760" y="3541308"/>
            <a:ext cx="1035933" cy="666044"/>
          </a:xfrm>
          <a:prstGeom prst="rtTriangle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2010156" y="4756244"/>
            <a:ext cx="898457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/>
              <a:t>图形的放大和缩小，（       ）会改变，（        ）没有变</a:t>
            </a: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6569447" y="4767908"/>
            <a:ext cx="18684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大小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2535645" y="5271801"/>
            <a:ext cx="1944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形状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Text Box 4"/>
          <p:cNvSpPr txBox="1"/>
          <p:nvPr/>
        </p:nvSpPr>
        <p:spPr>
          <a:xfrm>
            <a:off x="2597468" y="541338"/>
            <a:ext cx="759301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北师大版六年级下册  数学好玩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2776220" y="1746250"/>
            <a:ext cx="7019290" cy="13887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b="1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</a:rPr>
              <a:t>可爱的小猫</a:t>
            </a:r>
          </a:p>
        </p:txBody>
      </p:sp>
      <p:pic>
        <p:nvPicPr>
          <p:cNvPr id="53255" name="图片 53254" descr="02bc66c6c456e993d29ca8648fe47d97_imagick28581464255802_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870" y="3394075"/>
            <a:ext cx="4720590" cy="3002915"/>
          </a:xfrm>
          <a:prstGeom prst="round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1626921"/>
            <a:ext cx="9144000" cy="3274621"/>
          </a:xfrm>
        </p:spPr>
        <p:txBody>
          <a:bodyPr>
            <a:normAutofit/>
          </a:bodyPr>
          <a:lstStyle/>
          <a:p>
            <a:pPr algn="l"/>
            <a:r>
              <a:rPr lang="zh-CN" altLang="en-US" sz="3200" dirty="0"/>
              <a:t>学习目标：</a:t>
            </a:r>
            <a:endParaRPr lang="en-US" altLang="zh-CN" sz="3200" dirty="0"/>
          </a:p>
          <a:p>
            <a:pPr algn="l"/>
            <a:r>
              <a:rPr lang="en-US" altLang="zh-CN" sz="3200" dirty="0"/>
              <a:t>1</a:t>
            </a:r>
            <a:r>
              <a:rPr lang="zh-CN" altLang="en-US" sz="3200" dirty="0" smtClean="0"/>
              <a:t>、能</a:t>
            </a:r>
            <a:r>
              <a:rPr lang="zh-CN" altLang="en-US" sz="3200" dirty="0"/>
              <a:t>用有序数对表示方格图</a:t>
            </a:r>
            <a:r>
              <a:rPr lang="zh-CN" altLang="en-US" sz="3200" dirty="0" smtClean="0"/>
              <a:t>中不同点的位置。</a:t>
            </a:r>
            <a:endParaRPr lang="en-US" altLang="zh-CN" sz="3200" dirty="0"/>
          </a:p>
          <a:p>
            <a:pPr algn="l"/>
            <a:r>
              <a:rPr lang="en-US" altLang="zh-CN" sz="3200" dirty="0"/>
              <a:t>2</a:t>
            </a:r>
            <a:r>
              <a:rPr lang="zh-CN" altLang="en-US" sz="3200" dirty="0" smtClean="0"/>
              <a:t>、能</a:t>
            </a:r>
            <a:r>
              <a:rPr lang="zh-CN" altLang="en-US" sz="3200" dirty="0"/>
              <a:t>按要求将数对中的数扩大或缩小，从而  完成图形的变化。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0"/>
          <p:cNvSpPr txBox="1">
            <a:spLocks noChangeArrowheads="1"/>
          </p:cNvSpPr>
          <p:nvPr/>
        </p:nvSpPr>
        <p:spPr bwMode="auto">
          <a:xfrm>
            <a:off x="3216284" y="966993"/>
            <a:ext cx="880190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你能看懂括号里的两个数分别表示什么吗？</a:t>
            </a:r>
          </a:p>
        </p:txBody>
      </p:sp>
      <p:pic>
        <p:nvPicPr>
          <p:cNvPr id="30" name="图片 31" descr="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77" y="1554162"/>
            <a:ext cx="3109913" cy="37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Box 32"/>
          <p:cNvSpPr txBox="1"/>
          <p:nvPr/>
        </p:nvSpPr>
        <p:spPr>
          <a:xfrm>
            <a:off x="4672195" y="2397532"/>
            <a:ext cx="23034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1" dirty="0">
                <a:latin typeface="Arial" panose="020B0604020202020204" pitchFamily="34" charset="0"/>
                <a:ea typeface="宋体" panose="02010600030101010101" pitchFamily="2" charset="-122"/>
              </a:rPr>
              <a:t>A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TextBox 33"/>
          <p:cNvSpPr txBox="1"/>
          <p:nvPr/>
        </p:nvSpPr>
        <p:spPr>
          <a:xfrm>
            <a:off x="4672195" y="3073807"/>
            <a:ext cx="23034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1" dirty="0">
                <a:latin typeface="Arial" panose="020B0604020202020204" pitchFamily="34" charset="0"/>
                <a:ea typeface="宋体" panose="02010600030101010101" pitchFamily="2" charset="-122"/>
              </a:rPr>
              <a:t>B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TextBox 34"/>
          <p:cNvSpPr txBox="1"/>
          <p:nvPr/>
        </p:nvSpPr>
        <p:spPr>
          <a:xfrm>
            <a:off x="4672195" y="3743732"/>
            <a:ext cx="23034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1" dirty="0">
                <a:latin typeface="Arial" panose="020B0604020202020204" pitchFamily="34" charset="0"/>
                <a:ea typeface="宋体" panose="02010600030101010101" pitchFamily="2" charset="-122"/>
              </a:rPr>
              <a:t>C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TextBox 35"/>
          <p:cNvSpPr txBox="1"/>
          <p:nvPr/>
        </p:nvSpPr>
        <p:spPr>
          <a:xfrm>
            <a:off x="4672195" y="4446994"/>
            <a:ext cx="23034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1" dirty="0">
                <a:latin typeface="Arial" panose="020B0604020202020204" pitchFamily="34" charset="0"/>
                <a:ea typeface="宋体" panose="02010600030101010101" pitchFamily="2" charset="-122"/>
              </a:rPr>
              <a:t>D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TextBox 36"/>
          <p:cNvSpPr txBox="1"/>
          <p:nvPr/>
        </p:nvSpPr>
        <p:spPr>
          <a:xfrm>
            <a:off x="4672195" y="5145494"/>
            <a:ext cx="23034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1" dirty="0">
                <a:latin typeface="Arial" panose="020B0604020202020204" pitchFamily="34" charset="0"/>
                <a:ea typeface="宋体" panose="02010600030101010101" pitchFamily="2" charset="-122"/>
              </a:rPr>
              <a:t>E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TextBox 37"/>
          <p:cNvSpPr txBox="1"/>
          <p:nvPr/>
        </p:nvSpPr>
        <p:spPr>
          <a:xfrm>
            <a:off x="7047095" y="2408644"/>
            <a:ext cx="23050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1" dirty="0">
                <a:latin typeface="Arial" panose="020B0604020202020204" pitchFamily="34" charset="0"/>
                <a:ea typeface="宋体" panose="02010600030101010101" pitchFamily="2" charset="-122"/>
              </a:rPr>
              <a:t>F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TextBox 44"/>
          <p:cNvSpPr txBox="1"/>
          <p:nvPr/>
        </p:nvSpPr>
        <p:spPr>
          <a:xfrm>
            <a:off x="7047095" y="3083332"/>
            <a:ext cx="23050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1" dirty="0">
                <a:latin typeface="Arial" panose="020B0604020202020204" pitchFamily="34" charset="0"/>
                <a:ea typeface="宋体" panose="02010600030101010101" pitchFamily="2" charset="-122"/>
              </a:rPr>
              <a:t>G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TextBox 45"/>
          <p:cNvSpPr txBox="1"/>
          <p:nvPr/>
        </p:nvSpPr>
        <p:spPr>
          <a:xfrm>
            <a:off x="7047095" y="3754844"/>
            <a:ext cx="23050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1" dirty="0">
                <a:latin typeface="Arial" panose="020B0604020202020204" pitchFamily="34" charset="0"/>
                <a:ea typeface="宋体" panose="02010600030101010101" pitchFamily="2" charset="-122"/>
              </a:rPr>
              <a:t>H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TextBox 46"/>
          <p:cNvSpPr txBox="1"/>
          <p:nvPr/>
        </p:nvSpPr>
        <p:spPr>
          <a:xfrm>
            <a:off x="7191557" y="4456519"/>
            <a:ext cx="18557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1" dirty="0">
                <a:latin typeface="Arial" panose="020B0604020202020204" pitchFamily="34" charset="0"/>
                <a:ea typeface="宋体" panose="02010600030101010101" pitchFamily="2" charset="-122"/>
              </a:rPr>
              <a:t>I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TextBox 47"/>
          <p:cNvSpPr txBox="1"/>
          <p:nvPr/>
        </p:nvSpPr>
        <p:spPr>
          <a:xfrm>
            <a:off x="7120120" y="5156607"/>
            <a:ext cx="23034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en-US" altLang="zh-CN" sz="2800" i="1" dirty="0">
                <a:latin typeface="Arial" panose="020B0604020202020204" pitchFamily="34" charset="0"/>
                <a:ea typeface="宋体" panose="02010600030101010101" pitchFamily="2" charset="-122"/>
              </a:rPr>
              <a:t>J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(          )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TextBox 48"/>
          <p:cNvSpPr txBox="1"/>
          <p:nvPr/>
        </p:nvSpPr>
        <p:spPr>
          <a:xfrm>
            <a:off x="5192895" y="2411819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TextBox 49"/>
          <p:cNvSpPr txBox="1"/>
          <p:nvPr/>
        </p:nvSpPr>
        <p:spPr>
          <a:xfrm>
            <a:off x="5192895" y="3086507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TextBox 50"/>
          <p:cNvSpPr txBox="1"/>
          <p:nvPr/>
        </p:nvSpPr>
        <p:spPr>
          <a:xfrm>
            <a:off x="5192895" y="3743732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TextBox 51"/>
          <p:cNvSpPr txBox="1"/>
          <p:nvPr/>
        </p:nvSpPr>
        <p:spPr>
          <a:xfrm>
            <a:off x="5192895" y="4456519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TextBox 52"/>
          <p:cNvSpPr txBox="1"/>
          <p:nvPr/>
        </p:nvSpPr>
        <p:spPr>
          <a:xfrm>
            <a:off x="5192895" y="5156607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TextBox 53"/>
          <p:cNvSpPr txBox="1"/>
          <p:nvPr/>
        </p:nvSpPr>
        <p:spPr>
          <a:xfrm>
            <a:off x="7537632" y="2411819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TextBox 54"/>
          <p:cNvSpPr txBox="1"/>
          <p:nvPr/>
        </p:nvSpPr>
        <p:spPr>
          <a:xfrm>
            <a:off x="7566207" y="3086507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TextBox 55"/>
          <p:cNvSpPr txBox="1"/>
          <p:nvPr/>
        </p:nvSpPr>
        <p:spPr>
          <a:xfrm>
            <a:off x="7566207" y="3754844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8" name="TextBox 56"/>
          <p:cNvSpPr txBox="1"/>
          <p:nvPr/>
        </p:nvSpPr>
        <p:spPr>
          <a:xfrm>
            <a:off x="7623357" y="4477157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" name="TextBox 57"/>
          <p:cNvSpPr txBox="1"/>
          <p:nvPr/>
        </p:nvSpPr>
        <p:spPr>
          <a:xfrm>
            <a:off x="7620182" y="5183594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</a:t>
            </a:r>
            <a:r>
              <a:rPr lang="zh-CN" altLang="en-US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280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zh-CN" altLang="en-US" sz="2800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flipV="1">
            <a:off x="4680222" y="2379685"/>
            <a:ext cx="1698535" cy="5359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1421770" y="4884789"/>
            <a:ext cx="2753337" cy="0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208728" y="1588256"/>
            <a:ext cx="553998" cy="705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横轴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5687699" y="1583900"/>
            <a:ext cx="553998" cy="7053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纵轴</a:t>
            </a:r>
          </a:p>
        </p:txBody>
      </p:sp>
      <p:cxnSp>
        <p:nvCxnSpPr>
          <p:cNvPr id="82" name="直接连接符 81"/>
          <p:cNvCxnSpPr/>
          <p:nvPr/>
        </p:nvCxnSpPr>
        <p:spPr>
          <a:xfrm flipV="1">
            <a:off x="1443540" y="1583900"/>
            <a:ext cx="0" cy="3309596"/>
          </a:xfrm>
          <a:prstGeom prst="line">
            <a:avLst/>
          </a:prstGeom>
          <a:ln w="57150">
            <a:solidFill>
              <a:schemeClr val="accent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H="1">
            <a:off x="3260725" y="2035810"/>
            <a:ext cx="14605" cy="280543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470660" y="2006600"/>
            <a:ext cx="1834515" cy="9525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981835" y="5560060"/>
            <a:ext cx="12788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小猫乐乐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392576" y="423187"/>
            <a:ext cx="6588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活动一：认识小猫“乐乐”。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  <p:bldP spid="78" grpId="0"/>
      <p:bldP spid="79" grpId="0"/>
      <p:bldP spid="3" grpId="0" animBg="1"/>
      <p:bldP spid="7" grpId="0"/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6224905" y="3111500"/>
            <a:ext cx="333375" cy="3217545"/>
          </a:xfrm>
          <a:prstGeom prst="rect">
            <a:avLst/>
          </a:prstGeom>
          <a:solidFill>
            <a:srgbClr val="F4A5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5041265" y="3134360"/>
            <a:ext cx="333375" cy="3217545"/>
          </a:xfrm>
          <a:prstGeom prst="rect">
            <a:avLst/>
          </a:prstGeom>
          <a:solidFill>
            <a:srgbClr val="F4A5E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31" descr="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51" y="2947565"/>
            <a:ext cx="2329602" cy="280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866378" y="613775"/>
            <a:ext cx="6588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活动二：发现规律，填写表格。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02914" y="1402915"/>
            <a:ext cx="7803715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r>
              <a:rPr lang="zh-CN" altLang="en-US" sz="2400" b="1" dirty="0"/>
              <a:t>、看一看，认真观察这些数对，你发现了什么规律。</a:t>
            </a:r>
            <a:endParaRPr lang="en-US" altLang="zh-CN" sz="2400" b="1" dirty="0"/>
          </a:p>
          <a:p>
            <a:r>
              <a:rPr lang="en-US" altLang="zh-CN" sz="2400" b="1" dirty="0"/>
              <a:t>2</a:t>
            </a:r>
            <a:r>
              <a:rPr lang="zh-CN" altLang="en-US" sz="2400" b="1" dirty="0"/>
              <a:t>、写一写，请你将剩下的数对表示出来</a:t>
            </a:r>
            <a:r>
              <a:rPr lang="zh-CN" altLang="en-US" sz="2400" b="1" dirty="0" smtClean="0"/>
              <a:t>。</a:t>
            </a:r>
            <a:endParaRPr lang="en-US" altLang="zh-CN" sz="24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837039" y="2728552"/>
          <a:ext cx="5616623" cy="3600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11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968">
                <a:tc>
                  <a:txBody>
                    <a:bodyPr/>
                    <a:lstStyle/>
                    <a:p>
                      <a:pPr algn="ctr"/>
                      <a:endParaRPr lang="zh-CN" altLang="en-US" sz="1900" b="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乐乐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天天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晶晶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欢欢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A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B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(8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(8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C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D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E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F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G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H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I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J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TextBox 38"/>
          <p:cNvSpPr txBox="1">
            <a:spLocks noChangeArrowheads="1"/>
          </p:cNvSpPr>
          <p:nvPr/>
        </p:nvSpPr>
        <p:spPr bwMode="auto">
          <a:xfrm>
            <a:off x="4916223" y="4397057"/>
            <a:ext cx="823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(5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9"/>
          <p:cNvSpPr txBox="1">
            <a:spLocks noChangeArrowheads="1"/>
          </p:cNvSpPr>
          <p:nvPr/>
        </p:nvSpPr>
        <p:spPr bwMode="auto">
          <a:xfrm>
            <a:off x="4916223" y="4713541"/>
            <a:ext cx="823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(4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0"/>
          <p:cNvSpPr txBox="1">
            <a:spLocks noChangeArrowheads="1"/>
          </p:cNvSpPr>
          <p:nvPr/>
        </p:nvSpPr>
        <p:spPr bwMode="auto">
          <a:xfrm>
            <a:off x="4919324" y="5003306"/>
            <a:ext cx="823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1"/>
          <p:cNvSpPr txBox="1">
            <a:spLocks noChangeArrowheads="1"/>
          </p:cNvSpPr>
          <p:nvPr/>
        </p:nvSpPr>
        <p:spPr bwMode="auto">
          <a:xfrm>
            <a:off x="4928923" y="5338724"/>
            <a:ext cx="810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2"/>
          <p:cNvSpPr txBox="1">
            <a:spLocks noChangeArrowheads="1"/>
          </p:cNvSpPr>
          <p:nvPr/>
        </p:nvSpPr>
        <p:spPr bwMode="auto">
          <a:xfrm>
            <a:off x="4922573" y="5670341"/>
            <a:ext cx="810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3"/>
          <p:cNvSpPr txBox="1">
            <a:spLocks noChangeArrowheads="1"/>
          </p:cNvSpPr>
          <p:nvPr/>
        </p:nvSpPr>
        <p:spPr bwMode="auto">
          <a:xfrm>
            <a:off x="4886153" y="6009142"/>
            <a:ext cx="9307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63"/>
          <p:cNvSpPr txBox="1">
            <a:spLocks noChangeArrowheads="1"/>
          </p:cNvSpPr>
          <p:nvPr/>
        </p:nvSpPr>
        <p:spPr bwMode="auto">
          <a:xfrm>
            <a:off x="6029844" y="4348748"/>
            <a:ext cx="9365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(10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64"/>
          <p:cNvSpPr txBox="1">
            <a:spLocks noChangeArrowheads="1"/>
          </p:cNvSpPr>
          <p:nvPr/>
        </p:nvSpPr>
        <p:spPr bwMode="auto">
          <a:xfrm>
            <a:off x="6044831" y="4674483"/>
            <a:ext cx="8539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(8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65"/>
          <p:cNvSpPr txBox="1">
            <a:spLocks noChangeArrowheads="1"/>
          </p:cNvSpPr>
          <p:nvPr/>
        </p:nvSpPr>
        <p:spPr bwMode="auto">
          <a:xfrm>
            <a:off x="6059819" y="5000223"/>
            <a:ext cx="8539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66"/>
          <p:cNvSpPr txBox="1">
            <a:spLocks noChangeArrowheads="1"/>
          </p:cNvSpPr>
          <p:nvPr/>
        </p:nvSpPr>
        <p:spPr bwMode="auto">
          <a:xfrm>
            <a:off x="6083590" y="5350970"/>
            <a:ext cx="8500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67"/>
          <p:cNvSpPr txBox="1">
            <a:spLocks noChangeArrowheads="1"/>
          </p:cNvSpPr>
          <p:nvPr/>
        </p:nvSpPr>
        <p:spPr bwMode="auto">
          <a:xfrm>
            <a:off x="6084884" y="5676705"/>
            <a:ext cx="8288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68"/>
          <p:cNvSpPr txBox="1">
            <a:spLocks noChangeArrowheads="1"/>
          </p:cNvSpPr>
          <p:nvPr/>
        </p:nvSpPr>
        <p:spPr bwMode="auto">
          <a:xfrm>
            <a:off x="6073639" y="6018673"/>
            <a:ext cx="8807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ldLvl="0" animBg="1"/>
      <p:bldP spid="44" grpId="1" animBg="1"/>
      <p:bldP spid="43" grpId="0" bldLvl="0" animBg="1"/>
      <p:bldP spid="43" grpId="1" animBg="1"/>
      <p:bldP spid="4" grpId="0" animBg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7742555" y="3049905"/>
            <a:ext cx="372745" cy="3276600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405755" y="3075305"/>
            <a:ext cx="372745" cy="3276600"/>
          </a:xfrm>
          <a:prstGeom prst="rect">
            <a:avLst/>
          </a:prstGeom>
          <a:gradFill>
            <a:gsLst>
              <a:gs pos="19000">
                <a:srgbClr val="FFB9B9"/>
              </a:gs>
              <a:gs pos="64000">
                <a:srgbClr val="FF8F8E"/>
              </a:gs>
              <a:gs pos="44000">
                <a:srgbClr val="FE9E9F"/>
              </a:gs>
              <a:gs pos="84000">
                <a:srgbClr val="FF7373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31" descr="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51" y="2947565"/>
            <a:ext cx="2329602" cy="280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866378" y="613775"/>
            <a:ext cx="6588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活动二</a:t>
            </a:r>
            <a:r>
              <a:rPr lang="zh-CN" altLang="en-US" sz="2800" b="1" dirty="0"/>
              <a:t>：发现规律，填写表格。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02914" y="1402915"/>
            <a:ext cx="7803715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r>
              <a:rPr lang="zh-CN" altLang="en-US" sz="2400" b="1" dirty="0"/>
              <a:t>、看一看，认真观察这些数对，你发现了什么规律。</a:t>
            </a:r>
            <a:endParaRPr lang="en-US" altLang="zh-CN" sz="2400" b="1" dirty="0"/>
          </a:p>
          <a:p>
            <a:r>
              <a:rPr lang="en-US" altLang="zh-CN" sz="2400" b="1" dirty="0"/>
              <a:t>2</a:t>
            </a:r>
            <a:r>
              <a:rPr lang="zh-CN" altLang="en-US" sz="2400" b="1" dirty="0"/>
              <a:t>、写一写，请你将剩下的数对表示出来</a:t>
            </a:r>
            <a:r>
              <a:rPr lang="zh-CN" altLang="en-US" sz="2400" b="1" dirty="0" smtClean="0"/>
              <a:t>。</a:t>
            </a:r>
            <a:endParaRPr lang="en-US" altLang="zh-CN" sz="24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837039" y="2728552"/>
          <a:ext cx="5616623" cy="3600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11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968">
                <a:tc>
                  <a:txBody>
                    <a:bodyPr/>
                    <a:lstStyle/>
                    <a:p>
                      <a:pPr algn="ctr"/>
                      <a:endParaRPr lang="zh-CN" altLang="en-US" sz="1900" b="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乐乐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天天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晶晶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欢欢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A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B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(8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(8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C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D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E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F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G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H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I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J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TextBox 38"/>
          <p:cNvSpPr txBox="1">
            <a:spLocks noChangeArrowheads="1"/>
          </p:cNvSpPr>
          <p:nvPr/>
        </p:nvSpPr>
        <p:spPr bwMode="auto">
          <a:xfrm>
            <a:off x="4916223" y="4397057"/>
            <a:ext cx="823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(5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9"/>
          <p:cNvSpPr txBox="1">
            <a:spLocks noChangeArrowheads="1"/>
          </p:cNvSpPr>
          <p:nvPr/>
        </p:nvSpPr>
        <p:spPr bwMode="auto">
          <a:xfrm>
            <a:off x="4916223" y="4713541"/>
            <a:ext cx="823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(4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0"/>
          <p:cNvSpPr txBox="1">
            <a:spLocks noChangeArrowheads="1"/>
          </p:cNvSpPr>
          <p:nvPr/>
        </p:nvSpPr>
        <p:spPr bwMode="auto">
          <a:xfrm>
            <a:off x="4919324" y="5003306"/>
            <a:ext cx="823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1"/>
          <p:cNvSpPr txBox="1">
            <a:spLocks noChangeArrowheads="1"/>
          </p:cNvSpPr>
          <p:nvPr/>
        </p:nvSpPr>
        <p:spPr bwMode="auto">
          <a:xfrm>
            <a:off x="4928923" y="5338724"/>
            <a:ext cx="810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2"/>
          <p:cNvSpPr txBox="1">
            <a:spLocks noChangeArrowheads="1"/>
          </p:cNvSpPr>
          <p:nvPr/>
        </p:nvSpPr>
        <p:spPr bwMode="auto">
          <a:xfrm>
            <a:off x="4922573" y="5670341"/>
            <a:ext cx="810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3"/>
          <p:cNvSpPr txBox="1">
            <a:spLocks noChangeArrowheads="1"/>
          </p:cNvSpPr>
          <p:nvPr/>
        </p:nvSpPr>
        <p:spPr bwMode="auto">
          <a:xfrm>
            <a:off x="4886153" y="6009142"/>
            <a:ext cx="9307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63"/>
          <p:cNvSpPr txBox="1">
            <a:spLocks noChangeArrowheads="1"/>
          </p:cNvSpPr>
          <p:nvPr/>
        </p:nvSpPr>
        <p:spPr bwMode="auto">
          <a:xfrm>
            <a:off x="6029844" y="4348748"/>
            <a:ext cx="9365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(10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64"/>
          <p:cNvSpPr txBox="1">
            <a:spLocks noChangeArrowheads="1"/>
          </p:cNvSpPr>
          <p:nvPr/>
        </p:nvSpPr>
        <p:spPr bwMode="auto">
          <a:xfrm>
            <a:off x="6044831" y="4674483"/>
            <a:ext cx="8539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(8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65"/>
          <p:cNvSpPr txBox="1">
            <a:spLocks noChangeArrowheads="1"/>
          </p:cNvSpPr>
          <p:nvPr/>
        </p:nvSpPr>
        <p:spPr bwMode="auto">
          <a:xfrm>
            <a:off x="6059819" y="5000223"/>
            <a:ext cx="8539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(4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66"/>
          <p:cNvSpPr txBox="1">
            <a:spLocks noChangeArrowheads="1"/>
          </p:cNvSpPr>
          <p:nvPr/>
        </p:nvSpPr>
        <p:spPr bwMode="auto">
          <a:xfrm>
            <a:off x="6083590" y="5350970"/>
            <a:ext cx="8500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67"/>
          <p:cNvSpPr txBox="1">
            <a:spLocks noChangeArrowheads="1"/>
          </p:cNvSpPr>
          <p:nvPr/>
        </p:nvSpPr>
        <p:spPr bwMode="auto">
          <a:xfrm>
            <a:off x="6084884" y="5676705"/>
            <a:ext cx="8288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68"/>
          <p:cNvSpPr txBox="1">
            <a:spLocks noChangeArrowheads="1"/>
          </p:cNvSpPr>
          <p:nvPr/>
        </p:nvSpPr>
        <p:spPr bwMode="auto">
          <a:xfrm>
            <a:off x="6073639" y="6018673"/>
            <a:ext cx="8807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73"/>
          <p:cNvSpPr txBox="1">
            <a:spLocks noChangeArrowheads="1"/>
          </p:cNvSpPr>
          <p:nvPr/>
        </p:nvSpPr>
        <p:spPr bwMode="auto">
          <a:xfrm>
            <a:off x="7246158" y="4402867"/>
            <a:ext cx="9850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74"/>
          <p:cNvSpPr txBox="1">
            <a:spLocks noChangeArrowheads="1"/>
          </p:cNvSpPr>
          <p:nvPr/>
        </p:nvSpPr>
        <p:spPr bwMode="auto">
          <a:xfrm>
            <a:off x="7258724" y="4716486"/>
            <a:ext cx="9850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75"/>
          <p:cNvSpPr txBox="1">
            <a:spLocks noChangeArrowheads="1"/>
          </p:cNvSpPr>
          <p:nvPr/>
        </p:nvSpPr>
        <p:spPr bwMode="auto">
          <a:xfrm>
            <a:off x="7272632" y="5026104"/>
            <a:ext cx="9850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76"/>
          <p:cNvSpPr txBox="1">
            <a:spLocks noChangeArrowheads="1"/>
          </p:cNvSpPr>
          <p:nvPr/>
        </p:nvSpPr>
        <p:spPr bwMode="auto">
          <a:xfrm>
            <a:off x="7268063" y="5337722"/>
            <a:ext cx="9735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77"/>
          <p:cNvSpPr txBox="1">
            <a:spLocks noChangeArrowheads="1"/>
          </p:cNvSpPr>
          <p:nvPr/>
        </p:nvSpPr>
        <p:spPr bwMode="auto">
          <a:xfrm>
            <a:off x="7257657" y="5687737"/>
            <a:ext cx="9735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78"/>
          <p:cNvSpPr txBox="1">
            <a:spLocks noChangeArrowheads="1"/>
          </p:cNvSpPr>
          <p:nvPr/>
        </p:nvSpPr>
        <p:spPr bwMode="auto">
          <a:xfrm>
            <a:off x="7278358" y="6018673"/>
            <a:ext cx="8807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2" grpId="0" animBg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8903335" y="3127375"/>
            <a:ext cx="353060" cy="32365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414010" y="3105150"/>
            <a:ext cx="353060" cy="32365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8532495" y="3117850"/>
            <a:ext cx="283845" cy="3256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071745" y="3105150"/>
            <a:ext cx="283845" cy="325628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31" descr="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51" y="2947565"/>
            <a:ext cx="2329602" cy="280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866378" y="613775"/>
            <a:ext cx="6588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活动二：发现规律，填写表格。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02914" y="1402915"/>
            <a:ext cx="7803715" cy="83099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r>
              <a:rPr lang="zh-CN" altLang="en-US" sz="2400" b="1" dirty="0"/>
              <a:t>、看一看，认真观察这些数对，你发现了什么规律。</a:t>
            </a:r>
            <a:endParaRPr lang="en-US" altLang="zh-CN" sz="2400" b="1" dirty="0"/>
          </a:p>
          <a:p>
            <a:r>
              <a:rPr lang="en-US" altLang="zh-CN" sz="2400" b="1" dirty="0"/>
              <a:t>2</a:t>
            </a:r>
            <a:r>
              <a:rPr lang="zh-CN" altLang="en-US" sz="2400" b="1" dirty="0"/>
              <a:t>、写一写，请你将剩下的数对表示出来</a:t>
            </a:r>
            <a:r>
              <a:rPr lang="zh-CN" altLang="en-US" sz="2400" b="1" dirty="0" smtClean="0"/>
              <a:t>。</a:t>
            </a:r>
            <a:endParaRPr lang="en-US" altLang="zh-CN" sz="24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837039" y="2728552"/>
          <a:ext cx="5616623" cy="3600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8117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88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968">
                <a:tc>
                  <a:txBody>
                    <a:bodyPr/>
                    <a:lstStyle/>
                    <a:p>
                      <a:pPr algn="ctr"/>
                      <a:endParaRPr lang="zh-CN" altLang="en-US" sz="1900" b="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乐乐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天天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晶晶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900" b="1" dirty="0">
                          <a:latin typeface="楷体_GB2312" pitchFamily="49" charset="-122"/>
                          <a:ea typeface="楷体_GB2312" pitchFamily="49" charset="-122"/>
                        </a:rPr>
                        <a:t>欢欢</a:t>
                      </a: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A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B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(8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(4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(8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C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D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(6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(12</a:t>
                      </a:r>
                      <a:r>
                        <a:rPr lang="zh-CN" altLang="en-US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</a:t>
                      </a:r>
                      <a:r>
                        <a:rPr lang="en-US" altLang="zh-CN" sz="16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12)</a:t>
                      </a:r>
                      <a:endParaRPr lang="zh-CN" altLang="en-US" sz="16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E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F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G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H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I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327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i="1" dirty="0"/>
                        <a:t>J</a:t>
                      </a:r>
                      <a:endParaRPr lang="zh-CN" altLang="en-US" sz="1600" b="1" i="1" dirty="0"/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73588" marR="73588" marT="36797" marB="36797"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TextBox 38"/>
          <p:cNvSpPr txBox="1">
            <a:spLocks noChangeArrowheads="1"/>
          </p:cNvSpPr>
          <p:nvPr/>
        </p:nvSpPr>
        <p:spPr bwMode="auto">
          <a:xfrm>
            <a:off x="4916223" y="4397057"/>
            <a:ext cx="823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(5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9"/>
          <p:cNvSpPr txBox="1">
            <a:spLocks noChangeArrowheads="1"/>
          </p:cNvSpPr>
          <p:nvPr/>
        </p:nvSpPr>
        <p:spPr bwMode="auto">
          <a:xfrm>
            <a:off x="4916223" y="4713541"/>
            <a:ext cx="823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(4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0"/>
          <p:cNvSpPr txBox="1">
            <a:spLocks noChangeArrowheads="1"/>
          </p:cNvSpPr>
          <p:nvPr/>
        </p:nvSpPr>
        <p:spPr bwMode="auto">
          <a:xfrm>
            <a:off x="4919324" y="5003306"/>
            <a:ext cx="8230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1"/>
          <p:cNvSpPr txBox="1">
            <a:spLocks noChangeArrowheads="1"/>
          </p:cNvSpPr>
          <p:nvPr/>
        </p:nvSpPr>
        <p:spPr bwMode="auto">
          <a:xfrm>
            <a:off x="4928923" y="5338724"/>
            <a:ext cx="810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2"/>
          <p:cNvSpPr txBox="1">
            <a:spLocks noChangeArrowheads="1"/>
          </p:cNvSpPr>
          <p:nvPr/>
        </p:nvSpPr>
        <p:spPr bwMode="auto">
          <a:xfrm>
            <a:off x="4922573" y="5670341"/>
            <a:ext cx="8103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3"/>
          <p:cNvSpPr txBox="1">
            <a:spLocks noChangeArrowheads="1"/>
          </p:cNvSpPr>
          <p:nvPr/>
        </p:nvSpPr>
        <p:spPr bwMode="auto">
          <a:xfrm>
            <a:off x="4886153" y="6009142"/>
            <a:ext cx="9307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63"/>
          <p:cNvSpPr txBox="1">
            <a:spLocks noChangeArrowheads="1"/>
          </p:cNvSpPr>
          <p:nvPr/>
        </p:nvSpPr>
        <p:spPr bwMode="auto">
          <a:xfrm>
            <a:off x="6029844" y="4348748"/>
            <a:ext cx="9365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(10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64"/>
          <p:cNvSpPr txBox="1">
            <a:spLocks noChangeArrowheads="1"/>
          </p:cNvSpPr>
          <p:nvPr/>
        </p:nvSpPr>
        <p:spPr bwMode="auto">
          <a:xfrm>
            <a:off x="6044831" y="4674483"/>
            <a:ext cx="8539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(8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65"/>
          <p:cNvSpPr txBox="1">
            <a:spLocks noChangeArrowheads="1"/>
          </p:cNvSpPr>
          <p:nvPr/>
        </p:nvSpPr>
        <p:spPr bwMode="auto">
          <a:xfrm>
            <a:off x="6059819" y="5000223"/>
            <a:ext cx="85396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(4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66"/>
          <p:cNvSpPr txBox="1">
            <a:spLocks noChangeArrowheads="1"/>
          </p:cNvSpPr>
          <p:nvPr/>
        </p:nvSpPr>
        <p:spPr bwMode="auto">
          <a:xfrm>
            <a:off x="6083590" y="5350970"/>
            <a:ext cx="8500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8)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67"/>
          <p:cNvSpPr txBox="1">
            <a:spLocks noChangeArrowheads="1"/>
          </p:cNvSpPr>
          <p:nvPr/>
        </p:nvSpPr>
        <p:spPr bwMode="auto">
          <a:xfrm>
            <a:off x="6084884" y="5676705"/>
            <a:ext cx="8288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68"/>
          <p:cNvSpPr txBox="1">
            <a:spLocks noChangeArrowheads="1"/>
          </p:cNvSpPr>
          <p:nvPr/>
        </p:nvSpPr>
        <p:spPr bwMode="auto">
          <a:xfrm>
            <a:off x="6073639" y="6018673"/>
            <a:ext cx="8807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73"/>
          <p:cNvSpPr txBox="1">
            <a:spLocks noChangeArrowheads="1"/>
          </p:cNvSpPr>
          <p:nvPr/>
        </p:nvSpPr>
        <p:spPr bwMode="auto">
          <a:xfrm>
            <a:off x="7246158" y="4402867"/>
            <a:ext cx="9850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(5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74"/>
          <p:cNvSpPr txBox="1">
            <a:spLocks noChangeArrowheads="1"/>
          </p:cNvSpPr>
          <p:nvPr/>
        </p:nvSpPr>
        <p:spPr bwMode="auto">
          <a:xfrm>
            <a:off x="7258724" y="4716486"/>
            <a:ext cx="9850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(4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12)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75"/>
          <p:cNvSpPr txBox="1">
            <a:spLocks noChangeArrowheads="1"/>
          </p:cNvSpPr>
          <p:nvPr/>
        </p:nvSpPr>
        <p:spPr bwMode="auto">
          <a:xfrm>
            <a:off x="7272632" y="5026104"/>
            <a:ext cx="98508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12)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76"/>
          <p:cNvSpPr txBox="1">
            <a:spLocks noChangeArrowheads="1"/>
          </p:cNvSpPr>
          <p:nvPr/>
        </p:nvSpPr>
        <p:spPr bwMode="auto">
          <a:xfrm>
            <a:off x="7268063" y="5337722"/>
            <a:ext cx="9735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16)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77"/>
          <p:cNvSpPr txBox="1">
            <a:spLocks noChangeArrowheads="1"/>
          </p:cNvSpPr>
          <p:nvPr/>
        </p:nvSpPr>
        <p:spPr bwMode="auto">
          <a:xfrm>
            <a:off x="7257657" y="5687737"/>
            <a:ext cx="9735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12)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78"/>
          <p:cNvSpPr txBox="1">
            <a:spLocks noChangeArrowheads="1"/>
          </p:cNvSpPr>
          <p:nvPr/>
        </p:nvSpPr>
        <p:spPr bwMode="auto">
          <a:xfrm>
            <a:off x="7278358" y="6018673"/>
            <a:ext cx="8807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4 )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83"/>
          <p:cNvSpPr txBox="1">
            <a:spLocks noChangeArrowheads="1"/>
          </p:cNvSpPr>
          <p:nvPr/>
        </p:nvSpPr>
        <p:spPr bwMode="auto">
          <a:xfrm>
            <a:off x="8352147" y="4379119"/>
            <a:ext cx="108857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(10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84"/>
          <p:cNvSpPr txBox="1">
            <a:spLocks noChangeArrowheads="1"/>
          </p:cNvSpPr>
          <p:nvPr/>
        </p:nvSpPr>
        <p:spPr bwMode="auto">
          <a:xfrm>
            <a:off x="8361870" y="4673158"/>
            <a:ext cx="9876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(8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85"/>
          <p:cNvSpPr txBox="1">
            <a:spLocks noChangeArrowheads="1"/>
          </p:cNvSpPr>
          <p:nvPr/>
        </p:nvSpPr>
        <p:spPr bwMode="auto">
          <a:xfrm>
            <a:off x="8382338" y="5024831"/>
            <a:ext cx="9876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86"/>
          <p:cNvSpPr txBox="1">
            <a:spLocks noChangeArrowheads="1"/>
          </p:cNvSpPr>
          <p:nvPr/>
        </p:nvSpPr>
        <p:spPr bwMode="auto">
          <a:xfrm>
            <a:off x="8391526" y="5350859"/>
            <a:ext cx="9122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87"/>
          <p:cNvSpPr txBox="1">
            <a:spLocks noChangeArrowheads="1"/>
          </p:cNvSpPr>
          <p:nvPr/>
        </p:nvSpPr>
        <p:spPr bwMode="auto">
          <a:xfrm>
            <a:off x="8408365" y="5670341"/>
            <a:ext cx="9761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88"/>
          <p:cNvSpPr txBox="1">
            <a:spLocks noChangeArrowheads="1"/>
          </p:cNvSpPr>
          <p:nvPr/>
        </p:nvSpPr>
        <p:spPr bwMode="auto">
          <a:xfrm>
            <a:off x="8448952" y="6018673"/>
            <a:ext cx="8462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4)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9609184" y="1136995"/>
            <a:ext cx="2695459" cy="2520605"/>
          </a:xfrm>
          <a:prstGeom prst="wedgeRoundRectCallout">
            <a:avLst>
              <a:gd name="adj1" fmla="val -40496"/>
              <a:gd name="adj2" fmla="val 8586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</a:rPr>
              <a:t>猜一猜，</a:t>
            </a:r>
            <a:r>
              <a:rPr lang="zh-CN" altLang="en-US" sz="2800" b="1" dirty="0">
                <a:solidFill>
                  <a:srgbClr val="FF0000"/>
                </a:solidFill>
              </a:rPr>
              <a:t>数对变化后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</a:rPr>
              <a:t>三只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小</a:t>
            </a:r>
            <a:r>
              <a:rPr lang="zh-CN" altLang="en-US" sz="2800" b="1" dirty="0">
                <a:solidFill>
                  <a:srgbClr val="FF0000"/>
                </a:solidFill>
              </a:rPr>
              <a:t>猫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形状分别会</a:t>
            </a:r>
            <a:r>
              <a:rPr lang="zh-CN" altLang="en-US" sz="2800" b="1" dirty="0">
                <a:solidFill>
                  <a:srgbClr val="FF0000"/>
                </a:solidFill>
              </a:rPr>
              <a:t>发生怎样的变化呢？</a:t>
            </a:r>
          </a:p>
          <a:p>
            <a:pPr algn="ctr"/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1" animBg="1"/>
      <p:bldP spid="44" grpId="0" animBg="1"/>
      <p:bldP spid="43" grpId="0" bldLvl="0" animBg="1"/>
      <p:bldP spid="42" grpId="0" animBg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21445c3-b0a9-4de6-9302-8475836edcd1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21445c3-b0a9-4de6-9302-8475836edcd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21445c3-b0a9-4de6-9302-8475836edcd1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1024</Words>
  <Application>Microsoft Office PowerPoint</Application>
  <PresentationFormat>宽屏</PresentationFormat>
  <Paragraphs>214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华文细黑</vt:lpstr>
      <vt:lpstr>华文中宋</vt:lpstr>
      <vt:lpstr>楷体</vt:lpstr>
      <vt:lpstr>楷体_GB2312</vt:lpstr>
      <vt:lpstr>宋体</vt:lpstr>
      <vt:lpstr>微软雅黑</vt:lpstr>
      <vt:lpstr>幼圆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tw</dc:creator>
  <cp:lastModifiedBy>tw</cp:lastModifiedBy>
  <cp:revision>19</cp:revision>
  <dcterms:created xsi:type="dcterms:W3CDTF">2022-03-15T10:39:00Z</dcterms:created>
  <dcterms:modified xsi:type="dcterms:W3CDTF">2022-03-27T10:51:07Z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7C87FE6D38E74E8BA372A1BB5A559FFD</vt:lpwstr>
  </property>
  <property fmtid="{D5CDD505-2E9C-101B-9397-08002B2CF9AE}" pid="3" name="KSOProductBuildVer">
    <vt:lpwstr>2052-11.1.0.11365</vt:lpwstr>
  </property>
</Properties>
</file>