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sldIdLst>
    <p:sldId id="345" r:id="rId2"/>
    <p:sldId id="589" r:id="rId3"/>
    <p:sldId id="590" r:id="rId4"/>
    <p:sldId id="591" r:id="rId5"/>
    <p:sldId id="592" r:id="rId6"/>
    <p:sldId id="593" r:id="rId7"/>
    <p:sldId id="594" r:id="rId8"/>
    <p:sldId id="595" r:id="rId9"/>
    <p:sldId id="596" r:id="rId10"/>
    <p:sldId id="597" r:id="rId11"/>
    <p:sldId id="598" r:id="rId12"/>
    <p:sldId id="599" r:id="rId13"/>
    <p:sldId id="600" r:id="rId14"/>
    <p:sldId id="601" r:id="rId15"/>
    <p:sldId id="602" r:id="rId16"/>
    <p:sldId id="604" r:id="rId17"/>
    <p:sldId id="605" r:id="rId18"/>
    <p:sldId id="606" r:id="rId19"/>
    <p:sldId id="607" r:id="rId20"/>
    <p:sldId id="608" r:id="rId21"/>
    <p:sldId id="609" r:id="rId22"/>
    <p:sldId id="610" r:id="rId23"/>
    <p:sldId id="611" r:id="rId24"/>
    <p:sldId id="612" r:id="rId25"/>
    <p:sldId id="580" r:id="rId26"/>
    <p:sldId id="338" r:id="rId27"/>
    <p:sldId id="613" r:id="rId28"/>
    <p:sldId id="343" r:id="rId29"/>
    <p:sldId id="344" r:id="rId30"/>
    <p:sldId id="564" r:id="rId31"/>
    <p:sldId id="566" r:id="rId32"/>
    <p:sldId id="569" r:id="rId33"/>
    <p:sldId id="482" r:id="rId34"/>
    <p:sldId id="579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razyJiaJialin" initials="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3644"/>
    <a:srgbClr val="2379A0"/>
    <a:srgbClr val="322F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F04BF5-B31D-449E-A688-6E31BAC65368}" type="datetimeFigureOut">
              <a:rPr lang="zh-CN" altLang="en-US" smtClean="0"/>
              <a:t>2022/7/2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47138D-6EA4-4E9C-AB87-824DED378F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47138D-6EA4-4E9C-AB87-824DED378F0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7129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13DA7-A908-4023-9841-35872BA64B96}" type="datetimeFigureOut">
              <a:rPr lang="zh-CN" altLang="en-US" smtClean="0"/>
              <a:t>2022/7/2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7A201-F79D-4FDA-A32A-1CF814AEF6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13DA7-A908-4023-9841-35872BA64B96}" type="datetimeFigureOut">
              <a:rPr lang="zh-CN" altLang="en-US" smtClean="0"/>
              <a:t>2022/7/2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7A201-F79D-4FDA-A32A-1CF814AEF6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13DA7-A908-4023-9841-35872BA64B96}" type="datetimeFigureOut">
              <a:rPr lang="zh-CN" altLang="en-US" smtClean="0"/>
              <a:t>2022/7/2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7A201-F79D-4FDA-A32A-1CF814AEF6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13DA7-A908-4023-9841-35872BA64B96}" type="datetimeFigureOut">
              <a:rPr lang="zh-CN" altLang="en-US" smtClean="0"/>
              <a:t>2022/7/2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7A201-F79D-4FDA-A32A-1CF814AEF6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13DA7-A908-4023-9841-35872BA64B96}" type="datetimeFigureOut">
              <a:rPr lang="zh-CN" altLang="en-US" smtClean="0"/>
              <a:t>2022/7/2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7A201-F79D-4FDA-A32A-1CF814AEF6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13DA7-A908-4023-9841-35872BA64B96}" type="datetimeFigureOut">
              <a:rPr lang="zh-CN" altLang="en-US" smtClean="0"/>
              <a:t>2022/7/2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7A201-F79D-4FDA-A32A-1CF814AEF6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13DA7-A908-4023-9841-35872BA64B96}" type="datetimeFigureOut">
              <a:rPr lang="zh-CN" altLang="en-US" smtClean="0"/>
              <a:t>2022/7/2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7A201-F79D-4FDA-A32A-1CF814AEF6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13DA7-A908-4023-9841-35872BA64B96}" type="datetimeFigureOut">
              <a:rPr lang="zh-CN" altLang="en-US" smtClean="0"/>
              <a:t>2022/7/2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7A201-F79D-4FDA-A32A-1CF814AEF6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13DA7-A908-4023-9841-35872BA64B96}" type="datetimeFigureOut">
              <a:rPr lang="zh-CN" altLang="en-US" smtClean="0"/>
              <a:t>2022/7/2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7A201-F79D-4FDA-A32A-1CF814AEF6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13DA7-A908-4023-9841-35872BA64B96}" type="datetimeFigureOut">
              <a:rPr lang="zh-CN" altLang="en-US" smtClean="0"/>
              <a:t>2022/7/2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7A201-F79D-4FDA-A32A-1CF814AEF6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13DA7-A908-4023-9841-35872BA64B96}" type="datetimeFigureOut">
              <a:rPr lang="zh-CN" altLang="en-US" smtClean="0"/>
              <a:t>2022/7/2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7A201-F79D-4FDA-A32A-1CF814AEF6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113DA7-A908-4023-9841-35872BA64B96}" type="datetimeFigureOut">
              <a:rPr lang="zh-CN" altLang="en-US" smtClean="0"/>
              <a:t>2022/7/2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C7A201-F79D-4FDA-A32A-1CF814AEF6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microsoft.com/office/2007/relationships/media" Target="../media/media2.mp3"/><Relationship Id="rId16" Type="http://schemas.openxmlformats.org/officeDocument/2006/relationships/image" Target="../media/image21.png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11" Type="http://schemas.openxmlformats.org/officeDocument/2006/relationships/image" Target="../media/image14.png"/><Relationship Id="rId5" Type="http://schemas.openxmlformats.org/officeDocument/2006/relationships/audio" Target="../media/audio2.wav"/><Relationship Id="rId15" Type="http://schemas.openxmlformats.org/officeDocument/2006/relationships/image" Target="../media/image9.png"/><Relationship Id="rId10" Type="http://schemas.openxmlformats.org/officeDocument/2006/relationships/image" Target="../media/image17.png"/><Relationship Id="rId4" Type="http://schemas.openxmlformats.org/officeDocument/2006/relationships/audio" Target="../media/audio1.wav"/><Relationship Id="rId9" Type="http://schemas.openxmlformats.org/officeDocument/2006/relationships/image" Target="../media/image16.png"/><Relationship Id="rId1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22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eb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g"/><Relationship Id="rId5" Type="http://schemas.openxmlformats.org/officeDocument/2006/relationships/image" Target="../media/image26.jpg"/><Relationship Id="rId4" Type="http://schemas.openxmlformats.org/officeDocument/2006/relationships/image" Target="../media/image24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29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30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31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32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33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34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35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1.png"/><Relationship Id="rId3" Type="http://schemas.microsoft.com/office/2007/relationships/media" Target="../media/media2.mp3"/><Relationship Id="rId7" Type="http://schemas.openxmlformats.org/officeDocument/2006/relationships/image" Target="../media/image31.png"/><Relationship Id="rId12" Type="http://schemas.openxmlformats.org/officeDocument/2006/relationships/image" Target="../media/image9.png"/><Relationship Id="rId2" Type="http://schemas.openxmlformats.org/officeDocument/2006/relationships/audio" Target="NULL" TargetMode="External"/><Relationship Id="rId1" Type="http://schemas.openxmlformats.org/officeDocument/2006/relationships/tags" Target="../tags/tag3.xml"/><Relationship Id="rId6" Type="http://schemas.openxmlformats.org/officeDocument/2006/relationships/image" Target="../media/image36.png"/><Relationship Id="rId11" Type="http://schemas.openxmlformats.org/officeDocument/2006/relationships/image" Target="../media/image40.png"/><Relationship Id="rId5" Type="http://schemas.openxmlformats.org/officeDocument/2006/relationships/image" Target="../media/image2.png"/><Relationship Id="rId10" Type="http://schemas.openxmlformats.org/officeDocument/2006/relationships/image" Target="../media/image39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.png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44.jpeg"/><Relationship Id="rId5" Type="http://schemas.openxmlformats.org/officeDocument/2006/relationships/image" Target="../media/image43.png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1.png"/><Relationship Id="rId4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7" Type="http://schemas.openxmlformats.org/officeDocument/2006/relationships/image" Target="../media/image9.png"/><Relationship Id="rId2" Type="http://schemas.openxmlformats.org/officeDocument/2006/relationships/audio" Target="NULL" TargetMode="External"/><Relationship Id="rId1" Type="http://schemas.openxmlformats.org/officeDocument/2006/relationships/tags" Target="../tags/tag4.xml"/><Relationship Id="rId6" Type="http://schemas.openxmlformats.org/officeDocument/2006/relationships/image" Target="../media/image36.pn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22.png"/><Relationship Id="rId7" Type="http://schemas.openxmlformats.org/officeDocument/2006/relationships/image" Target="../media/image4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31.png"/><Relationship Id="rId4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png"/><Relationship Id="rId4" Type="http://schemas.openxmlformats.org/officeDocument/2006/relationships/image" Target="../media/image5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16E670E9-82D2-40E3-ADB8-40198F89E9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>
            <a:extLst>
              <a:ext uri="{FF2B5EF4-FFF2-40B4-BE49-F238E27FC236}">
                <a16:creationId xmlns:a16="http://schemas.microsoft.com/office/drawing/2014/main" id="{A3B1C381-4FA5-47CF-9A5B-87B1DC078014}"/>
              </a:ext>
            </a:extLst>
          </p:cNvPr>
          <p:cNvSpPr txBox="1">
            <a:spLocks/>
          </p:cNvSpPr>
          <p:nvPr/>
        </p:nvSpPr>
        <p:spPr>
          <a:xfrm>
            <a:off x="2322316" y="2040568"/>
            <a:ext cx="7705510" cy="177260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6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entury Schoolbook" panose="02040604050505020304" pitchFamily="18" charset="0"/>
                <a:ea typeface="幼圆" panose="02010509060101010101" pitchFamily="49" charset="-122"/>
              </a:rPr>
              <a:t>Make Life Better</a:t>
            </a:r>
          </a:p>
        </p:txBody>
      </p:sp>
      <p:sp>
        <p:nvSpPr>
          <p:cNvPr id="6" name="流程图: 终止 5">
            <a:extLst>
              <a:ext uri="{FF2B5EF4-FFF2-40B4-BE49-F238E27FC236}">
                <a16:creationId xmlns:a16="http://schemas.microsoft.com/office/drawing/2014/main" id="{06147902-444C-455A-9776-CA19561640B0}"/>
              </a:ext>
            </a:extLst>
          </p:cNvPr>
          <p:cNvSpPr/>
          <p:nvPr/>
        </p:nvSpPr>
        <p:spPr>
          <a:xfrm>
            <a:off x="3257655" y="4594407"/>
            <a:ext cx="8233719" cy="1259332"/>
          </a:xfrm>
          <a:prstGeom prst="flowChartTerminator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charset="0"/>
                <a:sym typeface="+mn-ea"/>
              </a:rPr>
              <a:t>成都棠湖外国语学校附属小学    杜修贤</a:t>
            </a:r>
            <a:endParaRPr lang="en-US" altLang="zh-CN" sz="3200" b="1" dirty="0">
              <a:solidFill>
                <a:srgbClr val="00206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783939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567"/>
            <a:ext cx="12192000" cy="68491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578" y="-9427"/>
            <a:ext cx="6310312" cy="6858000"/>
          </a:xfrm>
          <a:prstGeom prst="rect">
            <a:avLst/>
          </a:prstGeom>
        </p:spPr>
      </p:pic>
      <p:sp>
        <p:nvSpPr>
          <p:cNvPr id="2" name="流程图: 终止 1"/>
          <p:cNvSpPr/>
          <p:nvPr/>
        </p:nvSpPr>
        <p:spPr>
          <a:xfrm>
            <a:off x="40749" y="100843"/>
            <a:ext cx="3421380" cy="762000"/>
          </a:xfrm>
          <a:prstGeom prst="flowChartTermina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Read and find</a:t>
            </a:r>
          </a:p>
        </p:txBody>
      </p:sp>
      <p:sp>
        <p:nvSpPr>
          <p:cNvPr id="5" name="矩形 4"/>
          <p:cNvSpPr/>
          <p:nvPr/>
        </p:nvSpPr>
        <p:spPr>
          <a:xfrm>
            <a:off x="83921" y="1726253"/>
            <a:ext cx="6033670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latin typeface="Times New Roman" panose="02020603050405020304" charset="0"/>
                <a:cs typeface="Times New Roman" panose="02020603050405020304" charset="0"/>
              </a:rPr>
              <a:t>1.Where does Rabbit take Alice ?</a:t>
            </a:r>
          </a:p>
        </p:txBody>
      </p:sp>
      <p:sp>
        <p:nvSpPr>
          <p:cNvPr id="15" name="对话气泡: 椭圆形 9"/>
          <p:cNvSpPr/>
          <p:nvPr/>
        </p:nvSpPr>
        <p:spPr>
          <a:xfrm>
            <a:off x="6463040" y="230202"/>
            <a:ext cx="5737860" cy="1947472"/>
          </a:xfrm>
          <a:prstGeom prst="wedgeEllipseCallout">
            <a:avLst>
              <a:gd name="adj1" fmla="val -41659"/>
              <a:gd name="adj2" fmla="val 3360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20000"/>
              </a:spcBef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Welcome to my home, Litter house! You can leave things anywhere you like here .</a:t>
            </a:r>
          </a:p>
        </p:txBody>
      </p:sp>
      <p:sp>
        <p:nvSpPr>
          <p:cNvPr id="16" name="对话气泡: 椭圆形 6"/>
          <p:cNvSpPr/>
          <p:nvPr/>
        </p:nvSpPr>
        <p:spPr>
          <a:xfrm>
            <a:off x="2621190" y="582849"/>
            <a:ext cx="2112735" cy="1022657"/>
          </a:xfrm>
          <a:prstGeom prst="wedgeEllipseCallout">
            <a:avLst>
              <a:gd name="adj1" fmla="val 71147"/>
              <a:gd name="adj2" fmla="val 1226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That’s great !</a:t>
            </a:r>
          </a:p>
        </p:txBody>
      </p:sp>
      <p:sp>
        <p:nvSpPr>
          <p:cNvPr id="17" name="矩形 16"/>
          <p:cNvSpPr/>
          <p:nvPr/>
        </p:nvSpPr>
        <p:spPr>
          <a:xfrm>
            <a:off x="8057429" y="3314280"/>
            <a:ext cx="3578225" cy="583565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Alice feels 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excited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</p:txBody>
      </p:sp>
      <p:sp>
        <p:nvSpPr>
          <p:cNvPr id="20" name="矩形 19"/>
          <p:cNvSpPr/>
          <p:nvPr/>
        </p:nvSpPr>
        <p:spPr>
          <a:xfrm>
            <a:off x="83921" y="3031052"/>
            <a:ext cx="3723657" cy="10772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latin typeface="Times New Roman" panose="02020603050405020304" charset="0"/>
                <a:cs typeface="Times New Roman" panose="02020603050405020304" charset="0"/>
              </a:rPr>
              <a:t>2</a:t>
            </a:r>
            <a:r>
              <a:rPr lang="en-US" sz="3200" b="1">
                <a:latin typeface="Times New Roman" panose="02020603050405020304" charset="0"/>
                <a:cs typeface="Times New Roman" panose="02020603050405020304" charset="0"/>
              </a:rPr>
              <a:t>.</a:t>
            </a:r>
            <a:r>
              <a:rPr lang="en-US" sz="3200" b="1" dirty="0">
                <a:latin typeface="Times New Roman" panose="02020603050405020304" charset="0"/>
                <a:cs typeface="Times New Roman" panose="02020603050405020304" charset="0"/>
              </a:rPr>
              <a:t>Why does Alice feel excited 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? 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BC418DD1-5F29-4970-8C7E-B043FB4B4768}"/>
              </a:ext>
            </a:extLst>
          </p:cNvPr>
          <p:cNvCxnSpPr>
            <a:cxnSpLocks/>
          </p:cNvCxnSpPr>
          <p:nvPr/>
        </p:nvCxnSpPr>
        <p:spPr>
          <a:xfrm>
            <a:off x="7425000" y="1203938"/>
            <a:ext cx="201855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2AFA8C06-C48B-42C5-B0FB-0186849EC955}"/>
              </a:ext>
            </a:extLst>
          </p:cNvPr>
          <p:cNvCxnSpPr>
            <a:cxnSpLocks/>
          </p:cNvCxnSpPr>
          <p:nvPr/>
        </p:nvCxnSpPr>
        <p:spPr>
          <a:xfrm flipV="1">
            <a:off x="7425000" y="1694504"/>
            <a:ext cx="3813939" cy="3174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C55DA00F-2A63-030A-9513-03EFCF9CA672}"/>
              </a:ext>
            </a:extLst>
          </p:cNvPr>
          <p:cNvCxnSpPr>
            <a:cxnSpLocks/>
          </p:cNvCxnSpPr>
          <p:nvPr/>
        </p:nvCxnSpPr>
        <p:spPr>
          <a:xfrm>
            <a:off x="7425000" y="2174127"/>
            <a:ext cx="134002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49F56DA2-4980-EBBF-9746-CADF6A9E0561}"/>
              </a:ext>
            </a:extLst>
          </p:cNvPr>
          <p:cNvCxnSpPr>
            <a:cxnSpLocks/>
          </p:cNvCxnSpPr>
          <p:nvPr/>
        </p:nvCxnSpPr>
        <p:spPr>
          <a:xfrm>
            <a:off x="9544575" y="733246"/>
            <a:ext cx="155635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Alice in Litter House">
            <a:hlinkClick r:id="" action="ppaction://media"/>
            <a:extLst>
              <a:ext uri="{FF2B5EF4-FFF2-40B4-BE49-F238E27FC236}">
                <a16:creationId xmlns:a16="http://schemas.microsoft.com/office/drawing/2014/main" id="{55A7A9B5-3C25-9338-B163-F2D17241967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54323" end="5548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413008" y="5017846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72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5" grpId="0" bldLvl="0" animBg="1"/>
      <p:bldP spid="5" grpId="1" animBg="1"/>
      <p:bldP spid="20" grpId="0" bldLvl="0" animBg="1"/>
      <p:bldP spid="2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860"/>
            <a:ext cx="12192000" cy="68491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82271" y="929904"/>
            <a:ext cx="4718379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32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What happened to Alice ?</a:t>
            </a:r>
            <a:endParaRPr lang="en-US" sz="32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流程图: 终止 5"/>
          <p:cNvSpPr/>
          <p:nvPr/>
        </p:nvSpPr>
        <p:spPr>
          <a:xfrm>
            <a:off x="29210" y="206375"/>
            <a:ext cx="3257550" cy="762000"/>
          </a:xfrm>
          <a:prstGeom prst="flowChartTermina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Think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E269623-854C-4D53-8A38-5B9751E079F1}"/>
              </a:ext>
            </a:extLst>
          </p:cNvPr>
          <p:cNvSpPr/>
          <p:nvPr/>
        </p:nvSpPr>
        <p:spPr>
          <a:xfrm>
            <a:off x="5582271" y="1645329"/>
            <a:ext cx="4994603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32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How does Alice feel then ?</a:t>
            </a:r>
            <a:endParaRPr lang="en-US" sz="32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CD357FE2-829B-B588-C17A-DF21EB08C9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509" y="2849812"/>
            <a:ext cx="3323479" cy="3611932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A62ED17-FD71-235C-B720-AF574CC37E10}"/>
              </a:ext>
            </a:extLst>
          </p:cNvPr>
          <p:cNvSpPr/>
          <p:nvPr/>
        </p:nvSpPr>
        <p:spPr>
          <a:xfrm>
            <a:off x="29210" y="1700034"/>
            <a:ext cx="4786936" cy="584775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Alice feels excited at first .</a:t>
            </a:r>
          </a:p>
        </p:txBody>
      </p:sp>
      <p:sp>
        <p:nvSpPr>
          <p:cNvPr id="12" name="箭头: 右 11">
            <a:extLst>
              <a:ext uri="{FF2B5EF4-FFF2-40B4-BE49-F238E27FC236}">
                <a16:creationId xmlns:a16="http://schemas.microsoft.com/office/drawing/2014/main" id="{91DF0B19-072E-69CB-9781-73E67CBF9E95}"/>
              </a:ext>
            </a:extLst>
          </p:cNvPr>
          <p:cNvSpPr/>
          <p:nvPr/>
        </p:nvSpPr>
        <p:spPr>
          <a:xfrm>
            <a:off x="4427055" y="4555565"/>
            <a:ext cx="982980" cy="781248"/>
          </a:xfrm>
          <a:prstGeom prst="rightArrow">
            <a:avLst/>
          </a:prstGeom>
          <a:solidFill>
            <a:srgbClr val="FFFF0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ACF934E5-24BC-42D9-62C8-98DAD39A0ED2}"/>
              </a:ext>
            </a:extLst>
          </p:cNvPr>
          <p:cNvSpPr/>
          <p:nvPr/>
        </p:nvSpPr>
        <p:spPr>
          <a:xfrm>
            <a:off x="11049000" y="6189541"/>
            <a:ext cx="381000" cy="36365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E3D75DA-3A70-72D7-7DFF-09CF50A8294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rcRect l="27081" t="65731" r="5826" b="2389"/>
          <a:stretch>
            <a:fillRect/>
          </a:stretch>
        </p:blipFill>
        <p:spPr>
          <a:xfrm>
            <a:off x="6096000" y="3177869"/>
            <a:ext cx="4718380" cy="3180050"/>
          </a:xfrm>
          <a:prstGeom prst="rect">
            <a:avLst/>
          </a:prstGeom>
        </p:spPr>
      </p:pic>
      <p:sp>
        <p:nvSpPr>
          <p:cNvPr id="15" name="对话气泡: 椭圆形 14">
            <a:extLst>
              <a:ext uri="{FF2B5EF4-FFF2-40B4-BE49-F238E27FC236}">
                <a16:creationId xmlns:a16="http://schemas.microsoft.com/office/drawing/2014/main" id="{860FD459-BCC4-615E-8691-D892D9BC9A4A}"/>
              </a:ext>
            </a:extLst>
          </p:cNvPr>
          <p:cNvSpPr/>
          <p:nvPr/>
        </p:nvSpPr>
        <p:spPr>
          <a:xfrm>
            <a:off x="6676102" y="2486889"/>
            <a:ext cx="4136472" cy="942111"/>
          </a:xfrm>
          <a:prstGeom prst="wedgeEllipseCallout">
            <a:avLst>
              <a:gd name="adj1" fmla="val -19762"/>
              <a:gd name="adj2" fmla="val 7611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I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can’t stand 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it 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animBg="1"/>
      <p:bldP spid="8" grpId="0" animBg="1"/>
      <p:bldP spid="8" grpId="1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0110" y="-2218"/>
            <a:ext cx="12192000" cy="6849140"/>
          </a:xfrm>
          <a:prstGeom prst="rect">
            <a:avLst/>
          </a:prstGeom>
        </p:spPr>
      </p:pic>
      <p:sp>
        <p:nvSpPr>
          <p:cNvPr id="6" name="流程图: 终止 5"/>
          <p:cNvSpPr/>
          <p:nvPr/>
        </p:nvSpPr>
        <p:spPr>
          <a:xfrm>
            <a:off x="10110" y="102834"/>
            <a:ext cx="4561084" cy="1068082"/>
          </a:xfrm>
          <a:prstGeom prst="flowChartTermina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Work in groups 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:</a:t>
            </a:r>
          </a:p>
          <a:p>
            <a:pPr algn="ctr"/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Read P22-24 and say 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ACF934E5-24BC-42D9-62C8-98DAD39A0ED2}"/>
              </a:ext>
            </a:extLst>
          </p:cNvPr>
          <p:cNvSpPr/>
          <p:nvPr/>
        </p:nvSpPr>
        <p:spPr>
          <a:xfrm>
            <a:off x="11049000" y="6189541"/>
            <a:ext cx="381000" cy="36365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4D492C31-29F8-2447-F774-F68432DA395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88356" y="1752934"/>
            <a:ext cx="3454037" cy="3710896"/>
          </a:xfrm>
          <a:prstGeom prst="ellipse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45062726-DCAD-6D26-126C-AA905E92BC95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527" t="3759" r="37076" b="52677"/>
          <a:stretch/>
        </p:blipFill>
        <p:spPr>
          <a:xfrm>
            <a:off x="1248791" y="1409905"/>
            <a:ext cx="2384973" cy="2153567"/>
          </a:xfrm>
          <a:prstGeom prst="ellipse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779A8AA1-D9BB-93C8-C005-0FFA68021635}"/>
              </a:ext>
            </a:extLst>
          </p:cNvPr>
          <p:cNvCxnSpPr/>
          <p:nvPr/>
        </p:nvCxnSpPr>
        <p:spPr>
          <a:xfrm>
            <a:off x="3143250" y="3248025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C5EABBD6-F414-F9E1-70C8-78A76559A28C}"/>
              </a:ext>
            </a:extLst>
          </p:cNvPr>
          <p:cNvCxnSpPr>
            <a:cxnSpLocks/>
          </p:cNvCxnSpPr>
          <p:nvPr/>
        </p:nvCxnSpPr>
        <p:spPr>
          <a:xfrm>
            <a:off x="3660252" y="2694824"/>
            <a:ext cx="1324286" cy="606237"/>
          </a:xfrm>
          <a:prstGeom prst="line">
            <a:avLst/>
          </a:prstGeom>
          <a:ln w="41275">
            <a:solidFill>
              <a:schemeClr val="bg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>
            <a:extLst>
              <a:ext uri="{FF2B5EF4-FFF2-40B4-BE49-F238E27FC236}">
                <a16:creationId xmlns:a16="http://schemas.microsoft.com/office/drawing/2014/main" id="{2A1E29A3-7C01-6B40-4254-1EF4E9C1FAC3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8789" t="14692" r="27772" b="8503"/>
          <a:stretch/>
        </p:blipFill>
        <p:spPr>
          <a:xfrm>
            <a:off x="2034898" y="4163176"/>
            <a:ext cx="1931164" cy="2686355"/>
          </a:xfrm>
          <a:prstGeom prst="ellipse">
            <a:avLst/>
          </a:prstGeom>
        </p:spPr>
      </p:pic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6D6FF087-7C55-B422-C06B-263E7DD7B864}"/>
              </a:ext>
            </a:extLst>
          </p:cNvPr>
          <p:cNvCxnSpPr>
            <a:cxnSpLocks/>
          </p:cNvCxnSpPr>
          <p:nvPr/>
        </p:nvCxnSpPr>
        <p:spPr>
          <a:xfrm>
            <a:off x="6034049" y="1832183"/>
            <a:ext cx="0" cy="744215"/>
          </a:xfrm>
          <a:prstGeom prst="line">
            <a:avLst/>
          </a:prstGeom>
          <a:ln w="41275">
            <a:solidFill>
              <a:schemeClr val="bg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图片 33">
            <a:extLst>
              <a:ext uri="{FF2B5EF4-FFF2-40B4-BE49-F238E27FC236}">
                <a16:creationId xmlns:a16="http://schemas.microsoft.com/office/drawing/2014/main" id="{4444AF2F-CFD1-B124-A9E7-F6744B9A91C4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40013" t="13682" r="12183" b="-2703"/>
          <a:stretch/>
        </p:blipFill>
        <p:spPr>
          <a:xfrm>
            <a:off x="5898299" y="-233492"/>
            <a:ext cx="1517570" cy="3085049"/>
          </a:xfrm>
          <a:prstGeom prst="ellipse">
            <a:avLst/>
          </a:prstGeom>
        </p:spPr>
      </p:pic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EB8794E7-7378-A3E0-BFFA-AE86138FB882}"/>
              </a:ext>
            </a:extLst>
          </p:cNvPr>
          <p:cNvCxnSpPr>
            <a:cxnSpLocks/>
          </p:cNvCxnSpPr>
          <p:nvPr/>
        </p:nvCxnSpPr>
        <p:spPr>
          <a:xfrm flipH="1">
            <a:off x="7052435" y="2500205"/>
            <a:ext cx="1262163" cy="799586"/>
          </a:xfrm>
          <a:prstGeom prst="line">
            <a:avLst/>
          </a:prstGeom>
          <a:ln w="41275">
            <a:solidFill>
              <a:schemeClr val="bg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图片 37">
            <a:extLst>
              <a:ext uri="{FF2B5EF4-FFF2-40B4-BE49-F238E27FC236}">
                <a16:creationId xmlns:a16="http://schemas.microsoft.com/office/drawing/2014/main" id="{D6315FB9-882B-F6CD-4BAE-B1166AB1B297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2017" t="790" r="32072" b="67107"/>
          <a:stretch/>
        </p:blipFill>
        <p:spPr>
          <a:xfrm>
            <a:off x="8466998" y="1021847"/>
            <a:ext cx="1990105" cy="1677216"/>
          </a:xfrm>
          <a:prstGeom prst="ellipse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75075BB1-A4F9-C8ED-1569-5B8A596C15AE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55836" t="8525" r="3737" b="34756"/>
          <a:stretch/>
        </p:blipFill>
        <p:spPr>
          <a:xfrm>
            <a:off x="8714516" y="3687002"/>
            <a:ext cx="1802005" cy="2149151"/>
          </a:xfrm>
          <a:prstGeom prst="ellipse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A747872A-20B9-6B1F-2A4C-2197A89ECE23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103" t="28588" r="42396" b="36136"/>
          <a:stretch/>
        </p:blipFill>
        <p:spPr>
          <a:xfrm>
            <a:off x="5938811" y="5073559"/>
            <a:ext cx="1987262" cy="1809657"/>
          </a:xfrm>
          <a:prstGeom prst="ellipse">
            <a:avLst/>
          </a:prstGeom>
        </p:spPr>
      </p:pic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7A6703A4-06C4-31A0-E8B5-7E5F20EC93A8}"/>
              </a:ext>
            </a:extLst>
          </p:cNvPr>
          <p:cNvCxnSpPr>
            <a:cxnSpLocks/>
          </p:cNvCxnSpPr>
          <p:nvPr/>
        </p:nvCxnSpPr>
        <p:spPr>
          <a:xfrm flipV="1">
            <a:off x="3948687" y="4457094"/>
            <a:ext cx="1191562" cy="608968"/>
          </a:xfrm>
          <a:prstGeom prst="line">
            <a:avLst/>
          </a:prstGeom>
          <a:ln w="41275">
            <a:solidFill>
              <a:schemeClr val="bg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B0EA300B-C52E-B877-5527-1BBB0B761E6D}"/>
              </a:ext>
            </a:extLst>
          </p:cNvPr>
          <p:cNvCxnSpPr>
            <a:cxnSpLocks/>
          </p:cNvCxnSpPr>
          <p:nvPr/>
        </p:nvCxnSpPr>
        <p:spPr>
          <a:xfrm flipH="1" flipV="1">
            <a:off x="6414853" y="4899953"/>
            <a:ext cx="252528" cy="477060"/>
          </a:xfrm>
          <a:prstGeom prst="line">
            <a:avLst/>
          </a:prstGeom>
          <a:ln w="41275">
            <a:solidFill>
              <a:schemeClr val="bg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DBC9816E-1704-D497-34F1-CFBBCFC11CFC}"/>
              </a:ext>
            </a:extLst>
          </p:cNvPr>
          <p:cNvCxnSpPr>
            <a:cxnSpLocks/>
          </p:cNvCxnSpPr>
          <p:nvPr/>
        </p:nvCxnSpPr>
        <p:spPr>
          <a:xfrm flipH="1" flipV="1">
            <a:off x="6934855" y="4244009"/>
            <a:ext cx="1532143" cy="327991"/>
          </a:xfrm>
          <a:prstGeom prst="line">
            <a:avLst/>
          </a:prstGeom>
          <a:ln w="41275">
            <a:solidFill>
              <a:schemeClr val="bg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椭圆 74">
            <a:extLst>
              <a:ext uri="{FF2B5EF4-FFF2-40B4-BE49-F238E27FC236}">
                <a16:creationId xmlns:a16="http://schemas.microsoft.com/office/drawing/2014/main" id="{640FB9D8-3F57-356E-D6EB-F737DDA9AF60}"/>
              </a:ext>
            </a:extLst>
          </p:cNvPr>
          <p:cNvSpPr/>
          <p:nvPr/>
        </p:nvSpPr>
        <p:spPr>
          <a:xfrm>
            <a:off x="8466998" y="1678625"/>
            <a:ext cx="381000" cy="36365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>
            <a:extLst>
              <a:ext uri="{FF2B5EF4-FFF2-40B4-BE49-F238E27FC236}">
                <a16:creationId xmlns:a16="http://schemas.microsoft.com/office/drawing/2014/main" id="{0518F119-BC9F-9AA0-F0EB-78BDB33844FD}"/>
              </a:ext>
            </a:extLst>
          </p:cNvPr>
          <p:cNvSpPr/>
          <p:nvPr/>
        </p:nvSpPr>
        <p:spPr>
          <a:xfrm>
            <a:off x="8629190" y="2086900"/>
            <a:ext cx="381000" cy="36365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id="{3DE04180-EA34-AE25-0EA5-B1891FF1AA6D}"/>
              </a:ext>
            </a:extLst>
          </p:cNvPr>
          <p:cNvSpPr/>
          <p:nvPr/>
        </p:nvSpPr>
        <p:spPr>
          <a:xfrm>
            <a:off x="9517797" y="5377013"/>
            <a:ext cx="381000" cy="36365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>
            <a:extLst>
              <a:ext uri="{FF2B5EF4-FFF2-40B4-BE49-F238E27FC236}">
                <a16:creationId xmlns:a16="http://schemas.microsoft.com/office/drawing/2014/main" id="{4B2EF366-627B-34DF-BB8D-6D4A7D754A10}"/>
              </a:ext>
            </a:extLst>
          </p:cNvPr>
          <p:cNvSpPr/>
          <p:nvPr/>
        </p:nvSpPr>
        <p:spPr>
          <a:xfrm>
            <a:off x="6927587" y="843510"/>
            <a:ext cx="381000" cy="36365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id="{85209AE5-B572-54FA-615B-18FAF7AE6B1E}"/>
              </a:ext>
            </a:extLst>
          </p:cNvPr>
          <p:cNvSpPr/>
          <p:nvPr/>
        </p:nvSpPr>
        <p:spPr>
          <a:xfrm>
            <a:off x="6923106" y="1246730"/>
            <a:ext cx="381000" cy="36365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>
            <a:extLst>
              <a:ext uri="{FF2B5EF4-FFF2-40B4-BE49-F238E27FC236}">
                <a16:creationId xmlns:a16="http://schemas.microsoft.com/office/drawing/2014/main" id="{900A7BFD-8261-6789-4DA2-C9F0F34DA672}"/>
              </a:ext>
            </a:extLst>
          </p:cNvPr>
          <p:cNvSpPr/>
          <p:nvPr/>
        </p:nvSpPr>
        <p:spPr>
          <a:xfrm>
            <a:off x="6383243" y="6007711"/>
            <a:ext cx="381000" cy="36365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id="{A00848DF-EFF6-C81A-A42E-B34A86C955BE}"/>
              </a:ext>
            </a:extLst>
          </p:cNvPr>
          <p:cNvSpPr/>
          <p:nvPr/>
        </p:nvSpPr>
        <p:spPr>
          <a:xfrm>
            <a:off x="6450109" y="5581222"/>
            <a:ext cx="381000" cy="36365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5" name="图片 64">
            <a:extLst>
              <a:ext uri="{FF2B5EF4-FFF2-40B4-BE49-F238E27FC236}">
                <a16:creationId xmlns:a16="http://schemas.microsoft.com/office/drawing/2014/main" id="{1EEA45E2-7FB3-1D4E-D4AB-3CF55750853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907705" y="420297"/>
            <a:ext cx="1517570" cy="1913458"/>
          </a:xfrm>
          <a:prstGeom prst="rect">
            <a:avLst/>
          </a:prstGeom>
        </p:spPr>
      </p:pic>
      <p:sp>
        <p:nvSpPr>
          <p:cNvPr id="81" name="椭圆 80">
            <a:extLst>
              <a:ext uri="{FF2B5EF4-FFF2-40B4-BE49-F238E27FC236}">
                <a16:creationId xmlns:a16="http://schemas.microsoft.com/office/drawing/2014/main" id="{31A8FDCB-2A59-512B-CB3D-9DC279B414BA}"/>
              </a:ext>
            </a:extLst>
          </p:cNvPr>
          <p:cNvSpPr/>
          <p:nvPr/>
        </p:nvSpPr>
        <p:spPr>
          <a:xfrm>
            <a:off x="2532752" y="3196915"/>
            <a:ext cx="381000" cy="36365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>
            <a:extLst>
              <a:ext uri="{FF2B5EF4-FFF2-40B4-BE49-F238E27FC236}">
                <a16:creationId xmlns:a16="http://schemas.microsoft.com/office/drawing/2014/main" id="{E52EB6AD-F1AD-02DE-77F6-5ACDE27D5317}"/>
              </a:ext>
            </a:extLst>
          </p:cNvPr>
          <p:cNvSpPr/>
          <p:nvPr/>
        </p:nvSpPr>
        <p:spPr>
          <a:xfrm>
            <a:off x="2146697" y="3176345"/>
            <a:ext cx="381000" cy="36365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" name="图片 60">
            <a:extLst>
              <a:ext uri="{FF2B5EF4-FFF2-40B4-BE49-F238E27FC236}">
                <a16:creationId xmlns:a16="http://schemas.microsoft.com/office/drawing/2014/main" id="{683E1597-9680-936B-5CC2-5DB527387F8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901247" y="2079196"/>
            <a:ext cx="1462413" cy="1444724"/>
          </a:xfrm>
          <a:prstGeom prst="rect">
            <a:avLst/>
          </a:prstGeom>
        </p:spPr>
      </p:pic>
      <p:sp>
        <p:nvSpPr>
          <p:cNvPr id="83" name="椭圆 82">
            <a:extLst>
              <a:ext uri="{FF2B5EF4-FFF2-40B4-BE49-F238E27FC236}">
                <a16:creationId xmlns:a16="http://schemas.microsoft.com/office/drawing/2014/main" id="{E95B2CED-9491-D56B-48D1-EF748B8A9497}"/>
              </a:ext>
            </a:extLst>
          </p:cNvPr>
          <p:cNvSpPr/>
          <p:nvPr/>
        </p:nvSpPr>
        <p:spPr>
          <a:xfrm>
            <a:off x="3067050" y="6107081"/>
            <a:ext cx="381000" cy="36365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BCF8C668-F60C-99ED-A2F1-BC9B425700F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567687" y="5286935"/>
            <a:ext cx="1321263" cy="1315892"/>
          </a:xfrm>
          <a:prstGeom prst="rect">
            <a:avLst/>
          </a:prstGeom>
        </p:spPr>
      </p:pic>
      <p:pic>
        <p:nvPicPr>
          <p:cNvPr id="37" name="Piano Pianissimo - Blue Sky">
            <a:hlinkClick r:id="" action="ppaction://media"/>
            <a:extLst>
              <a:ext uri="{FF2B5EF4-FFF2-40B4-BE49-F238E27FC236}">
                <a16:creationId xmlns:a16="http://schemas.microsoft.com/office/drawing/2014/main" id="{17B4EFBE-F4A2-2AD4-4769-7C5808C7ECF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40610.8125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0391025" y="6184671"/>
            <a:ext cx="487363" cy="487363"/>
          </a:xfrm>
          <a:prstGeom prst="rect">
            <a:avLst/>
          </a:prstGeom>
        </p:spPr>
      </p:pic>
      <p:sp>
        <p:nvSpPr>
          <p:cNvPr id="41" name="矩形 40">
            <a:extLst>
              <a:ext uri="{FF2B5EF4-FFF2-40B4-BE49-F238E27FC236}">
                <a16:creationId xmlns:a16="http://schemas.microsoft.com/office/drawing/2014/main" id="{8F964A15-1836-0AEA-1E53-0DBF54DDA10C}"/>
              </a:ext>
            </a:extLst>
          </p:cNvPr>
          <p:cNvSpPr/>
          <p:nvPr/>
        </p:nvSpPr>
        <p:spPr>
          <a:xfrm>
            <a:off x="3609110" y="3428144"/>
            <a:ext cx="5086601" cy="10772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32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What trouble does Alice meet in the rabbit’s house?</a:t>
            </a:r>
            <a:endParaRPr lang="en-US" sz="32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0641477-ACAE-A7D3-E0AB-ED693ACCCA1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5309" y="577003"/>
            <a:ext cx="2093352" cy="2433028"/>
          </a:xfrm>
          <a:prstGeom prst="ellipse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444169ED-DAC6-771A-F28D-A1D486CA20E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2306" y="3608683"/>
            <a:ext cx="2066423" cy="2401729"/>
          </a:xfrm>
          <a:prstGeom prst="ellipse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E40CFBD7-6C4C-BFD6-E427-003DF7177DA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0707" y="4619201"/>
            <a:ext cx="2003470" cy="2328561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43778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35490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audio>
              <p:cMediaNode vol="10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</p:childTnLst>
        </p:cTn>
      </p:par>
    </p:tnLst>
    <p:bldLst>
      <p:bldP spid="41" grpId="0" bldLvl="0" animBg="1"/>
      <p:bldP spid="41" grpId="1" animBg="1"/>
      <p:bldP spid="41" grpId="2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9210" y="-5095"/>
            <a:ext cx="12192000" cy="68491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rcRect l="27081" t="65731" r="5826" b="2389"/>
          <a:stretch>
            <a:fillRect/>
          </a:stretch>
        </p:blipFill>
        <p:spPr>
          <a:xfrm>
            <a:off x="1890388" y="1121805"/>
            <a:ext cx="8058800" cy="5431395"/>
          </a:xfrm>
          <a:prstGeom prst="rect">
            <a:avLst/>
          </a:prstGeom>
        </p:spPr>
      </p:pic>
      <p:sp>
        <p:nvSpPr>
          <p:cNvPr id="6" name="对话气泡: 椭圆形 5"/>
          <p:cNvSpPr/>
          <p:nvPr/>
        </p:nvSpPr>
        <p:spPr>
          <a:xfrm>
            <a:off x="6907232" y="920739"/>
            <a:ext cx="4733430" cy="1804845"/>
          </a:xfrm>
          <a:prstGeom prst="wedgeEllipseCallout">
            <a:avLst>
              <a:gd name="adj1" fmla="val -30088"/>
              <a:gd name="adj2" fmla="val 72493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But </a:t>
            </a: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your room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is also messy. </a:t>
            </a:r>
          </a:p>
          <a:p>
            <a:pPr algn="ctr"/>
            <a:r>
              <a:rPr lang="en-US" altLang="zh-CN" sz="3200" b="1" dirty="0">
                <a:solidFill>
                  <a:srgbClr val="00B050"/>
                </a:solidFill>
                <a:latin typeface="Times New Roman" panose="02020603050405020304" charset="0"/>
                <a:cs typeface="Times New Roman" panose="02020603050405020304" charset="0"/>
              </a:rPr>
              <a:t>We are the same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</p:txBody>
      </p:sp>
      <p:sp>
        <p:nvSpPr>
          <p:cNvPr id="5" name="流程图: 终止 4"/>
          <p:cNvSpPr/>
          <p:nvPr/>
        </p:nvSpPr>
        <p:spPr>
          <a:xfrm>
            <a:off x="29210" y="111911"/>
            <a:ext cx="3257550" cy="762000"/>
          </a:xfrm>
          <a:prstGeom prst="flowChartTermina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Read and say</a:t>
            </a:r>
          </a:p>
        </p:txBody>
      </p:sp>
      <p:sp>
        <p:nvSpPr>
          <p:cNvPr id="7" name="对话气泡: 椭圆形 6">
            <a:extLst>
              <a:ext uri="{FF2B5EF4-FFF2-40B4-BE49-F238E27FC236}">
                <a16:creationId xmlns:a16="http://schemas.microsoft.com/office/drawing/2014/main" id="{FFFA5624-F4D8-4A42-BA13-902F65517265}"/>
              </a:ext>
            </a:extLst>
          </p:cNvPr>
          <p:cNvSpPr/>
          <p:nvPr/>
        </p:nvSpPr>
        <p:spPr>
          <a:xfrm>
            <a:off x="198914" y="1351188"/>
            <a:ext cx="4733430" cy="1254360"/>
          </a:xfrm>
          <a:prstGeom prst="wedgeEllipseCallout">
            <a:avLst>
              <a:gd name="adj1" fmla="val 28278"/>
              <a:gd name="adj2" fmla="val 6499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I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can’t stand 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it .</a:t>
            </a:r>
          </a:p>
          <a:p>
            <a:pPr algn="ctr"/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It’s too messy .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430"/>
            <a:ext cx="12192000" cy="68491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35567" y="4430"/>
            <a:ext cx="6280568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17924" y="4504862"/>
            <a:ext cx="6498211" cy="235756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Ring ! Ring! Ring !</a:t>
            </a:r>
          </a:p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Alice wakes up and looks around .</a:t>
            </a:r>
          </a:p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She is in her room . </a:t>
            </a:r>
          </a:p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solidFill>
                  <a:srgbClr val="00B050"/>
                </a:solidFill>
                <a:latin typeface="Times New Roman" panose="02020603050405020304" charset="0"/>
                <a:cs typeface="Times New Roman" panose="02020603050405020304" charset="0"/>
              </a:rPr>
              <a:t>She decides to tidy up, right now !</a:t>
            </a:r>
          </a:p>
        </p:txBody>
      </p:sp>
      <p:sp>
        <p:nvSpPr>
          <p:cNvPr id="8" name="矩形 7"/>
          <p:cNvSpPr/>
          <p:nvPr/>
        </p:nvSpPr>
        <p:spPr>
          <a:xfrm>
            <a:off x="6827907" y="177080"/>
            <a:ext cx="2705735" cy="583565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Next morning</a:t>
            </a:r>
          </a:p>
        </p:txBody>
      </p:sp>
      <p:sp>
        <p:nvSpPr>
          <p:cNvPr id="10" name="椭圆 9"/>
          <p:cNvSpPr/>
          <p:nvPr/>
        </p:nvSpPr>
        <p:spPr>
          <a:xfrm>
            <a:off x="5752019" y="6268825"/>
            <a:ext cx="1459486" cy="687179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1" name="流程图: 终止 80"/>
          <p:cNvSpPr/>
          <p:nvPr/>
        </p:nvSpPr>
        <p:spPr>
          <a:xfrm>
            <a:off x="29210" y="206375"/>
            <a:ext cx="3566160" cy="762000"/>
          </a:xfrm>
          <a:prstGeom prst="flowChartTermina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Read and say 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2F233539-33D6-11BD-F7F6-8413C7375E3C}"/>
              </a:ext>
            </a:extLst>
          </p:cNvPr>
          <p:cNvSpPr/>
          <p:nvPr/>
        </p:nvSpPr>
        <p:spPr>
          <a:xfrm>
            <a:off x="11049000" y="6189541"/>
            <a:ext cx="381000" cy="36365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77BAB8B-6905-8C21-9083-349E97C480B6}"/>
              </a:ext>
            </a:extLst>
          </p:cNvPr>
          <p:cNvSpPr/>
          <p:nvPr/>
        </p:nvSpPr>
        <p:spPr>
          <a:xfrm>
            <a:off x="29210" y="2587106"/>
            <a:ext cx="5627573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32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What does Alice decide to do ?</a:t>
            </a:r>
            <a:endParaRPr lang="en-US" sz="32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12" name="Alice in Litter House">
            <a:hlinkClick r:id="" action="ppaction://media"/>
            <a:extLst>
              <a:ext uri="{FF2B5EF4-FFF2-40B4-BE49-F238E27FC236}">
                <a16:creationId xmlns:a16="http://schemas.microsoft.com/office/drawing/2014/main" id="{A0761B1D-FF93-015B-B411-6A5920780B6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8597" end="1622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65281" y="5699715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6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4914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12C4A3A-BC0B-37E4-B3AB-4369CC0679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5009" y="1677957"/>
            <a:ext cx="3798839" cy="4161542"/>
          </a:xfrm>
          <a:prstGeom prst="rect">
            <a:avLst/>
          </a:prstGeom>
        </p:spPr>
      </p:pic>
      <p:sp>
        <p:nvSpPr>
          <p:cNvPr id="81" name="流程图: 终止 80"/>
          <p:cNvSpPr/>
          <p:nvPr/>
        </p:nvSpPr>
        <p:spPr>
          <a:xfrm>
            <a:off x="29210" y="168668"/>
            <a:ext cx="2005799" cy="762000"/>
          </a:xfrm>
          <a:prstGeom prst="flowChartTermina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Think  </a:t>
            </a:r>
          </a:p>
        </p:txBody>
      </p:sp>
      <p:pic>
        <p:nvPicPr>
          <p:cNvPr id="5" name="图片 4" descr="日程表&#10;&#10;描述已自动生成">
            <a:extLst>
              <a:ext uri="{FF2B5EF4-FFF2-40B4-BE49-F238E27FC236}">
                <a16:creationId xmlns:a16="http://schemas.microsoft.com/office/drawing/2014/main" id="{4BEC4949-F04D-99B0-B5F0-DAB6E8D2B2E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09" t="33056" r="35156" b="24445"/>
          <a:stretch/>
        </p:blipFill>
        <p:spPr>
          <a:xfrm>
            <a:off x="6389583" y="1677957"/>
            <a:ext cx="3798839" cy="4203289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25B5C14A-DBBC-0B41-E619-CD515EFD3CCA}"/>
              </a:ext>
            </a:extLst>
          </p:cNvPr>
          <p:cNvSpPr txBox="1"/>
          <p:nvPr/>
        </p:nvSpPr>
        <p:spPr>
          <a:xfrm>
            <a:off x="2612564" y="262590"/>
            <a:ext cx="82890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We can tidy up </a:t>
            </a:r>
            <a:r>
              <a:rPr lang="en-US" altLang="zh-CN" sz="4800" b="1" u="sng" dirty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              </a:t>
            </a:r>
            <a:r>
              <a:rPr lang="en-US" altLang="zh-CN" sz="4800" b="1" dirty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 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A91877A-AE4A-16A6-6765-88F546496F0D}"/>
              </a:ext>
            </a:extLst>
          </p:cNvPr>
          <p:cNvSpPr txBox="1"/>
          <p:nvPr/>
        </p:nvSpPr>
        <p:spPr>
          <a:xfrm>
            <a:off x="7100502" y="5798597"/>
            <a:ext cx="2123284" cy="7627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 library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AFB2D0D-86C8-BB06-2208-3EBFC93CE345}"/>
              </a:ext>
            </a:extLst>
          </p:cNvPr>
          <p:cNvSpPr txBox="1"/>
          <p:nvPr/>
        </p:nvSpPr>
        <p:spPr>
          <a:xfrm>
            <a:off x="2844513" y="5791926"/>
            <a:ext cx="247311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bedroom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49140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E3A688CD-D040-8A19-FE8C-896279F57919}"/>
              </a:ext>
            </a:extLst>
          </p:cNvPr>
          <p:cNvSpPr txBox="1"/>
          <p:nvPr/>
        </p:nvSpPr>
        <p:spPr>
          <a:xfrm>
            <a:off x="1366837" y="1036064"/>
            <a:ext cx="94583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Will you throw it away when you tidy up ? </a:t>
            </a:r>
          </a:p>
        </p:txBody>
      </p:sp>
      <p:sp>
        <p:nvSpPr>
          <p:cNvPr id="7" name="流程图: 终止 6">
            <a:extLst>
              <a:ext uri="{FF2B5EF4-FFF2-40B4-BE49-F238E27FC236}">
                <a16:creationId xmlns:a16="http://schemas.microsoft.com/office/drawing/2014/main" id="{5194BC35-BE67-C304-A02A-7F4A23F419F4}"/>
              </a:ext>
            </a:extLst>
          </p:cNvPr>
          <p:cNvSpPr/>
          <p:nvPr/>
        </p:nvSpPr>
        <p:spPr>
          <a:xfrm>
            <a:off x="29209" y="206375"/>
            <a:ext cx="4346145" cy="762000"/>
          </a:xfrm>
          <a:prstGeom prst="flowChartTermina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Look and say</a:t>
            </a: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</a:p>
        </p:txBody>
      </p:sp>
      <p:pic>
        <p:nvPicPr>
          <p:cNvPr id="9" name="图片 8" descr="图片包含 游戏机, 床&#10;&#10;描述已自动生成">
            <a:extLst>
              <a:ext uri="{FF2B5EF4-FFF2-40B4-BE49-F238E27FC236}">
                <a16:creationId xmlns:a16="http://schemas.microsoft.com/office/drawing/2014/main" id="{26715C4C-9A7B-56F7-7235-F4A61A4F1A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83" t="13053" r="38667" b="4746"/>
          <a:stretch/>
        </p:blipFill>
        <p:spPr>
          <a:xfrm>
            <a:off x="4898271" y="1952789"/>
            <a:ext cx="1717366" cy="3343275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D23F36C0-CEF2-07D7-1512-D9FEB84C8394}"/>
              </a:ext>
            </a:extLst>
          </p:cNvPr>
          <p:cNvSpPr txBox="1"/>
          <p:nvPr/>
        </p:nvSpPr>
        <p:spPr>
          <a:xfrm>
            <a:off x="4013894" y="5504904"/>
            <a:ext cx="416421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broken l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r>
              <a:rPr lang="en-US" altLang="zh-CN" sz="4400" b="1" dirty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dder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48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49140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E3A688CD-D040-8A19-FE8C-896279F57919}"/>
              </a:ext>
            </a:extLst>
          </p:cNvPr>
          <p:cNvSpPr txBox="1"/>
          <p:nvPr/>
        </p:nvSpPr>
        <p:spPr>
          <a:xfrm>
            <a:off x="957580" y="959621"/>
            <a:ext cx="99948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Do you want to bring it home ?Why?</a:t>
            </a:r>
          </a:p>
        </p:txBody>
      </p:sp>
      <p:sp>
        <p:nvSpPr>
          <p:cNvPr id="7" name="流程图: 终止 6">
            <a:extLst>
              <a:ext uri="{FF2B5EF4-FFF2-40B4-BE49-F238E27FC236}">
                <a16:creationId xmlns:a16="http://schemas.microsoft.com/office/drawing/2014/main" id="{5194BC35-BE67-C304-A02A-7F4A23F419F4}"/>
              </a:ext>
            </a:extLst>
          </p:cNvPr>
          <p:cNvSpPr/>
          <p:nvPr/>
        </p:nvSpPr>
        <p:spPr>
          <a:xfrm>
            <a:off x="29209" y="206375"/>
            <a:ext cx="4346145" cy="762000"/>
          </a:xfrm>
          <a:prstGeom prst="flowChartTermina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Look and say</a:t>
            </a: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</a:p>
        </p:txBody>
      </p:sp>
      <p:pic>
        <p:nvPicPr>
          <p:cNvPr id="4" name="图片 3" descr="在桌子上&#10;&#10;低可信度描述已自动生成">
            <a:extLst>
              <a:ext uri="{FF2B5EF4-FFF2-40B4-BE49-F238E27FC236}">
                <a16:creationId xmlns:a16="http://schemas.microsoft.com/office/drawing/2014/main" id="{D4525631-115C-94D9-66F7-75AB3268F3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58"/>
          <a:stretch/>
        </p:blipFill>
        <p:spPr>
          <a:xfrm>
            <a:off x="835335" y="2156501"/>
            <a:ext cx="1717366" cy="2867025"/>
          </a:xfrm>
          <a:prstGeom prst="rect">
            <a:avLst/>
          </a:prstGeom>
        </p:spPr>
      </p:pic>
      <p:pic>
        <p:nvPicPr>
          <p:cNvPr id="9" name="图片 8" descr="图片包含 游戏机, 床&#10;&#10;描述已自动生成">
            <a:extLst>
              <a:ext uri="{FF2B5EF4-FFF2-40B4-BE49-F238E27FC236}">
                <a16:creationId xmlns:a16="http://schemas.microsoft.com/office/drawing/2014/main" id="{26715C4C-9A7B-56F7-7235-F4A61A4F1AC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83" t="13053" r="38667" b="4746"/>
          <a:stretch/>
        </p:blipFill>
        <p:spPr>
          <a:xfrm>
            <a:off x="835334" y="1839620"/>
            <a:ext cx="1717366" cy="3343275"/>
          </a:xfrm>
          <a:prstGeom prst="rect">
            <a:avLst/>
          </a:prstGeom>
        </p:spPr>
      </p:pic>
      <p:pic>
        <p:nvPicPr>
          <p:cNvPr id="11" name="图片 10" descr="图片包含 户外, 蛋糕, 旧, 关&#10;&#10;描述已自动生成">
            <a:extLst>
              <a:ext uri="{FF2B5EF4-FFF2-40B4-BE49-F238E27FC236}">
                <a16:creationId xmlns:a16="http://schemas.microsoft.com/office/drawing/2014/main" id="{C6BF39EE-9AE5-1E20-3355-E747B9AF13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251" y="2082021"/>
            <a:ext cx="4066815" cy="2709515"/>
          </a:xfrm>
          <a:prstGeom prst="rect">
            <a:avLst/>
          </a:prstGeom>
        </p:spPr>
      </p:pic>
      <p:pic>
        <p:nvPicPr>
          <p:cNvPr id="18" name="图片 17" descr="地上有许多车&#10;&#10;中度可信度描述已自动生成">
            <a:extLst>
              <a:ext uri="{FF2B5EF4-FFF2-40B4-BE49-F238E27FC236}">
                <a16:creationId xmlns:a16="http://schemas.microsoft.com/office/drawing/2014/main" id="{32AC78DE-8B76-87F8-3DE7-BCE57782E41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8619" y="2065774"/>
            <a:ext cx="4064635" cy="3048476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D23F36C0-CEF2-07D7-1512-D9FEB84C8394}"/>
              </a:ext>
            </a:extLst>
          </p:cNvPr>
          <p:cNvSpPr txBox="1"/>
          <p:nvPr/>
        </p:nvSpPr>
        <p:spPr>
          <a:xfrm>
            <a:off x="29209" y="5303589"/>
            <a:ext cx="416421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broken l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r>
              <a:rPr lang="en-US" altLang="zh-CN" sz="4400" b="1" dirty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dder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7BFDDE9-CA06-CB95-8216-45FE18E04DC4}"/>
              </a:ext>
            </a:extLst>
          </p:cNvPr>
          <p:cNvSpPr txBox="1"/>
          <p:nvPr/>
        </p:nvSpPr>
        <p:spPr>
          <a:xfrm>
            <a:off x="4193421" y="4844601"/>
            <a:ext cx="186976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tr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un</a:t>
            </a:r>
            <a:r>
              <a:rPr lang="en-US" altLang="zh-CN" sz="4400" b="1" dirty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k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90C4844-FD11-E519-496B-F428376E47B9}"/>
              </a:ext>
            </a:extLst>
          </p:cNvPr>
          <p:cNvSpPr txBox="1"/>
          <p:nvPr/>
        </p:nvSpPr>
        <p:spPr>
          <a:xfrm>
            <a:off x="8589129" y="5212253"/>
            <a:ext cx="278372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w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or</a:t>
            </a:r>
            <a:r>
              <a:rPr lang="en-US" altLang="zh-CN" sz="4400" b="1" dirty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n </a:t>
            </a:r>
            <a:r>
              <a:rPr lang="en-US" altLang="zh-CN" sz="4400" b="1" dirty="0" err="1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t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y</a:t>
            </a:r>
            <a:r>
              <a:rPr lang="en-US" altLang="zh-CN" sz="4400" b="1" dirty="0" err="1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r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e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542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30"/>
            <a:ext cx="12192000" cy="68491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l="51315" t="11127" r="8813" b="10920"/>
          <a:stretch>
            <a:fillRect/>
          </a:stretch>
        </p:blipFill>
        <p:spPr>
          <a:xfrm>
            <a:off x="2281287" y="35305"/>
            <a:ext cx="6833796" cy="6752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53974" y="661484"/>
            <a:ext cx="5317028" cy="58345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4DAF7079-533B-D587-9BEA-C32CE09305FF}"/>
              </a:ext>
            </a:extLst>
          </p:cNvPr>
          <p:cNvSpPr/>
          <p:nvPr/>
        </p:nvSpPr>
        <p:spPr>
          <a:xfrm>
            <a:off x="11049000" y="6189541"/>
            <a:ext cx="381000" cy="36365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30"/>
            <a:ext cx="12192000" cy="68491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27" y="-16214"/>
            <a:ext cx="6272657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423486" y="289009"/>
            <a:ext cx="5303458" cy="156845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One morning , Nicky is playing football in the garden. </a:t>
            </a:r>
          </a:p>
        </p:txBody>
      </p:sp>
      <p:sp>
        <p:nvSpPr>
          <p:cNvPr id="6" name="矩形 5"/>
          <p:cNvSpPr/>
          <p:nvPr/>
        </p:nvSpPr>
        <p:spPr>
          <a:xfrm>
            <a:off x="6423486" y="2308243"/>
            <a:ext cx="5303458" cy="1077218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A truck stops on the other side of the road .</a:t>
            </a:r>
          </a:p>
        </p:txBody>
      </p:sp>
      <p:sp>
        <p:nvSpPr>
          <p:cNvPr id="7" name="矩形 6"/>
          <p:cNvSpPr/>
          <p:nvPr/>
        </p:nvSpPr>
        <p:spPr>
          <a:xfrm>
            <a:off x="6423486" y="3959260"/>
            <a:ext cx="5303458" cy="156966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Several men get out of the truck . They move things into the house .</a:t>
            </a:r>
          </a:p>
        </p:txBody>
      </p:sp>
      <p:sp>
        <p:nvSpPr>
          <p:cNvPr id="8" name="矩形 7"/>
          <p:cNvSpPr/>
          <p:nvPr/>
        </p:nvSpPr>
        <p:spPr>
          <a:xfrm>
            <a:off x="150829" y="1112646"/>
            <a:ext cx="5999283" cy="2300140"/>
          </a:xfrm>
          <a:prstGeom prst="rect">
            <a:avLst/>
          </a:prstGeom>
          <a:solidFill>
            <a:srgbClr val="2379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0829" y="-72984"/>
            <a:ext cx="5999283" cy="2552233"/>
          </a:xfrm>
          <a:prstGeom prst="rect">
            <a:avLst/>
          </a:prstGeom>
          <a:solidFill>
            <a:srgbClr val="2379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Nicky's new neighbour">
            <a:hlinkClick r:id="" action="ppaction://media"/>
            <a:extLst>
              <a:ext uri="{FF2B5EF4-FFF2-40B4-BE49-F238E27FC236}">
                <a16:creationId xmlns:a16="http://schemas.microsoft.com/office/drawing/2014/main" id="{3F9D9427-EDD5-9A4C-6861-BADB49CE664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14981.87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920536" y="6102720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0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6B28F76-7EC0-47DD-A119-71C22E83D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8067"/>
            <a:ext cx="12192000" cy="68491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7381" y="24915"/>
            <a:ext cx="2529359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Sing a song</a:t>
            </a:r>
            <a:endParaRPr lang="zh-CN" altLang="en-US" sz="3600" b="1" dirty="0">
              <a:solidFill>
                <a:schemeClr val="bg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30"/>
            <a:ext cx="12192000" cy="68491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44038" y="0"/>
            <a:ext cx="6309042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4527" y="1990290"/>
            <a:ext cx="4553145" cy="1666875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It’s the new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neighbour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.</a:t>
            </a:r>
          </a:p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She is an old lady </a:t>
            </a:r>
            <a:r>
              <a:rPr lang="en-US" sz="3200" b="1" u="sng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with silver hair.</a:t>
            </a:r>
          </a:p>
        </p:txBody>
      </p:sp>
      <p:sp>
        <p:nvSpPr>
          <p:cNvPr id="6" name="对话气泡: 椭圆形 5"/>
          <p:cNvSpPr/>
          <p:nvPr/>
        </p:nvSpPr>
        <p:spPr>
          <a:xfrm>
            <a:off x="6381947" y="1206944"/>
            <a:ext cx="4949071" cy="1310852"/>
          </a:xfrm>
          <a:prstGeom prst="wedgeEllipseCallout">
            <a:avLst>
              <a:gd name="adj1" fmla="val -32991"/>
              <a:gd name="adj2" fmla="val 6389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Hello, I’m Judy .</a:t>
            </a:r>
          </a:p>
          <a:p>
            <a:pPr algn="ctr"/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Nice to meet you !</a:t>
            </a:r>
          </a:p>
        </p:txBody>
      </p:sp>
      <p:sp>
        <p:nvSpPr>
          <p:cNvPr id="81" name="流程图: 终止 80"/>
          <p:cNvSpPr/>
          <p:nvPr/>
        </p:nvSpPr>
        <p:spPr>
          <a:xfrm>
            <a:off x="29210" y="206375"/>
            <a:ext cx="3566160" cy="762000"/>
          </a:xfrm>
          <a:prstGeom prst="flowChartTermina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Look and say </a:t>
            </a:r>
          </a:p>
        </p:txBody>
      </p:sp>
      <p:pic>
        <p:nvPicPr>
          <p:cNvPr id="2" name="Nicky's new neighbour">
            <a:hlinkClick r:id="" action="ppaction://media"/>
            <a:extLst>
              <a:ext uri="{FF2B5EF4-FFF2-40B4-BE49-F238E27FC236}">
                <a16:creationId xmlns:a16="http://schemas.microsoft.com/office/drawing/2014/main" id="{6EC36D06-4140-76E3-51DE-FC5353B08DF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7754" end="105150.87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043736" y="5011686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30"/>
            <a:ext cx="12192000" cy="68491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114" y="-4430"/>
            <a:ext cx="6280484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497955" y="2910469"/>
            <a:ext cx="5394325" cy="274955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She is busy every day .</a:t>
            </a:r>
          </a:p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She carries 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strange things 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into her house –___________</a:t>
            </a:r>
          </a:p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___________ ,___</a:t>
            </a:r>
            <a:r>
              <a:rPr lang="en-US" sz="3200" b="1" dirty="0">
                <a:solidFill>
                  <a:srgbClr val="00B050"/>
                </a:solidFill>
                <a:latin typeface="Times New Roman" panose="02020603050405020304" charset="0"/>
                <a:cs typeface="Times New Roman" panose="02020603050405020304" charset="0"/>
              </a:rPr>
              <a:t>_______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__, and even _</a:t>
            </a:r>
            <a:r>
              <a:rPr lang="en-US" sz="3200" b="1" dirty="0">
                <a:solidFill>
                  <a:srgbClr val="00B050"/>
                </a:solidFill>
                <a:latin typeface="Times New Roman" panose="02020603050405020304" charset="0"/>
                <a:cs typeface="Times New Roman" panose="02020603050405020304" charset="0"/>
              </a:rPr>
              <a:t>__________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_. </a:t>
            </a:r>
          </a:p>
        </p:txBody>
      </p:sp>
      <p:sp>
        <p:nvSpPr>
          <p:cNvPr id="6" name="椭圆 5"/>
          <p:cNvSpPr/>
          <p:nvPr/>
        </p:nvSpPr>
        <p:spPr>
          <a:xfrm>
            <a:off x="3009328" y="3113168"/>
            <a:ext cx="855584" cy="1424291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864989" y="3893269"/>
            <a:ext cx="1417379" cy="963883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995124" y="3601038"/>
            <a:ext cx="1247698" cy="196311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97955" y="1720820"/>
            <a:ext cx="5394325" cy="1076325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latin typeface="Times New Roman" panose="02020603050405020304" charset="0"/>
                <a:cs typeface="Times New Roman" panose="02020603050405020304" charset="0"/>
              </a:rPr>
              <a:t>The new </a:t>
            </a:r>
            <a:r>
              <a:rPr lang="en-US" sz="3200" b="1" dirty="0" err="1">
                <a:latin typeface="Times New Roman" panose="02020603050405020304" charset="0"/>
                <a:cs typeface="Times New Roman" panose="02020603050405020304" charset="0"/>
              </a:rPr>
              <a:t>neighbour</a:t>
            </a:r>
            <a:r>
              <a:rPr lang="en-US" sz="3200" b="1" dirty="0">
                <a:latin typeface="Times New Roman" panose="02020603050405020304" charset="0"/>
                <a:cs typeface="Times New Roman" panose="02020603050405020304" charset="0"/>
              </a:rPr>
              <a:t> is very ____________.</a:t>
            </a:r>
          </a:p>
        </p:txBody>
      </p:sp>
      <p:sp>
        <p:nvSpPr>
          <p:cNvPr id="11" name="矩形 10"/>
          <p:cNvSpPr/>
          <p:nvPr/>
        </p:nvSpPr>
        <p:spPr>
          <a:xfrm>
            <a:off x="6497320" y="161925"/>
            <a:ext cx="5313680" cy="10772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3200" b="1" dirty="0">
                <a:latin typeface="Times New Roman" panose="02020603050405020304" charset="0"/>
                <a:cs typeface="Times New Roman" panose="02020603050405020304" charset="0"/>
              </a:rPr>
              <a:t>Why does Nicky think she is mysterious ?</a:t>
            </a:r>
          </a:p>
        </p:txBody>
      </p:sp>
      <p:sp>
        <p:nvSpPr>
          <p:cNvPr id="12" name="矩形 11"/>
          <p:cNvSpPr/>
          <p:nvPr/>
        </p:nvSpPr>
        <p:spPr>
          <a:xfrm>
            <a:off x="9504680" y="3954145"/>
            <a:ext cx="1875155" cy="583565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solidFill>
                  <a:srgbClr val="00B050"/>
                </a:solidFill>
                <a:latin typeface="Times New Roman" panose="02020603050405020304" charset="0"/>
                <a:cs typeface="Times New Roman" panose="02020603050405020304" charset="0"/>
              </a:rPr>
              <a:t>a broken </a:t>
            </a:r>
          </a:p>
        </p:txBody>
      </p:sp>
      <p:sp>
        <p:nvSpPr>
          <p:cNvPr id="14" name="矩形 13"/>
          <p:cNvSpPr/>
          <p:nvPr/>
        </p:nvSpPr>
        <p:spPr>
          <a:xfrm>
            <a:off x="9660201" y="4537459"/>
            <a:ext cx="15632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solidFill>
                  <a:srgbClr val="00B050"/>
                </a:solidFill>
                <a:latin typeface="Times New Roman" panose="02020603050405020304" charset="0"/>
                <a:cs typeface="Times New Roman" panose="02020603050405020304" charset="0"/>
              </a:rPr>
              <a:t>a trunk</a:t>
            </a:r>
          </a:p>
        </p:txBody>
      </p:sp>
      <p:sp>
        <p:nvSpPr>
          <p:cNvPr id="15" name="矩形 14"/>
          <p:cNvSpPr/>
          <p:nvPr/>
        </p:nvSpPr>
        <p:spPr>
          <a:xfrm>
            <a:off x="8380707" y="4996611"/>
            <a:ext cx="237398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solidFill>
                  <a:srgbClr val="00B050"/>
                </a:solidFill>
                <a:latin typeface="Times New Roman" panose="02020603050405020304" charset="0"/>
                <a:cs typeface="Times New Roman" panose="02020603050405020304" charset="0"/>
              </a:rPr>
              <a:t>a worn </a:t>
            </a:r>
            <a:r>
              <a:rPr lang="en-US" sz="3200" b="1" dirty="0" err="1">
                <a:solidFill>
                  <a:srgbClr val="00B050"/>
                </a:solidFill>
                <a:latin typeface="Times New Roman" panose="02020603050405020304" charset="0"/>
                <a:cs typeface="Times New Roman" panose="02020603050405020304" charset="0"/>
              </a:rPr>
              <a:t>tyre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084695" y="4538980"/>
            <a:ext cx="13119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solidFill>
                  <a:srgbClr val="00B05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ladder</a:t>
            </a:r>
            <a:endParaRPr lang="en-US" altLang="en-US" sz="3200" b="1" dirty="0">
              <a:solidFill>
                <a:srgbClr val="00B05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01155" y="2155924"/>
            <a:ext cx="2100255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mysterious</a:t>
            </a:r>
            <a:endParaRPr lang="en-US" altLang="en-US" sz="32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81" name="流程图: 终止 80"/>
          <p:cNvSpPr/>
          <p:nvPr/>
        </p:nvSpPr>
        <p:spPr>
          <a:xfrm>
            <a:off x="29210" y="206375"/>
            <a:ext cx="3566160" cy="762000"/>
          </a:xfrm>
          <a:prstGeom prst="flowChartTermina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Look and say 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81BFA9C-0F5E-E525-5116-A02A16A04C10}"/>
              </a:ext>
            </a:extLst>
          </p:cNvPr>
          <p:cNvCxnSpPr>
            <a:cxnSpLocks/>
          </p:cNvCxnSpPr>
          <p:nvPr/>
        </p:nvCxnSpPr>
        <p:spPr>
          <a:xfrm>
            <a:off x="6627902" y="4046356"/>
            <a:ext cx="442109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D2F3A3D8-A511-1F0D-736A-F0726D41666E}"/>
              </a:ext>
            </a:extLst>
          </p:cNvPr>
          <p:cNvCxnSpPr>
            <a:cxnSpLocks/>
          </p:cNvCxnSpPr>
          <p:nvPr/>
        </p:nvCxnSpPr>
        <p:spPr>
          <a:xfrm>
            <a:off x="6620952" y="4560800"/>
            <a:ext cx="2526804" cy="2179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Nicky's new neighbour">
            <a:hlinkClick r:id="" action="ppaction://media"/>
            <a:extLst>
              <a:ext uri="{FF2B5EF4-FFF2-40B4-BE49-F238E27FC236}">
                <a16:creationId xmlns:a16="http://schemas.microsoft.com/office/drawing/2014/main" id="{43492B33-B821-B803-5F7C-FB029B06546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7578" end="100549.87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640672" y="5908960"/>
            <a:ext cx="487363" cy="487363"/>
          </a:xfrm>
          <a:prstGeom prst="rect">
            <a:avLst/>
          </a:prstGeom>
        </p:spPr>
      </p:pic>
      <p:pic>
        <p:nvPicPr>
          <p:cNvPr id="20" name="Nicky's new neighbour">
            <a:hlinkClick r:id="" action="ppaction://media"/>
            <a:extLst>
              <a:ext uri="{FF2B5EF4-FFF2-40B4-BE49-F238E27FC236}">
                <a16:creationId xmlns:a16="http://schemas.microsoft.com/office/drawing/2014/main" id="{A09DE767-4C86-4095-8184-44AE69E7225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2220" end="94008.87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621230" y="5908959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56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4757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4" grpId="0"/>
      <p:bldP spid="15" grpId="0"/>
      <p:bldP spid="2" grpId="0"/>
      <p:bldP spid="2" grpId="1"/>
      <p:bldP spid="10" grpId="0"/>
      <p:bldP spid="10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30"/>
            <a:ext cx="12192000" cy="68491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5556" y="-4430"/>
            <a:ext cx="6253350" cy="685800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4781296" y="207102"/>
            <a:ext cx="1923166" cy="152743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/>
          <p:cNvSpPr/>
          <p:nvPr/>
        </p:nvSpPr>
        <p:spPr>
          <a:xfrm>
            <a:off x="6601457" y="1999564"/>
            <a:ext cx="5303458" cy="2847975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Sometimes there are also </a:t>
            </a:r>
            <a:r>
              <a:rPr lang="en-US" sz="3200" b="1" dirty="0">
                <a:solidFill>
                  <a:srgbClr val="00B050"/>
                </a:solidFill>
                <a:latin typeface="Times New Roman" panose="02020603050405020304" charset="0"/>
                <a:cs typeface="Times New Roman" panose="02020603050405020304" charset="0"/>
              </a:rPr>
              <a:t>strange sounds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“Bang!” “Clink!” “Clank!”</a:t>
            </a:r>
          </a:p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Nicky is very </a:t>
            </a:r>
            <a:r>
              <a:rPr lang="en-US" sz="3200" b="1" dirty="0">
                <a:solidFill>
                  <a:srgbClr val="00B050"/>
                </a:solidFill>
                <a:latin typeface="Times New Roman" panose="02020603050405020304" charset="0"/>
                <a:cs typeface="Times New Roman" panose="02020603050405020304" charset="0"/>
              </a:rPr>
              <a:t>curious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“</a:t>
            </a:r>
            <a:r>
              <a:rPr lang="en-US" sz="3200" b="1" dirty="0">
                <a:solidFill>
                  <a:srgbClr val="00B050"/>
                </a:solidFill>
                <a:latin typeface="Times New Roman" panose="02020603050405020304" charset="0"/>
                <a:cs typeface="Times New Roman" panose="02020603050405020304" charset="0"/>
              </a:rPr>
              <a:t>What’s she doing ?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”</a:t>
            </a:r>
          </a:p>
        </p:txBody>
      </p:sp>
      <p:pic>
        <p:nvPicPr>
          <p:cNvPr id="8" name="Nicky's new neighbour">
            <a:hlinkClick r:id="" action="ppaction://media"/>
            <a:extLst>
              <a:ext uri="{FF2B5EF4-FFF2-40B4-BE49-F238E27FC236}">
                <a16:creationId xmlns:a16="http://schemas.microsoft.com/office/drawing/2014/main" id="{AA494761-DD2C-7233-7D21-B6CA6C60840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6067" end="75294.87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01661" y="5671115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2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30"/>
            <a:ext cx="12192000" cy="68491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4748" y="43721"/>
            <a:ext cx="6182504" cy="6770558"/>
          </a:xfrm>
          <a:prstGeom prst="rect">
            <a:avLst/>
          </a:prstGeom>
        </p:spPr>
      </p:pic>
      <p:sp>
        <p:nvSpPr>
          <p:cNvPr id="4" name="对话气泡: 椭圆形 3"/>
          <p:cNvSpPr/>
          <p:nvPr/>
        </p:nvSpPr>
        <p:spPr>
          <a:xfrm>
            <a:off x="7126664" y="2150957"/>
            <a:ext cx="3789575" cy="1310852"/>
          </a:xfrm>
          <a:prstGeom prst="wedgeEllipseCallout">
            <a:avLst>
              <a:gd name="adj1" fmla="val -32991"/>
              <a:gd name="adj2" fmla="val 6389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Hi Nicky, how are you ?</a:t>
            </a:r>
          </a:p>
        </p:txBody>
      </p:sp>
      <p:sp>
        <p:nvSpPr>
          <p:cNvPr id="5" name="对话气泡: 椭圆形 4"/>
          <p:cNvSpPr/>
          <p:nvPr/>
        </p:nvSpPr>
        <p:spPr>
          <a:xfrm>
            <a:off x="903772" y="2302025"/>
            <a:ext cx="3789575" cy="1310852"/>
          </a:xfrm>
          <a:prstGeom prst="wedgeEllipseCallout">
            <a:avLst>
              <a:gd name="adj1" fmla="val 44123"/>
              <a:gd name="adj2" fmla="val 54548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Pretty good .</a:t>
            </a:r>
          </a:p>
        </p:txBody>
      </p:sp>
      <p:sp>
        <p:nvSpPr>
          <p:cNvPr id="6" name="矩形 5"/>
          <p:cNvSpPr/>
          <p:nvPr/>
        </p:nvSpPr>
        <p:spPr>
          <a:xfrm>
            <a:off x="190194" y="205194"/>
            <a:ext cx="8755843" cy="117570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latin typeface="Times New Roman" panose="02020603050405020304" charset="0"/>
                <a:cs typeface="Times New Roman" panose="02020603050405020304" charset="0"/>
              </a:rPr>
              <a:t>One afternoon, Nicky gets home from school.</a:t>
            </a:r>
          </a:p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latin typeface="Times New Roman" panose="02020603050405020304" charset="0"/>
                <a:cs typeface="Times New Roman" panose="02020603050405020304" charset="0"/>
              </a:rPr>
              <a:t>Judy just comes back with a 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broken milk jar </a:t>
            </a:r>
            <a:r>
              <a:rPr lang="en-US" sz="3200" b="1" dirty="0"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</p:txBody>
      </p:sp>
      <p:sp>
        <p:nvSpPr>
          <p:cNvPr id="7" name="椭圆 6"/>
          <p:cNvSpPr/>
          <p:nvPr/>
        </p:nvSpPr>
        <p:spPr>
          <a:xfrm>
            <a:off x="6096000" y="3977005"/>
            <a:ext cx="822325" cy="142748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8" name="Nicky's new neighbour">
            <a:hlinkClick r:id="" action="ppaction://media"/>
            <a:extLst>
              <a:ext uri="{FF2B5EF4-FFF2-40B4-BE49-F238E27FC236}">
                <a16:creationId xmlns:a16="http://schemas.microsoft.com/office/drawing/2014/main" id="{668921C6-C08B-86D7-5489-6D4A68462D5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57591" end="62081.87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043736" y="5011686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1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30"/>
            <a:ext cx="12192000" cy="68491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93484" y="-4430"/>
            <a:ext cx="6246812" cy="6858000"/>
          </a:xfrm>
          <a:prstGeom prst="rect">
            <a:avLst/>
          </a:prstGeom>
        </p:spPr>
      </p:pic>
      <p:sp>
        <p:nvSpPr>
          <p:cNvPr id="5" name="对话气泡: 椭圆形 4"/>
          <p:cNvSpPr/>
          <p:nvPr/>
        </p:nvSpPr>
        <p:spPr>
          <a:xfrm>
            <a:off x="0" y="1734845"/>
            <a:ext cx="4892511" cy="1819060"/>
          </a:xfrm>
          <a:prstGeom prst="wedgeEllipseCallout">
            <a:avLst>
              <a:gd name="adj1" fmla="val 38685"/>
              <a:gd name="adj2" fmla="val 53533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That jar is broken.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Why don’t you throw it away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?</a:t>
            </a:r>
          </a:p>
        </p:txBody>
      </p:sp>
      <p:sp>
        <p:nvSpPr>
          <p:cNvPr id="6" name="对话气泡: 椭圆形 5"/>
          <p:cNvSpPr/>
          <p:nvPr/>
        </p:nvSpPr>
        <p:spPr>
          <a:xfrm>
            <a:off x="6381947" y="1206944"/>
            <a:ext cx="4892511" cy="1310852"/>
          </a:xfrm>
          <a:prstGeom prst="wedgeEllipseCallout">
            <a:avLst>
              <a:gd name="adj1" fmla="val -32991"/>
              <a:gd name="adj2" fmla="val 6389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I can make it into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something new 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</p:txBody>
      </p:sp>
      <p:sp>
        <p:nvSpPr>
          <p:cNvPr id="7" name="对话气泡: 椭圆形 6"/>
          <p:cNvSpPr/>
          <p:nvPr/>
        </p:nvSpPr>
        <p:spPr>
          <a:xfrm>
            <a:off x="461914" y="4298936"/>
            <a:ext cx="3789575" cy="1310852"/>
          </a:xfrm>
          <a:prstGeom prst="wedgeEllipseCallout">
            <a:avLst>
              <a:gd name="adj1" fmla="val 49596"/>
              <a:gd name="adj2" fmla="val -4325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Do you have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magic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?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813F7557-76B6-4AEB-9AE8-84CA8B1B7A23}"/>
              </a:ext>
            </a:extLst>
          </p:cNvPr>
          <p:cNvSpPr/>
          <p:nvPr/>
        </p:nvSpPr>
        <p:spPr>
          <a:xfrm>
            <a:off x="5755474" y="3921844"/>
            <a:ext cx="985795" cy="147460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F1E749E-179D-4E96-E652-7BB139FC9BB4}"/>
              </a:ext>
            </a:extLst>
          </p:cNvPr>
          <p:cNvCxnSpPr>
            <a:cxnSpLocks/>
          </p:cNvCxnSpPr>
          <p:nvPr/>
        </p:nvCxnSpPr>
        <p:spPr>
          <a:xfrm>
            <a:off x="7466839" y="2397833"/>
            <a:ext cx="250672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Nicky's new neighbour">
            <a:hlinkClick r:id="" action="ppaction://media"/>
            <a:extLst>
              <a:ext uri="{FF2B5EF4-FFF2-40B4-BE49-F238E27FC236}">
                <a16:creationId xmlns:a16="http://schemas.microsoft.com/office/drawing/2014/main" id="{36EA8FE8-4993-0BE4-F288-B41611E7479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0386" end="52461.87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049728" y="5618648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3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8860"/>
            <a:ext cx="12192000" cy="68491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880" y="342900"/>
            <a:ext cx="4211327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3200" b="1" dirty="0"/>
              <a:t>Nicky is so surprised.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E5AA615-E257-9913-5555-A36E3A391F6E}"/>
              </a:ext>
            </a:extLst>
          </p:cNvPr>
          <p:cNvGrpSpPr/>
          <p:nvPr/>
        </p:nvGrpSpPr>
        <p:grpSpPr>
          <a:xfrm>
            <a:off x="4477447" y="133349"/>
            <a:ext cx="7265609" cy="6477001"/>
            <a:chOff x="4477447" y="133349"/>
            <a:chExt cx="7265609" cy="64770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5"/>
            <a:srcRect b="38055"/>
            <a:stretch/>
          </p:blipFill>
          <p:spPr>
            <a:xfrm>
              <a:off x="4477447" y="133349"/>
              <a:ext cx="7265609" cy="645795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76BBE18F-6705-7F44-A0DA-0143CF3BC7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9578" t="44528" r="75084" b="42806"/>
            <a:stretch/>
          </p:blipFill>
          <p:spPr>
            <a:xfrm>
              <a:off x="5305425" y="5270848"/>
              <a:ext cx="1647825" cy="1320452"/>
            </a:xfrm>
            <a:prstGeom prst="flowChartPunchedCard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1F520908-3F84-003C-6845-1A9521B035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9578" t="44528" r="75084" b="42806"/>
            <a:stretch/>
          </p:blipFill>
          <p:spPr>
            <a:xfrm>
              <a:off x="6904358" y="4924425"/>
              <a:ext cx="1814693" cy="1685925"/>
            </a:xfrm>
            <a:prstGeom prst="flowChartPunchedCard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75CE3FE4-FCB3-B34F-9E46-045758ECE0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9578" t="44528" r="75084" b="42806"/>
            <a:stretch/>
          </p:blipFill>
          <p:spPr>
            <a:xfrm>
              <a:off x="7910984" y="4656172"/>
              <a:ext cx="2118842" cy="1935127"/>
            </a:xfrm>
            <a:prstGeom prst="flowChartPunchedCard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B70AF554-EEE5-8169-03D7-A49E836AB4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9578" t="44528" r="75084" b="42806"/>
            <a:stretch/>
          </p:blipFill>
          <p:spPr>
            <a:xfrm>
              <a:off x="9894678" y="4410075"/>
              <a:ext cx="1678197" cy="2181226"/>
            </a:xfrm>
            <a:prstGeom prst="flowChartPunchedCard">
              <a:avLst/>
            </a:prstGeom>
          </p:spPr>
        </p:pic>
      </p:grpSp>
      <p:sp>
        <p:nvSpPr>
          <p:cNvPr id="5" name="对话气泡: 椭圆形 4"/>
          <p:cNvSpPr/>
          <p:nvPr/>
        </p:nvSpPr>
        <p:spPr>
          <a:xfrm>
            <a:off x="2841663" y="3699141"/>
            <a:ext cx="4355184" cy="1668232"/>
          </a:xfrm>
          <a:prstGeom prst="wedgeEllipseCallout">
            <a:avLst>
              <a:gd name="adj1" fmla="val 46048"/>
              <a:gd name="adj2" fmla="val -4110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/>
                </a:solidFill>
              </a:rPr>
              <a:t>Come to my house and I will </a:t>
            </a:r>
            <a:r>
              <a:rPr lang="en-US" altLang="zh-CN" sz="3200" b="1" dirty="0">
                <a:solidFill>
                  <a:srgbClr val="FF0000"/>
                </a:solidFill>
              </a:rPr>
              <a:t>show</a:t>
            </a:r>
            <a:r>
              <a:rPr lang="en-US" altLang="zh-CN" sz="3200" b="1" dirty="0">
                <a:solidFill>
                  <a:schemeClr val="tx1"/>
                </a:solidFill>
              </a:rPr>
              <a:t> you .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  <p:pic>
        <p:nvPicPr>
          <p:cNvPr id="11" name="Nicky's new neighbour">
            <a:hlinkClick r:id="" action="ppaction://media"/>
            <a:extLst>
              <a:ext uri="{FF2B5EF4-FFF2-40B4-BE49-F238E27FC236}">
                <a16:creationId xmlns:a16="http://schemas.microsoft.com/office/drawing/2014/main" id="{E1B8FF66-84EC-7BBD-25FB-795A4CE728D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0422" end="45879.87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049728" y="5618648"/>
            <a:ext cx="487363" cy="487363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F8423072-58D1-DB2B-709E-EF525B7D4129}"/>
              </a:ext>
            </a:extLst>
          </p:cNvPr>
          <p:cNvSpPr/>
          <p:nvPr/>
        </p:nvSpPr>
        <p:spPr>
          <a:xfrm>
            <a:off x="83880" y="1490627"/>
            <a:ext cx="4211327" cy="10772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3200" b="1" dirty="0">
                <a:latin typeface="Times New Roman" panose="02020603050405020304" charset="0"/>
                <a:cs typeface="Times New Roman" panose="02020603050405020304" charset="0"/>
              </a:rPr>
              <a:t>What does Nicky see in the lady’s house ?</a:t>
            </a:r>
          </a:p>
        </p:txBody>
      </p:sp>
    </p:spTree>
    <p:extLst>
      <p:ext uri="{BB962C8B-B14F-4D97-AF65-F5344CB8AC3E}">
        <p14:creationId xmlns:p14="http://schemas.microsoft.com/office/powerpoint/2010/main" val="1518980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8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2" grpId="0" animBg="1"/>
      <p:bldP spid="12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8860"/>
            <a:ext cx="12192000" cy="6849140"/>
          </a:xfrm>
          <a:prstGeom prst="rect">
            <a:avLst/>
          </a:prstGeom>
        </p:spPr>
      </p:pic>
      <p:grpSp>
        <p:nvGrpSpPr>
          <p:cNvPr id="36" name="组合 35">
            <a:extLst>
              <a:ext uri="{FF2B5EF4-FFF2-40B4-BE49-F238E27FC236}">
                <a16:creationId xmlns:a16="http://schemas.microsoft.com/office/drawing/2014/main" id="{9F6ED1F9-AF9E-CEC1-A8CE-0B93E2C67A84}"/>
              </a:ext>
            </a:extLst>
          </p:cNvPr>
          <p:cNvGrpSpPr/>
          <p:nvPr/>
        </p:nvGrpSpPr>
        <p:grpSpPr>
          <a:xfrm>
            <a:off x="0" y="89650"/>
            <a:ext cx="9446290" cy="1013937"/>
            <a:chOff x="0" y="89295"/>
            <a:chExt cx="9446290" cy="1013937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DD75EA8B-C308-48D6-5F87-9C2B8F36DF82}"/>
                </a:ext>
              </a:extLst>
            </p:cNvPr>
            <p:cNvGrpSpPr/>
            <p:nvPr/>
          </p:nvGrpSpPr>
          <p:grpSpPr>
            <a:xfrm>
              <a:off x="0" y="89295"/>
              <a:ext cx="3728127" cy="1013937"/>
              <a:chOff x="0" y="89295"/>
              <a:chExt cx="3728127" cy="1013937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 rotWithShape="1">
              <a:blip r:embed="rId6" cstate="screen"/>
              <a:srcRect l="3775" t="21329" r="63994" b="55246"/>
              <a:stretch>
                <a:fillRect/>
              </a:stretch>
            </p:blipFill>
            <p:spPr>
              <a:xfrm>
                <a:off x="0" y="89295"/>
                <a:ext cx="3728127" cy="1013937"/>
              </a:xfrm>
              <a:prstGeom prst="rect">
                <a:avLst/>
              </a:prstGeom>
            </p:spPr>
          </p:pic>
          <p:sp>
            <p:nvSpPr>
              <p:cNvPr id="6" name="文本框 5"/>
              <p:cNvSpPr txBox="1"/>
              <p:nvPr/>
            </p:nvSpPr>
            <p:spPr>
              <a:xfrm>
                <a:off x="408815" y="266195"/>
                <a:ext cx="3220310" cy="5835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rgbClr val="DB6D5B"/>
                    </a:solidFill>
                    <a:latin typeface="Times New Roman" panose="02020603050405020304" charset="0"/>
                    <a:cs typeface="Times New Roman" panose="02020603050405020304" charset="0"/>
                  </a:rPr>
                  <a:t>Jigsaw reading</a:t>
                </a:r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4102105" y="264591"/>
              <a:ext cx="5344185" cy="58477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lvl="0">
                <a:spcBef>
                  <a:spcPct val="20000"/>
                </a:spcBef>
                <a:defRPr/>
              </a:pPr>
              <a:r>
                <a:rPr lang="en-US" sz="3200" b="1" dirty="0">
                  <a:latin typeface="Times New Roman" panose="02020603050405020304" charset="0"/>
                  <a:cs typeface="Times New Roman" panose="02020603050405020304" charset="0"/>
                </a:rPr>
                <a:t> Read P31, find the answers.</a:t>
              </a:r>
              <a:r>
                <a:rPr lang="en-US" sz="3200" b="1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 </a:t>
              </a:r>
            </a:p>
          </p:txBody>
        </p:sp>
      </p:grpSp>
      <p:graphicFrame>
        <p:nvGraphicFramePr>
          <p:cNvPr id="8" name="表格 8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787807603"/>
              </p:ext>
            </p:extLst>
          </p:nvPr>
        </p:nvGraphicFramePr>
        <p:xfrm>
          <a:off x="1507488" y="2365802"/>
          <a:ext cx="9704345" cy="445454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875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16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2676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Old things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New things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6945"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3200" b="1" dirty="0">
                          <a:latin typeface="Times New Roman" panose="02020603050405020304" charset="0"/>
                          <a:cs typeface="Times New Roman" panose="02020603050405020304" charset="0"/>
                        </a:rPr>
                        <a:t>                   ___________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6945"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3200" b="1" dirty="0">
                          <a:latin typeface="Times New Roman" panose="02020603050405020304" charset="0"/>
                          <a:cs typeface="Times New Roman" panose="02020603050405020304" charset="0"/>
                        </a:rPr>
                        <a:t>                   ___________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945"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3200" b="1" dirty="0">
                          <a:latin typeface="Times New Roman" panose="02020603050405020304" charset="0"/>
                          <a:cs typeface="Times New Roman" panose="02020603050405020304" charset="0"/>
                        </a:rPr>
                        <a:t>                    ___________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56945"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3200" b="0" dirty="0">
                          <a:latin typeface="Times New Roman" panose="02020603050405020304" charset="0"/>
                          <a:cs typeface="Times New Roman" panose="02020603050405020304" charset="0"/>
                        </a:rPr>
                        <a:t>                     ___________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1826715" y="3232662"/>
            <a:ext cx="368732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Times New Roman" panose="02020603050405020304" charset="0"/>
                <a:cs typeface="Times New Roman" panose="02020603050405020304" charset="0"/>
              </a:rPr>
              <a:t>the broken ladder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298009" y="4152927"/>
            <a:ext cx="274473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Times New Roman" panose="02020603050405020304" charset="0"/>
                <a:cs typeface="Times New Roman" panose="02020603050405020304" charset="0"/>
              </a:rPr>
              <a:t>the worn </a:t>
            </a:r>
            <a:r>
              <a:rPr lang="en-US" altLang="zh-CN" sz="3200" b="1" dirty="0" err="1">
                <a:latin typeface="Times New Roman" panose="02020603050405020304" charset="0"/>
                <a:cs typeface="Times New Roman" panose="02020603050405020304" charset="0"/>
              </a:rPr>
              <a:t>tyre</a:t>
            </a:r>
            <a:endParaRPr lang="en-US" altLang="zh-CN" sz="32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30651" y="5094739"/>
            <a:ext cx="272735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Times New Roman" panose="02020603050405020304" charset="0"/>
                <a:cs typeface="Times New Roman" panose="02020603050405020304" charset="0"/>
              </a:rPr>
              <a:t> the trunk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546114" y="6114917"/>
            <a:ext cx="322940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Times New Roman" panose="02020603050405020304" charset="0"/>
                <a:cs typeface="Times New Roman" panose="02020603050405020304" charset="0"/>
              </a:rPr>
              <a:t> the old clothes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777941" y="2991686"/>
            <a:ext cx="26154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a bookshelf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777941" y="3891026"/>
            <a:ext cx="313232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the dog’s home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002870" y="4876078"/>
            <a:ext cx="163654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a table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762775" y="5823134"/>
            <a:ext cx="32294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the shopping bag</a:t>
            </a:r>
          </a:p>
        </p:txBody>
      </p:sp>
      <p:sp>
        <p:nvSpPr>
          <p:cNvPr id="27" name="箭头: 右 26"/>
          <p:cNvSpPr/>
          <p:nvPr/>
        </p:nvSpPr>
        <p:spPr>
          <a:xfrm>
            <a:off x="5247755" y="2491642"/>
            <a:ext cx="982980" cy="412750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7"/>
          <a:srcRect l="53959" t="58145" r="14971" b="19450"/>
          <a:stretch>
            <a:fillRect/>
          </a:stretch>
        </p:blipFill>
        <p:spPr>
          <a:xfrm>
            <a:off x="1337475" y="5095337"/>
            <a:ext cx="993444" cy="7822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7"/>
          <a:srcRect l="42837" t="22013" r="33652" b="32026"/>
          <a:stretch>
            <a:fillRect/>
          </a:stretch>
        </p:blipFill>
        <p:spPr>
          <a:xfrm>
            <a:off x="1438592" y="3098664"/>
            <a:ext cx="395605" cy="843915"/>
          </a:xfrm>
          <a:prstGeom prst="parallelogram">
            <a:avLst>
              <a:gd name="adj" fmla="val 18531"/>
            </a:avLst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49905" y="5940872"/>
            <a:ext cx="1050290" cy="879475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2" name="左大括号 1"/>
          <p:cNvSpPr/>
          <p:nvPr/>
        </p:nvSpPr>
        <p:spPr>
          <a:xfrm>
            <a:off x="1058545" y="3195320"/>
            <a:ext cx="246380" cy="1120775"/>
          </a:xfrm>
          <a:prstGeom prst="leftBrac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9" name="左大括号 8"/>
          <p:cNvSpPr/>
          <p:nvPr/>
        </p:nvSpPr>
        <p:spPr>
          <a:xfrm>
            <a:off x="1052830" y="5059680"/>
            <a:ext cx="251460" cy="1129665"/>
          </a:xfrm>
          <a:prstGeom prst="leftBrac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4" name="文本框 13"/>
          <p:cNvSpPr txBox="1"/>
          <p:nvPr/>
        </p:nvSpPr>
        <p:spPr>
          <a:xfrm>
            <a:off x="84042" y="3239770"/>
            <a:ext cx="1240155" cy="10763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Team </a:t>
            </a:r>
          </a:p>
          <a:p>
            <a:pPr algn="ctr"/>
            <a:r>
              <a:rPr lang="en-US" altLang="zh-CN" sz="3200" dirty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2350" y="5086349"/>
            <a:ext cx="1240155" cy="10763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Team </a:t>
            </a:r>
          </a:p>
          <a:p>
            <a:pPr algn="ctr"/>
            <a:r>
              <a:rPr lang="en-US" altLang="zh-CN" sz="3200" dirty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6091256" y="3045466"/>
            <a:ext cx="1365885" cy="855980"/>
          </a:xfrm>
          <a:prstGeom prst="roundRect">
            <a:avLst/>
          </a:prstGeom>
          <a:solidFill>
            <a:srgbClr val="000000">
              <a:alpha val="0"/>
            </a:srgb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29" name="圆角矩形 28"/>
          <p:cNvSpPr/>
          <p:nvPr/>
        </p:nvSpPr>
        <p:spPr>
          <a:xfrm>
            <a:off x="6092229" y="4080983"/>
            <a:ext cx="1365885" cy="855980"/>
          </a:xfrm>
          <a:prstGeom prst="roundRect">
            <a:avLst/>
          </a:prstGeom>
          <a:solidFill>
            <a:srgbClr val="000000">
              <a:alpha val="0"/>
            </a:srgb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1" name="圆角矩形 30"/>
          <p:cNvSpPr/>
          <p:nvPr/>
        </p:nvSpPr>
        <p:spPr>
          <a:xfrm>
            <a:off x="5995482" y="5031653"/>
            <a:ext cx="1365885" cy="855980"/>
          </a:xfrm>
          <a:prstGeom prst="roundRect">
            <a:avLst/>
          </a:prstGeom>
          <a:solidFill>
            <a:srgbClr val="000000">
              <a:alpha val="0"/>
            </a:srgb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4" r="1644"/>
          <a:stretch>
            <a:fillRect/>
          </a:stretch>
        </p:blipFill>
        <p:spPr>
          <a:xfrm>
            <a:off x="6114828" y="3032127"/>
            <a:ext cx="1287012" cy="9769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0"/>
          <a:srcRect l="64818" t="81650" r="12879"/>
          <a:stretch>
            <a:fillRect/>
          </a:stretch>
        </p:blipFill>
        <p:spPr>
          <a:xfrm>
            <a:off x="6041495" y="3998533"/>
            <a:ext cx="1181100" cy="10661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1"/>
          <a:srcRect l="30519" t="64055" r="24719" b="3643"/>
          <a:stretch>
            <a:fillRect/>
          </a:stretch>
        </p:blipFill>
        <p:spPr>
          <a:xfrm>
            <a:off x="6047416" y="5040630"/>
            <a:ext cx="1100455" cy="8712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0B32196B-7391-ED81-45C1-D3938D49E0F7}"/>
              </a:ext>
            </a:extLst>
          </p:cNvPr>
          <p:cNvSpPr txBox="1"/>
          <p:nvPr/>
        </p:nvSpPr>
        <p:spPr>
          <a:xfrm>
            <a:off x="1864064" y="1237585"/>
            <a:ext cx="7403762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The  </a:t>
            </a:r>
            <a:r>
              <a:rPr lang="en-US" altLang="zh-CN" sz="3200" b="1" u="sng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broken ladder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is now  __________ .</a:t>
            </a:r>
          </a:p>
        </p:txBody>
      </p:sp>
      <p:pic>
        <p:nvPicPr>
          <p:cNvPr id="38" name="Piano Pianissimo - Blue Sky">
            <a:hlinkClick r:id="" action="ppaction://media"/>
            <a:extLst>
              <a:ext uri="{FF2B5EF4-FFF2-40B4-BE49-F238E27FC236}">
                <a16:creationId xmlns:a16="http://schemas.microsoft.com/office/drawing/2014/main" id="{02E8391C-3DB7-6E40-453F-332E17AB0D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end="214775.8125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44668" y="1207213"/>
            <a:ext cx="487363" cy="487363"/>
          </a:xfrm>
          <a:prstGeom prst="rect">
            <a:avLst/>
          </a:prstGeom>
        </p:spPr>
      </p:pic>
      <p:sp>
        <p:nvSpPr>
          <p:cNvPr id="43" name="文本框 42">
            <a:extLst>
              <a:ext uri="{FF2B5EF4-FFF2-40B4-BE49-F238E27FC236}">
                <a16:creationId xmlns:a16="http://schemas.microsoft.com/office/drawing/2014/main" id="{B002D716-29CB-770F-0E70-1F83973D0409}"/>
              </a:ext>
            </a:extLst>
          </p:cNvPr>
          <p:cNvSpPr txBox="1"/>
          <p:nvPr/>
        </p:nvSpPr>
        <p:spPr>
          <a:xfrm>
            <a:off x="1855545" y="1780398"/>
            <a:ext cx="7669456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The </a:t>
            </a:r>
            <a:r>
              <a:rPr lang="en-US" altLang="zh-CN" sz="3200" b="1" u="sng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shopping bag 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is made of </a:t>
            </a:r>
            <a:r>
              <a:rPr lang="en-US" altLang="zh-CN" sz="3200" b="1" u="sng" dirty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          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.</a:t>
            </a: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6D1EF904-3B5D-02FC-7397-3CE4BB0DE1E9}"/>
              </a:ext>
            </a:extLst>
          </p:cNvPr>
          <p:cNvSpPr/>
          <p:nvPr/>
        </p:nvSpPr>
        <p:spPr>
          <a:xfrm>
            <a:off x="11434900" y="6369422"/>
            <a:ext cx="381000" cy="36365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图片 45">
            <a:extLst>
              <a:ext uri="{FF2B5EF4-FFF2-40B4-BE49-F238E27FC236}">
                <a16:creationId xmlns:a16="http://schemas.microsoft.com/office/drawing/2014/main" id="{3FD8EA7A-940C-AD22-926C-A504E26DBE40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51" t="24608" r="22205" b="14929"/>
          <a:stretch/>
        </p:blipFill>
        <p:spPr>
          <a:xfrm>
            <a:off x="1379542" y="4035803"/>
            <a:ext cx="513704" cy="877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id="{33156844-2691-5941-038D-F45162D4A792}"/>
              </a:ext>
            </a:extLst>
          </p:cNvPr>
          <p:cNvSpPr txBox="1"/>
          <p:nvPr/>
        </p:nvSpPr>
        <p:spPr>
          <a:xfrm>
            <a:off x="238893" y="2250386"/>
            <a:ext cx="245785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highlight>
                  <a:srgbClr val="FFFF00"/>
                </a:highlight>
              </a:rPr>
              <a:t>rubbish</a:t>
            </a:r>
            <a:endParaRPr lang="zh-CN" altLang="en-US" sz="4400" b="1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A16FD2F-2582-5829-E0CE-01E765AA4A36}"/>
              </a:ext>
            </a:extLst>
          </p:cNvPr>
          <p:cNvSpPr txBox="1"/>
          <p:nvPr/>
        </p:nvSpPr>
        <p:spPr>
          <a:xfrm>
            <a:off x="10322234" y="2261759"/>
            <a:ext cx="186976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useful</a:t>
            </a:r>
            <a:endParaRPr lang="zh-CN" altLang="en-US" sz="4400" b="1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41" name="圆角矩形 29">
            <a:extLst>
              <a:ext uri="{FF2B5EF4-FFF2-40B4-BE49-F238E27FC236}">
                <a16:creationId xmlns:a16="http://schemas.microsoft.com/office/drawing/2014/main" id="{F8302B83-D0E5-2E02-7C0B-E8A383703BE0}"/>
              </a:ext>
            </a:extLst>
          </p:cNvPr>
          <p:cNvSpPr/>
          <p:nvPr/>
        </p:nvSpPr>
        <p:spPr>
          <a:xfrm>
            <a:off x="6018570" y="5981671"/>
            <a:ext cx="1365885" cy="817332"/>
          </a:xfrm>
          <a:prstGeom prst="roundRect">
            <a:avLst/>
          </a:prstGeom>
          <a:solidFill>
            <a:srgbClr val="000000">
              <a:alpha val="0"/>
            </a:srgb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pic>
        <p:nvPicPr>
          <p:cNvPr id="42" name="图片 41">
            <a:extLst>
              <a:ext uri="{FF2B5EF4-FFF2-40B4-BE49-F238E27FC236}">
                <a16:creationId xmlns:a16="http://schemas.microsoft.com/office/drawing/2014/main" id="{006F7CAF-760D-782A-82C6-3904D9845991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66816" t="26392" r="7311" b="47904"/>
          <a:stretch>
            <a:fillRect/>
          </a:stretch>
        </p:blipFill>
        <p:spPr>
          <a:xfrm>
            <a:off x="6115179" y="5963339"/>
            <a:ext cx="786607" cy="8568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61325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</p:childTnLst>
        </p:cTn>
      </p:par>
    </p:tnLst>
    <p:bldLst>
      <p:bldP spid="13" grpId="0"/>
      <p:bldP spid="15" grpId="0"/>
      <p:bldP spid="15" grpId="1"/>
      <p:bldP spid="16" grpId="0"/>
      <p:bldP spid="16" grpId="1"/>
      <p:bldP spid="17" grpId="0"/>
      <p:bldP spid="17" grpId="1"/>
      <p:bldP spid="18" grpId="1"/>
      <p:bldP spid="18" grpId="2"/>
      <p:bldP spid="2" grpId="0" animBg="1"/>
      <p:bldP spid="2" grpId="1" animBg="1"/>
      <p:bldP spid="9" grpId="0" animBg="1"/>
      <p:bldP spid="9" grpId="1" animBg="1"/>
      <p:bldP spid="14" grpId="0"/>
      <p:bldP spid="14" grpId="1"/>
      <p:bldP spid="21" grpId="0"/>
      <p:bldP spid="21" grpId="1"/>
      <p:bldP spid="34" grpId="0"/>
      <p:bldP spid="34" grpId="1"/>
      <p:bldP spid="43" grpId="0"/>
      <p:bldP spid="43" grpId="1"/>
      <p:bldP spid="39" grpId="0"/>
      <p:bldP spid="4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30"/>
            <a:ext cx="12192000" cy="68491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1748" y="-9967"/>
            <a:ext cx="6240378" cy="6858000"/>
          </a:xfrm>
          <a:prstGeom prst="rect">
            <a:avLst/>
          </a:prstGeom>
        </p:spPr>
      </p:pic>
      <p:sp>
        <p:nvSpPr>
          <p:cNvPr id="5" name="对话气泡: 椭圆形 4"/>
          <p:cNvSpPr/>
          <p:nvPr/>
        </p:nvSpPr>
        <p:spPr>
          <a:xfrm>
            <a:off x="0" y="1063815"/>
            <a:ext cx="6019800" cy="2397748"/>
          </a:xfrm>
          <a:prstGeom prst="wedgeEllipseCallout">
            <a:avLst>
              <a:gd name="adj1" fmla="val 42763"/>
              <a:gd name="adj2" fmla="val 4261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/>
                </a:solidFill>
              </a:rPr>
              <a:t>You see, </a:t>
            </a:r>
            <a:r>
              <a:rPr lang="en-US" altLang="zh-CN" sz="3200" b="1" dirty="0">
                <a:solidFill>
                  <a:srgbClr val="FF0000"/>
                </a:solidFill>
              </a:rPr>
              <a:t>old things </a:t>
            </a:r>
            <a:r>
              <a:rPr lang="en-US" altLang="zh-CN" sz="3200" b="1" dirty="0">
                <a:solidFill>
                  <a:schemeClr val="tx1"/>
                </a:solidFill>
              </a:rPr>
              <a:t>can be </a:t>
            </a:r>
            <a:r>
              <a:rPr lang="en-US" altLang="zh-CN" sz="3200" b="1" dirty="0">
                <a:solidFill>
                  <a:srgbClr val="FF0000"/>
                </a:solidFill>
              </a:rPr>
              <a:t>new</a:t>
            </a:r>
            <a:r>
              <a:rPr lang="en-US" altLang="zh-CN" sz="3200" b="1" dirty="0">
                <a:solidFill>
                  <a:schemeClr val="tx1"/>
                </a:solidFill>
              </a:rPr>
              <a:t> again.</a:t>
            </a:r>
          </a:p>
          <a:p>
            <a:pPr algn="ctr"/>
            <a:r>
              <a:rPr lang="en-US" altLang="zh-CN" sz="3200" b="1" dirty="0">
                <a:solidFill>
                  <a:srgbClr val="FF0000"/>
                </a:solidFill>
              </a:rPr>
              <a:t>Rubbish</a:t>
            </a:r>
            <a:r>
              <a:rPr lang="en-US" altLang="zh-CN" sz="3200" b="1" dirty="0">
                <a:solidFill>
                  <a:schemeClr val="tx1"/>
                </a:solidFill>
              </a:rPr>
              <a:t> can be </a:t>
            </a:r>
            <a:r>
              <a:rPr lang="en-US" altLang="zh-CN" sz="3200" b="1" dirty="0">
                <a:solidFill>
                  <a:srgbClr val="FF0000"/>
                </a:solidFill>
              </a:rPr>
              <a:t>useful</a:t>
            </a:r>
            <a:r>
              <a:rPr lang="en-US" altLang="zh-CN" sz="3200" b="1" dirty="0">
                <a:solidFill>
                  <a:schemeClr val="tx1"/>
                </a:solidFill>
              </a:rPr>
              <a:t> again.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  <p:sp>
        <p:nvSpPr>
          <p:cNvPr id="6" name="对话气泡: 椭圆形 5"/>
          <p:cNvSpPr/>
          <p:nvPr/>
        </p:nvSpPr>
        <p:spPr>
          <a:xfrm>
            <a:off x="7829549" y="1933021"/>
            <a:ext cx="3244294" cy="917596"/>
          </a:xfrm>
          <a:prstGeom prst="wedgeEllipseCallout">
            <a:avLst>
              <a:gd name="adj1" fmla="val -32991"/>
              <a:gd name="adj2" fmla="val 6389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/>
                </a:solidFill>
              </a:rPr>
              <a:t>That’s right!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29549" y="5984587"/>
            <a:ext cx="4181475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3200" b="1" dirty="0"/>
              <a:t>Nicky nods his head .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1D9CA1C-12D0-B705-8837-64BB930B8DB2}"/>
              </a:ext>
            </a:extLst>
          </p:cNvPr>
          <p:cNvSpPr/>
          <p:nvPr/>
        </p:nvSpPr>
        <p:spPr>
          <a:xfrm>
            <a:off x="2676525" y="1903935"/>
            <a:ext cx="819150" cy="3587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051F4D2-0B2E-1548-B895-9BC33E74777D}"/>
              </a:ext>
            </a:extLst>
          </p:cNvPr>
          <p:cNvSpPr/>
          <p:nvPr/>
        </p:nvSpPr>
        <p:spPr>
          <a:xfrm>
            <a:off x="3921748" y="2311795"/>
            <a:ext cx="1178447" cy="4123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0A51580-803C-C175-F5A8-E483889898E8}"/>
              </a:ext>
            </a:extLst>
          </p:cNvPr>
          <p:cNvSpPr/>
          <p:nvPr/>
        </p:nvSpPr>
        <p:spPr>
          <a:xfrm>
            <a:off x="123726" y="304094"/>
            <a:ext cx="8258273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3200" b="1" dirty="0">
                <a:latin typeface="Times New Roman" panose="02020603050405020304" charset="0"/>
                <a:cs typeface="Times New Roman" panose="02020603050405020304" charset="0"/>
              </a:rPr>
              <a:t>W</a:t>
            </a:r>
            <a:r>
              <a:rPr lang="en-US" altLang="zh-CN" sz="3200" b="1" dirty="0">
                <a:latin typeface="Times New Roman" panose="02020603050405020304" charset="0"/>
                <a:cs typeface="Times New Roman" panose="02020603050405020304" charset="0"/>
              </a:rPr>
              <a:t>hat lesson does Nicky learn from the lady</a:t>
            </a:r>
            <a:r>
              <a:rPr lang="en-US" sz="3200" b="1" dirty="0">
                <a:latin typeface="Times New Roman" panose="02020603050405020304" charset="0"/>
                <a:cs typeface="Times New Roman" panose="02020603050405020304" charset="0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4301"/>
            <a:ext cx="12192000" cy="68491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/>
          <a:srcRect b="36770"/>
          <a:stretch>
            <a:fillRect/>
          </a:stretch>
        </p:blipFill>
        <p:spPr>
          <a:xfrm>
            <a:off x="3711672" y="1175403"/>
            <a:ext cx="6270625" cy="4336330"/>
          </a:xfrm>
          <a:prstGeom prst="rect">
            <a:avLst/>
          </a:prstGeom>
        </p:spPr>
      </p:pic>
      <p:sp>
        <p:nvSpPr>
          <p:cNvPr id="6" name="对话气泡: 椭圆形 5"/>
          <p:cNvSpPr/>
          <p:nvPr/>
        </p:nvSpPr>
        <p:spPr>
          <a:xfrm>
            <a:off x="55574" y="3860276"/>
            <a:ext cx="5643512" cy="2559377"/>
          </a:xfrm>
          <a:prstGeom prst="wedgeEllipseCallout">
            <a:avLst>
              <a:gd name="adj1" fmla="val 34911"/>
              <a:gd name="adj2" fmla="val -7265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Nicky, can you help me throw these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cardboard boxes 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into the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rubbish bin 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?</a:t>
            </a:r>
          </a:p>
        </p:txBody>
      </p:sp>
      <p:sp>
        <p:nvSpPr>
          <p:cNvPr id="7" name="对话气泡: 椭圆形 6"/>
          <p:cNvSpPr/>
          <p:nvPr/>
        </p:nvSpPr>
        <p:spPr>
          <a:xfrm>
            <a:off x="7698677" y="1552037"/>
            <a:ext cx="4064858" cy="1187777"/>
          </a:xfrm>
          <a:prstGeom prst="wedgeEllipseCallout">
            <a:avLst>
              <a:gd name="adj1" fmla="val -53768"/>
              <a:gd name="adj2" fmla="val 4881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Wait, mum, </a:t>
            </a:r>
          </a:p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I have an idea!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" name="图片 4" descr="篮球框&#10;&#10;描述已自动生成">
            <a:extLst>
              <a:ext uri="{FF2B5EF4-FFF2-40B4-BE49-F238E27FC236}">
                <a16:creationId xmlns:a16="http://schemas.microsoft.com/office/drawing/2014/main" id="{1AD393C0-3662-E990-C2BA-D1BD35D9149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7986" y="5471693"/>
            <a:ext cx="1181100" cy="1363146"/>
          </a:xfrm>
          <a:prstGeom prst="ellipse">
            <a:avLst/>
          </a:prstGeom>
        </p:spPr>
      </p:pic>
      <p:pic>
        <p:nvPicPr>
          <p:cNvPr id="9" name="Nicky's new neighbour">
            <a:hlinkClick r:id="" action="ppaction://media"/>
            <a:extLst>
              <a:ext uri="{FF2B5EF4-FFF2-40B4-BE49-F238E27FC236}">
                <a16:creationId xmlns:a16="http://schemas.microsoft.com/office/drawing/2014/main" id="{061FBE60-EBB1-093D-D8AD-1309BF9F939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16609" end="6660.875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214498" y="5685922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1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491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9041" y="0"/>
            <a:ext cx="6270625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901" y="3644739"/>
            <a:ext cx="7203541" cy="1175706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latin typeface="Times New Roman" panose="02020603050405020304" charset="0"/>
                <a:cs typeface="Times New Roman" panose="02020603050405020304" charset="0"/>
              </a:rPr>
              <a:t>He makes ______from the 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waste boxes</a:t>
            </a:r>
            <a:r>
              <a:rPr lang="en-US" sz="3200" b="1" dirty="0">
                <a:latin typeface="Times New Roman" panose="02020603050405020304" charset="0"/>
                <a:cs typeface="Times New Roman" panose="02020603050405020304" charset="0"/>
              </a:rPr>
              <a:t> !</a:t>
            </a:r>
          </a:p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latin typeface="Times New Roman" panose="02020603050405020304" charset="0"/>
                <a:cs typeface="Times New Roman" panose="02020603050405020304" charset="0"/>
              </a:rPr>
              <a:t>And he likes it very much .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6863080" y="4307205"/>
            <a:ext cx="1420495" cy="2021840"/>
          </a:xfrm>
          <a:prstGeom prst="roundRect">
            <a:avLst/>
          </a:prstGeom>
          <a:solidFill>
            <a:srgbClr val="2379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026072" y="3616975"/>
            <a:ext cx="12661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a tent </a:t>
            </a:r>
            <a:endParaRPr lang="en-US" altLang="en-US" sz="32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81" name="流程图: 终止 80"/>
          <p:cNvSpPr/>
          <p:nvPr/>
        </p:nvSpPr>
        <p:spPr>
          <a:xfrm>
            <a:off x="29210" y="206375"/>
            <a:ext cx="3566160" cy="762000"/>
          </a:xfrm>
          <a:prstGeom prst="flowChartTermina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Look and say 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B2E982C-EBEE-CCAB-6C9F-D8D7B911679E}"/>
              </a:ext>
            </a:extLst>
          </p:cNvPr>
          <p:cNvSpPr/>
          <p:nvPr/>
        </p:nvSpPr>
        <p:spPr>
          <a:xfrm>
            <a:off x="4041611" y="102680"/>
            <a:ext cx="6697994" cy="583565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What does he make from the boxes 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4" grpId="0"/>
      <p:bldP spid="4" grpId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F227D300-3705-4493-BD6D-5E9D123981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30"/>
            <a:ext cx="12192000" cy="68491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10339" y="546648"/>
            <a:ext cx="94539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Did you make your bed this morning ?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9736" y="1857215"/>
            <a:ext cx="7812528" cy="46407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0480" y="1828801"/>
            <a:ext cx="2074093" cy="20740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110B3B27-D0D5-41EA-9975-0333CE1319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860"/>
            <a:ext cx="12192000" cy="684914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358673" y="295590"/>
            <a:ext cx="6604188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3600" b="1" dirty="0">
                <a:latin typeface="Times New Roman" panose="02020603050405020304" charset="0"/>
                <a:cs typeface="Times New Roman" panose="02020603050405020304" charset="0"/>
              </a:rPr>
              <a:t>W</a:t>
            </a:r>
            <a:r>
              <a:rPr lang="en-US" altLang="zh-CN" sz="3600" b="1" dirty="0">
                <a:latin typeface="Times New Roman" panose="02020603050405020304" charset="0"/>
                <a:cs typeface="Times New Roman" panose="02020603050405020304" charset="0"/>
              </a:rPr>
              <a:t>hat can you make them into </a:t>
            </a:r>
            <a:r>
              <a:rPr lang="en-US" sz="3600" b="1" dirty="0">
                <a:latin typeface="Times New Roman" panose="02020603050405020304" charset="0"/>
                <a:cs typeface="Times New Roman" panose="02020603050405020304" charset="0"/>
              </a:rPr>
              <a:t>?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80" r="30689"/>
          <a:stretch/>
        </p:blipFill>
        <p:spPr>
          <a:xfrm>
            <a:off x="130019" y="2854230"/>
            <a:ext cx="1152151" cy="20892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1" name="流程图: 终止 80"/>
          <p:cNvSpPr/>
          <p:nvPr/>
        </p:nvSpPr>
        <p:spPr>
          <a:xfrm>
            <a:off x="25082" y="146404"/>
            <a:ext cx="4130040" cy="762000"/>
          </a:xfrm>
          <a:prstGeom prst="flowChartTermina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Group work 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56612" y="1397947"/>
            <a:ext cx="10278776" cy="76944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I can make </a:t>
            </a:r>
            <a:r>
              <a:rPr lang="en-US" altLang="zh-CN" sz="4400" u="sng" dirty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              </a:t>
            </a:r>
            <a:r>
              <a:rPr lang="en-US" altLang="zh-CN" sz="4400" b="1" u="sng" dirty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4400" b="1" dirty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into _________.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DEA691BE-5A4E-ADAE-4540-2E9E45E39FC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3959" t="58145" r="14971" b="19450"/>
          <a:stretch>
            <a:fillRect/>
          </a:stretch>
        </p:blipFill>
        <p:spPr>
          <a:xfrm>
            <a:off x="8760643" y="3109749"/>
            <a:ext cx="2328721" cy="1833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B57F80A8-C314-9633-601A-005D66DC0FD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2837" t="22013" r="33652" b="32026"/>
          <a:stretch>
            <a:fillRect/>
          </a:stretch>
        </p:blipFill>
        <p:spPr>
          <a:xfrm>
            <a:off x="3448665" y="2597032"/>
            <a:ext cx="1099950" cy="2346443"/>
          </a:xfrm>
          <a:prstGeom prst="parallelogram">
            <a:avLst>
              <a:gd name="adj" fmla="val 18531"/>
            </a:avLst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4D82BEA5-660F-E752-2D35-1105F3303FB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51" t="24608" r="22205" b="14929"/>
          <a:stretch/>
        </p:blipFill>
        <p:spPr>
          <a:xfrm>
            <a:off x="1732047" y="2809198"/>
            <a:ext cx="1249337" cy="21342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图片 22" descr="图片包含 服装, 人, 水, 蓝色&#10;&#10;描述已自动生成">
            <a:extLst>
              <a:ext uri="{FF2B5EF4-FFF2-40B4-BE49-F238E27FC236}">
                <a16:creationId xmlns:a16="http://schemas.microsoft.com/office/drawing/2014/main" id="{4F85D108-F9EA-7576-CD4C-03F0EE6546E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4859" y="3133181"/>
            <a:ext cx="2115742" cy="1734909"/>
          </a:xfrm>
          <a:prstGeom prst="rect">
            <a:avLst/>
          </a:prstGeom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id="{EE19366C-F8CE-485B-960F-9F0FDC388C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955" y="3133181"/>
            <a:ext cx="1724569" cy="1724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A6269951-B182-9761-E058-15E360CAD56B}"/>
              </a:ext>
            </a:extLst>
          </p:cNvPr>
          <p:cNvSpPr/>
          <p:nvPr/>
        </p:nvSpPr>
        <p:spPr>
          <a:xfrm>
            <a:off x="10349201" y="5183802"/>
            <a:ext cx="1227319" cy="8915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500" b="1" dirty="0"/>
              <a:t>…</a:t>
            </a:r>
            <a:endParaRPr lang="zh-CN" altLang="en-US" sz="115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90" y="8860"/>
            <a:ext cx="12192000" cy="68491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screen"/>
          <a:srcRect l="3775" t="21329" r="63994" b="55246"/>
          <a:stretch>
            <a:fillRect/>
          </a:stretch>
        </p:blipFill>
        <p:spPr>
          <a:xfrm>
            <a:off x="0" y="52682"/>
            <a:ext cx="3714161" cy="10139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3851" y="166189"/>
            <a:ext cx="32203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Group work</a:t>
            </a:r>
          </a:p>
        </p:txBody>
      </p:sp>
      <p:sp>
        <p:nvSpPr>
          <p:cNvPr id="2" name="矩形 1"/>
          <p:cNvSpPr/>
          <p:nvPr/>
        </p:nvSpPr>
        <p:spPr>
          <a:xfrm>
            <a:off x="3837964" y="-23088"/>
            <a:ext cx="7449162" cy="15696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Choose one or two old things to make them into something new .You can draw or write.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graphicFrame>
        <p:nvGraphicFramePr>
          <p:cNvPr id="7" name="表格 8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39135315"/>
              </p:ext>
            </p:extLst>
          </p:nvPr>
        </p:nvGraphicFramePr>
        <p:xfrm>
          <a:off x="3580811" y="3047421"/>
          <a:ext cx="8296863" cy="302539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9778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067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Old things</a:t>
                      </a:r>
                    </a:p>
                    <a:p>
                      <a:pPr algn="ctr"/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(One or two)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New things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4720"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algn="ctr"/>
                      <a:endParaRPr lang="zh-CN" altLang="en-US" sz="3200" b="1" dirty="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algn="ctr"/>
                      <a:r>
                        <a:rPr lang="en-US" altLang="zh-CN" sz="3200" b="1" dirty="0">
                          <a:latin typeface="Times New Roman" panose="02020603050405020304" charset="0"/>
                          <a:cs typeface="Times New Roman" panose="02020603050405020304" charset="0"/>
                        </a:rPr>
                        <a:t>              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3200" b="1" dirty="0">
                          <a:latin typeface="Times New Roman" panose="02020603050405020304" charset="0"/>
                          <a:cs typeface="Times New Roman" panose="02020603050405020304" charset="0"/>
                        </a:rPr>
                        <a:t>             </a:t>
                      </a:r>
                    </a:p>
                    <a:p>
                      <a:pPr algn="l"/>
                      <a:endParaRPr lang="en-US" altLang="zh-CN" sz="3200" b="1" dirty="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algn="l"/>
                      <a:r>
                        <a:rPr lang="en-US" altLang="zh-CN" sz="3200" b="1" dirty="0">
                          <a:latin typeface="Times New Roman" panose="02020603050405020304" charset="0"/>
                          <a:cs typeface="Times New Roman" panose="02020603050405020304" charset="0"/>
                        </a:rPr>
                        <a:t>    </a:t>
                      </a:r>
                      <a:r>
                        <a:rPr lang="en-US" altLang="zh-CN" sz="3200" b="1" u="sng" dirty="0">
                          <a:latin typeface="Times New Roman" panose="02020603050405020304" charset="0"/>
                          <a:cs typeface="Times New Roman" panose="02020603050405020304" charset="0"/>
                        </a:rPr>
                        <a:t>          </a:t>
                      </a:r>
                      <a:endParaRPr lang="en-US" altLang="zh-CN" sz="3200" b="1" dirty="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3" name="圆角矩形 32"/>
          <p:cNvSpPr/>
          <p:nvPr/>
        </p:nvSpPr>
        <p:spPr>
          <a:xfrm>
            <a:off x="9025424" y="4359865"/>
            <a:ext cx="1258269" cy="1468863"/>
          </a:xfrm>
          <a:prstGeom prst="roundRect">
            <a:avLst>
              <a:gd name="adj" fmla="val 25751"/>
            </a:avLst>
          </a:prstGeom>
          <a:solidFill>
            <a:srgbClr val="000000">
              <a:alpha val="0"/>
            </a:srgb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7" name="圆角矩形 36"/>
          <p:cNvSpPr/>
          <p:nvPr/>
        </p:nvSpPr>
        <p:spPr>
          <a:xfrm>
            <a:off x="3837964" y="4359864"/>
            <a:ext cx="1303638" cy="1468863"/>
          </a:xfrm>
          <a:prstGeom prst="roundRect">
            <a:avLst/>
          </a:prstGeom>
          <a:solidFill>
            <a:srgbClr val="000000">
              <a:alpha val="0"/>
            </a:srgb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2798245-1498-8BC8-8A62-FA64F750746F}"/>
              </a:ext>
            </a:extLst>
          </p:cNvPr>
          <p:cNvSpPr txBox="1"/>
          <p:nvPr/>
        </p:nvSpPr>
        <p:spPr>
          <a:xfrm>
            <a:off x="430445" y="1058249"/>
            <a:ext cx="27516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Words bank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77BB5E0-2D81-92BB-7667-30304BB1A0E8}"/>
              </a:ext>
            </a:extLst>
          </p:cNvPr>
          <p:cNvSpPr/>
          <p:nvPr/>
        </p:nvSpPr>
        <p:spPr>
          <a:xfrm>
            <a:off x="98830" y="1628516"/>
            <a:ext cx="3294793" cy="517680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the plastic bag 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塑料袋</a:t>
            </a:r>
            <a:endParaRPr lang="en-US" altLang="zh-CN" sz="20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lvl="0">
              <a:spcBef>
                <a:spcPct val="20000"/>
              </a:spcBef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the paper core 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纸芯</a:t>
            </a:r>
            <a:endParaRPr lang="en-US" altLang="zh-CN" sz="20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lvl="0">
              <a:spcBef>
                <a:spcPct val="20000"/>
              </a:spcBef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drinks bottle</a:t>
            </a:r>
          </a:p>
          <a:p>
            <a:pPr lvl="0">
              <a:spcBef>
                <a:spcPct val="20000"/>
              </a:spcBef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bottle cap 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瓶盖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lvl="0">
              <a:spcBef>
                <a:spcPct val="20000"/>
              </a:spcBef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towel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毛巾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lvl="0">
              <a:spcBef>
                <a:spcPct val="20000"/>
              </a:spcBef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soda cans 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易拉罐</a:t>
            </a:r>
            <a:endParaRPr lang="en-US" altLang="zh-CN" sz="20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lvl="0">
              <a:spcBef>
                <a:spcPct val="20000"/>
              </a:spcBef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shoe box</a:t>
            </a:r>
          </a:p>
          <a:p>
            <a:pPr lvl="0">
              <a:spcBef>
                <a:spcPct val="20000"/>
              </a:spcBef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paper cup</a:t>
            </a:r>
          </a:p>
          <a:p>
            <a:pPr lvl="0">
              <a:spcBef>
                <a:spcPct val="20000"/>
              </a:spcBef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toothpaste box 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牙膏盒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lvl="0">
              <a:spcBef>
                <a:spcPct val="20000"/>
              </a:spcBef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…</a:t>
            </a:r>
            <a:endParaRPr lang="en-US" altLang="zh-CN" sz="32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14" name="Piano Pianissimo - Blue Sky">
            <a:hlinkClick r:id="" action="ppaction://media"/>
            <a:extLst>
              <a:ext uri="{FF2B5EF4-FFF2-40B4-BE49-F238E27FC236}">
                <a16:creationId xmlns:a16="http://schemas.microsoft.com/office/drawing/2014/main" id="{5CC6A42C-3652-0CA7-9EED-77567F20E49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end="142311.8125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210407" y="6237662"/>
            <a:ext cx="487363" cy="487363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8E9BB935-F75B-0C20-CD93-A79E134E01CF}"/>
              </a:ext>
            </a:extLst>
          </p:cNvPr>
          <p:cNvSpPr txBox="1"/>
          <p:nvPr/>
        </p:nvSpPr>
        <p:spPr>
          <a:xfrm>
            <a:off x="3566083" y="1799642"/>
            <a:ext cx="8444941" cy="76944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  <a:sym typeface="+mn-ea"/>
              </a:rPr>
              <a:t>I can make </a:t>
            </a:r>
            <a:r>
              <a:rPr lang="en-US" altLang="zh-CN" sz="4400" u="sng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         </a:t>
            </a:r>
            <a:r>
              <a:rPr lang="en-US" altLang="zh-CN" sz="4400" b="1" u="sng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4400" b="1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  <a:sym typeface="+mn-ea"/>
              </a:rPr>
              <a:t>into _____.</a:t>
            </a:r>
          </a:p>
        </p:txBody>
      </p:sp>
      <p:sp>
        <p:nvSpPr>
          <p:cNvPr id="16" name="圆角矩形 32">
            <a:extLst>
              <a:ext uri="{FF2B5EF4-FFF2-40B4-BE49-F238E27FC236}">
                <a16:creationId xmlns:a16="http://schemas.microsoft.com/office/drawing/2014/main" id="{3BFA9C6D-C882-C711-ECA9-8627A15A6E44}"/>
              </a:ext>
            </a:extLst>
          </p:cNvPr>
          <p:cNvSpPr/>
          <p:nvPr/>
        </p:nvSpPr>
        <p:spPr>
          <a:xfrm>
            <a:off x="6010275" y="4382539"/>
            <a:ext cx="1258269" cy="1468863"/>
          </a:xfrm>
          <a:prstGeom prst="roundRect">
            <a:avLst>
              <a:gd name="adj" fmla="val 25751"/>
            </a:avLst>
          </a:prstGeom>
          <a:solidFill>
            <a:srgbClr val="000000">
              <a:alpha val="0"/>
            </a:srgb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3378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2" grpId="0"/>
      <p:bldP spid="13" grpId="0" animBg="1"/>
      <p:bldP spid="13" grpId="1" animBg="1"/>
      <p:bldP spid="15" grpId="0"/>
      <p:bldP spid="15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B66D1DCA-FFE7-4CE0-91A6-6DD53C29CD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731"/>
            <a:ext cx="12192000" cy="68491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816232" y="1087256"/>
            <a:ext cx="233344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tidy up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816232" y="2172365"/>
            <a:ext cx="2170410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recycle  </a:t>
            </a:r>
          </a:p>
        </p:txBody>
      </p:sp>
      <p:sp>
        <p:nvSpPr>
          <p:cNvPr id="2" name="左大括号 1"/>
          <p:cNvSpPr/>
          <p:nvPr/>
        </p:nvSpPr>
        <p:spPr>
          <a:xfrm>
            <a:off x="4129304" y="1497839"/>
            <a:ext cx="605097" cy="2631463"/>
          </a:xfrm>
          <a:prstGeom prst="leftBrac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20532" y="2567385"/>
            <a:ext cx="421132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Make life better </a:t>
            </a:r>
          </a:p>
        </p:txBody>
      </p:sp>
      <p:sp>
        <p:nvSpPr>
          <p:cNvPr id="81" name="流程图: 终止 80"/>
          <p:cNvSpPr/>
          <p:nvPr/>
        </p:nvSpPr>
        <p:spPr>
          <a:xfrm>
            <a:off x="248285" y="238753"/>
            <a:ext cx="3456940" cy="762000"/>
          </a:xfrm>
          <a:prstGeom prst="flowChartTermina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Think and say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47008" y="5002395"/>
            <a:ext cx="946159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We can </a:t>
            </a:r>
            <a:r>
              <a:rPr lang="en-US" altLang="zh-CN" sz="4800" b="1" u="sng" dirty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______                         ___</a:t>
            </a:r>
            <a:r>
              <a:rPr lang="en-US" altLang="zh-CN" sz="4800" b="1" dirty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zh-CN" sz="4000" b="1" dirty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l="20241" t="5306" r="4944" b="36000"/>
          <a:stretch>
            <a:fillRect/>
          </a:stretch>
        </p:blipFill>
        <p:spPr>
          <a:xfrm>
            <a:off x="7149671" y="1078915"/>
            <a:ext cx="1089660" cy="9334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 l="43767" t="60685" r="12365" b="3333"/>
          <a:stretch>
            <a:fillRect/>
          </a:stretch>
        </p:blipFill>
        <p:spPr>
          <a:xfrm>
            <a:off x="7098391" y="2178508"/>
            <a:ext cx="1048385" cy="9404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rcRect l="10333" t="21639" r="16874" b="19204"/>
          <a:stretch>
            <a:fillRect/>
          </a:stretch>
        </p:blipFill>
        <p:spPr>
          <a:xfrm>
            <a:off x="8503109" y="2172365"/>
            <a:ext cx="1089660" cy="967288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8081D3E0-F3AD-C804-9580-0D94634DC5AC}"/>
              </a:ext>
            </a:extLst>
          </p:cNvPr>
          <p:cNvSpPr txBox="1"/>
          <p:nvPr/>
        </p:nvSpPr>
        <p:spPr>
          <a:xfrm>
            <a:off x="4983756" y="3359861"/>
            <a:ext cx="91670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…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730DA0C6-5FF9-8C4D-67A6-D4133F4DDB24}"/>
              </a:ext>
            </a:extLst>
          </p:cNvPr>
          <p:cNvSpPr/>
          <p:nvPr/>
        </p:nvSpPr>
        <p:spPr>
          <a:xfrm>
            <a:off x="11049000" y="6189541"/>
            <a:ext cx="381000" cy="36365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 descr="卡通人物&#10;&#10;中度可信度描述已自动生成">
            <a:extLst>
              <a:ext uri="{FF2B5EF4-FFF2-40B4-BE49-F238E27FC236}">
                <a16:creationId xmlns:a16="http://schemas.microsoft.com/office/drawing/2014/main" id="{CCB247CF-A0CC-5187-50AD-CEF93A447A0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3504" y="3260509"/>
            <a:ext cx="2170409" cy="1627072"/>
          </a:xfrm>
          <a:prstGeom prst="rect">
            <a:avLst/>
          </a:prstGeom>
        </p:spPr>
      </p:pic>
      <p:pic>
        <p:nvPicPr>
          <p:cNvPr id="25" name="图片 24" descr="图示&#10;&#10;中度可信度描述已自动生成">
            <a:extLst>
              <a:ext uri="{FF2B5EF4-FFF2-40B4-BE49-F238E27FC236}">
                <a16:creationId xmlns:a16="http://schemas.microsoft.com/office/drawing/2014/main" id="{F8C45415-5797-ECCE-3266-F67C272135F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6190" y="3273553"/>
            <a:ext cx="1594942" cy="1594942"/>
          </a:xfrm>
          <a:prstGeom prst="rect">
            <a:avLst/>
          </a:prstGeom>
        </p:spPr>
      </p:pic>
      <p:pic>
        <p:nvPicPr>
          <p:cNvPr id="29" name="图片 28" descr="卡通人物&#10;&#10;中度可信度描述已自动生成">
            <a:extLst>
              <a:ext uri="{FF2B5EF4-FFF2-40B4-BE49-F238E27FC236}">
                <a16:creationId xmlns:a16="http://schemas.microsoft.com/office/drawing/2014/main" id="{1DA84C37-017D-6C02-2455-4A93B5094EF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41"/>
          <a:stretch/>
        </p:blipFill>
        <p:spPr>
          <a:xfrm>
            <a:off x="10295486" y="2907483"/>
            <a:ext cx="1753475" cy="20557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6" grpId="1"/>
      <p:bldP spid="6" grpId="2"/>
      <p:bldP spid="2" grpId="1" animBg="1"/>
      <p:bldP spid="3" grpId="1"/>
      <p:bldP spid="8" grpId="1"/>
      <p:bldP spid="15" grpId="0"/>
      <p:bldP spid="15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30"/>
            <a:ext cx="12192000" cy="68491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/>
          <a:srcRect l="3775" t="21329" r="63994" b="55246"/>
          <a:stretch>
            <a:fillRect/>
          </a:stretch>
        </p:blipFill>
        <p:spPr>
          <a:xfrm>
            <a:off x="0" y="73153"/>
            <a:ext cx="3750310" cy="10140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38948" y="261943"/>
            <a:ext cx="3220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Homework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35572" y="1173483"/>
            <a:ext cx="11920855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基础型作业：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Read the stories aloud.</a:t>
            </a:r>
          </a:p>
          <a:p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拓展型作业：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Read the following two picture books.</a:t>
            </a:r>
          </a:p>
          <a:p>
            <a:endParaRPr lang="en-US" altLang="zh-CN" sz="3200" b="1" dirty="0">
              <a:solidFill>
                <a:schemeClr val="bg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endParaRPr lang="en-US" altLang="zh-CN" sz="3200" b="1" dirty="0">
              <a:solidFill>
                <a:schemeClr val="bg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endParaRPr lang="zh-CN" altLang="en-US" sz="3200" b="1" dirty="0">
              <a:solidFill>
                <a:schemeClr val="bg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endParaRPr lang="en-US" altLang="zh-CN" sz="3200" b="1" dirty="0">
              <a:solidFill>
                <a:schemeClr val="bg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品格养成型作业：</a:t>
            </a:r>
            <a:endParaRPr lang="en-US" altLang="zh-CN" sz="3200" b="1" dirty="0">
              <a:solidFill>
                <a:schemeClr val="bg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altLang="zh-CN" sz="3200" b="1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①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Tidy up your rooms for 21 days .</a:t>
            </a:r>
          </a:p>
          <a:p>
            <a:pPr algn="just"/>
            <a:r>
              <a:rPr lang="zh-CN" altLang="en-US" sz="3600" b="1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altLang="en-US" sz="3200" b="1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charset="0"/>
              </a:rPr>
              <a:t>② </a:t>
            </a:r>
            <a:r>
              <a:rPr lang="en-US" altLang="zh-CN" sz="3200" b="1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charset="0"/>
              </a:rPr>
              <a:t>Waste recycling competition---I am a recycling superstar .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A006D3EA-5E41-2328-107E-A8BE285E54F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3" r="5511"/>
          <a:stretch/>
        </p:blipFill>
        <p:spPr>
          <a:xfrm>
            <a:off x="3374359" y="2339818"/>
            <a:ext cx="1942143" cy="2352675"/>
          </a:xfrm>
          <a:prstGeom prst="round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EC99391-61C9-0874-AE92-3F13DF9366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3388" y="2472194"/>
            <a:ext cx="3368727" cy="2194970"/>
          </a:xfrm>
          <a:prstGeom prst="round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C7A4D772-2849-15E4-639A-F71A50B65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6478" y="3870372"/>
            <a:ext cx="715637" cy="679246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F9CFCE6-877F-4858-B8BD-2C52CA8AFB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960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213F8A0-12AE-4514-8372-0DD766EC28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256866" y="480060"/>
            <a:ext cx="5458122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图片 5" descr="徽标, 公司名称&#10;&#10;描述已自动生成">
            <a:extLst>
              <a:ext uri="{FF2B5EF4-FFF2-40B4-BE49-F238E27FC236}">
                <a16:creationId xmlns:a16="http://schemas.microsoft.com/office/drawing/2014/main" id="{8F4E4E42-71A9-0E20-E6B6-61260D7C25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" t="13657" r="4"/>
          <a:stretch/>
        </p:blipFill>
        <p:spPr>
          <a:xfrm>
            <a:off x="6476999" y="1562100"/>
            <a:ext cx="5076825" cy="4431792"/>
          </a:xfrm>
          <a:prstGeom prst="hear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9EFF17D4-9A8C-4CE5-B096-D8CCD44004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5458121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B65C7F28-7F57-7CE0-914D-6864737CC5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 descr="徽标, 公司名称&#10;&#10;描述已自动生成">
            <a:extLst>
              <a:ext uri="{FF2B5EF4-FFF2-40B4-BE49-F238E27FC236}">
                <a16:creationId xmlns:a16="http://schemas.microsoft.com/office/drawing/2014/main" id="{2460A1B5-FC03-80CA-DA52-4927EE2085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" t="13657" r="4"/>
          <a:stretch/>
        </p:blipFill>
        <p:spPr>
          <a:xfrm>
            <a:off x="3464036" y="1399809"/>
            <a:ext cx="5977647" cy="5218161"/>
          </a:xfrm>
          <a:prstGeom prst="heart">
            <a:avLst/>
          </a:prstGeom>
        </p:spPr>
      </p:pic>
      <p:pic>
        <p:nvPicPr>
          <p:cNvPr id="8" name="图片 7" descr="文本, 白板&#10;&#10;描述已自动生成">
            <a:extLst>
              <a:ext uri="{FF2B5EF4-FFF2-40B4-BE49-F238E27FC236}">
                <a16:creationId xmlns:a16="http://schemas.microsoft.com/office/drawing/2014/main" id="{A1F8905D-1D89-CB06-8A90-78E02B73693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6" b="1"/>
          <a:stretch/>
        </p:blipFill>
        <p:spPr>
          <a:xfrm>
            <a:off x="44301" y="1405743"/>
            <a:ext cx="12114361" cy="53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0826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344AD699-196C-45CC-AC06-8712A1BF08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4753"/>
            <a:ext cx="12192000" cy="68491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l="51315" t="11127" r="8813" b="10920"/>
          <a:stretch>
            <a:fillRect/>
          </a:stretch>
        </p:blipFill>
        <p:spPr>
          <a:xfrm>
            <a:off x="3411248" y="668459"/>
            <a:ext cx="5622847" cy="58101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31"/>
          <a:stretch/>
        </p:blipFill>
        <p:spPr>
          <a:xfrm>
            <a:off x="4005564" y="1406199"/>
            <a:ext cx="4434214" cy="47833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椭圆 1">
            <a:extLst>
              <a:ext uri="{FF2B5EF4-FFF2-40B4-BE49-F238E27FC236}">
                <a16:creationId xmlns:a16="http://schemas.microsoft.com/office/drawing/2014/main" id="{3440BA46-1C3B-33D4-A0A7-3DBB4FC3DCF8}"/>
              </a:ext>
            </a:extLst>
          </p:cNvPr>
          <p:cNvSpPr/>
          <p:nvPr/>
        </p:nvSpPr>
        <p:spPr>
          <a:xfrm>
            <a:off x="11049000" y="6189541"/>
            <a:ext cx="381000" cy="36365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流程图: 终止 7">
            <a:extLst>
              <a:ext uri="{FF2B5EF4-FFF2-40B4-BE49-F238E27FC236}">
                <a16:creationId xmlns:a16="http://schemas.microsoft.com/office/drawing/2014/main" id="{529931EF-A094-E244-BC2E-AB9E3299D990}"/>
              </a:ext>
            </a:extLst>
          </p:cNvPr>
          <p:cNvSpPr/>
          <p:nvPr/>
        </p:nvSpPr>
        <p:spPr>
          <a:xfrm>
            <a:off x="72390" y="206375"/>
            <a:ext cx="3623310" cy="762000"/>
          </a:xfrm>
          <a:prstGeom prst="flowChartTermina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Read and think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F748C42-53DB-1828-384A-3010498C86E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6257" y="2079320"/>
            <a:ext cx="804974" cy="8049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C1527A81-4196-4780-AC6C-9E1E0286C4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30"/>
            <a:ext cx="12192000" cy="68491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87490" y="856547"/>
            <a:ext cx="4928949" cy="5399981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矩形 4"/>
          <p:cNvSpPr/>
          <p:nvPr/>
        </p:nvSpPr>
        <p:spPr>
          <a:xfrm>
            <a:off x="222784" y="2288996"/>
            <a:ext cx="5542499" cy="235521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latin typeface="Times New Roman" panose="02020603050405020304" charset="0"/>
                <a:cs typeface="Times New Roman" panose="02020603050405020304" charset="0"/>
              </a:rPr>
              <a:t>Ring! Ring! Ring!</a:t>
            </a:r>
          </a:p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latin typeface="Times New Roman" panose="02020603050405020304" charset="0"/>
                <a:cs typeface="Times New Roman" panose="02020603050405020304" charset="0"/>
              </a:rPr>
              <a:t>Alice opens her eyes.</a:t>
            </a:r>
          </a:p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latin typeface="Times New Roman" panose="02020603050405020304" charset="0"/>
                <a:cs typeface="Times New Roman" panose="02020603050405020304" charset="0"/>
              </a:rPr>
              <a:t>Mum comes into her room.</a:t>
            </a:r>
          </a:p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latin typeface="Times New Roman" panose="02020603050405020304" charset="0"/>
                <a:cs typeface="Times New Roman" panose="02020603050405020304" charset="0"/>
              </a:rPr>
              <a:t>“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Ouch</a:t>
            </a:r>
            <a:r>
              <a:rPr lang="en-US" sz="3200" b="1" dirty="0" err="1">
                <a:latin typeface="Times New Roman" panose="02020603050405020304" charset="0"/>
                <a:cs typeface="Times New Roman" panose="02020603050405020304" charset="0"/>
              </a:rPr>
              <a:t>!”She</a:t>
            </a:r>
            <a:r>
              <a:rPr lang="en-US" sz="3200" b="1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steps on a block</a:t>
            </a:r>
            <a:r>
              <a:rPr lang="en-US" sz="3200" b="1" dirty="0"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</p:txBody>
      </p:sp>
      <p:sp>
        <p:nvSpPr>
          <p:cNvPr id="9" name="流程图: 终止 8"/>
          <p:cNvSpPr/>
          <p:nvPr/>
        </p:nvSpPr>
        <p:spPr>
          <a:xfrm>
            <a:off x="72390" y="206375"/>
            <a:ext cx="3623310" cy="762000"/>
          </a:xfrm>
          <a:prstGeom prst="flowChartTermina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Look and listen</a:t>
            </a:r>
          </a:p>
        </p:txBody>
      </p:sp>
      <p:pic>
        <p:nvPicPr>
          <p:cNvPr id="2" name="Alice in Litter House">
            <a:hlinkClick r:id="" action="ppaction://media"/>
            <a:extLst>
              <a:ext uri="{FF2B5EF4-FFF2-40B4-BE49-F238E27FC236}">
                <a16:creationId xmlns:a16="http://schemas.microsoft.com/office/drawing/2014/main" id="{A3D9BA1D-624A-81B2-9653-89BE27AD090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6800" end="104872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413008" y="5017846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 uiExpand="1" build="p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F84DEAAC-6177-4A25-98A5-40A86BBD7C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30"/>
            <a:ext cx="12192000" cy="68491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76827" y="566126"/>
            <a:ext cx="5691975" cy="6235430"/>
          </a:xfrm>
          <a:prstGeom prst="rect">
            <a:avLst/>
          </a:prstGeom>
        </p:spPr>
      </p:pic>
      <p:sp>
        <p:nvSpPr>
          <p:cNvPr id="5" name="对话气泡: 椭圆形 4"/>
          <p:cNvSpPr/>
          <p:nvPr/>
        </p:nvSpPr>
        <p:spPr>
          <a:xfrm>
            <a:off x="4837748" y="349971"/>
            <a:ext cx="5159962" cy="2196465"/>
          </a:xfrm>
          <a:prstGeom prst="wedgeEllipseCallout">
            <a:avLst>
              <a:gd name="adj1" fmla="val 53847"/>
              <a:gd name="adj2" fmla="val 1673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Alice, why don’t you put your things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in the right place 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?</a:t>
            </a:r>
          </a:p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It’s too messy 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.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对话气泡: 椭圆形 8"/>
          <p:cNvSpPr/>
          <p:nvPr/>
        </p:nvSpPr>
        <p:spPr>
          <a:xfrm>
            <a:off x="1250179" y="4635519"/>
            <a:ext cx="4838824" cy="1598295"/>
          </a:xfrm>
          <a:prstGeom prst="wedgeEllipseCallout">
            <a:avLst>
              <a:gd name="adj1" fmla="val 51095"/>
              <a:gd name="adj2" fmla="val 41653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I think it’s OK.</a:t>
            </a:r>
          </a:p>
          <a:p>
            <a:pPr algn="ctr"/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Look, I can find everything .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873" y="1431266"/>
            <a:ext cx="5310505" cy="5835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latin typeface="Times New Roman" panose="02020603050405020304" charset="0"/>
                <a:cs typeface="Times New Roman" panose="02020603050405020304" charset="0"/>
              </a:rPr>
              <a:t>1.What is Alice’s room like ? </a:t>
            </a:r>
          </a:p>
        </p:txBody>
      </p:sp>
      <p:sp>
        <p:nvSpPr>
          <p:cNvPr id="2" name="矩形 1"/>
          <p:cNvSpPr/>
          <p:nvPr/>
        </p:nvSpPr>
        <p:spPr>
          <a:xfrm>
            <a:off x="81873" y="2496972"/>
            <a:ext cx="5317871" cy="10772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latin typeface="Times New Roman" panose="02020603050405020304" charset="0"/>
                <a:cs typeface="Times New Roman" panose="02020603050405020304" charset="0"/>
              </a:rPr>
              <a:t>2.How does 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Alice </a:t>
            </a:r>
            <a:r>
              <a:rPr lang="en-US" sz="3200" b="1" dirty="0">
                <a:latin typeface="Times New Roman" panose="02020603050405020304" charset="0"/>
                <a:cs typeface="Times New Roman" panose="02020603050405020304" charset="0"/>
              </a:rPr>
              <a:t>think about her room? Why?  </a:t>
            </a:r>
          </a:p>
        </p:txBody>
      </p:sp>
      <p:cxnSp>
        <p:nvCxnSpPr>
          <p:cNvPr id="7" name="直接连接符 6"/>
          <p:cNvCxnSpPr>
            <a:cxnSpLocks/>
          </p:cNvCxnSpPr>
          <p:nvPr/>
        </p:nvCxnSpPr>
        <p:spPr>
          <a:xfrm>
            <a:off x="6096000" y="2464355"/>
            <a:ext cx="247772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cxnSpLocks/>
          </p:cNvCxnSpPr>
          <p:nvPr/>
        </p:nvCxnSpPr>
        <p:spPr>
          <a:xfrm>
            <a:off x="3518222" y="5176422"/>
            <a:ext cx="146566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流程图: 终止 9"/>
          <p:cNvSpPr/>
          <p:nvPr/>
        </p:nvSpPr>
        <p:spPr>
          <a:xfrm>
            <a:off x="43814" y="101600"/>
            <a:ext cx="4207239" cy="762000"/>
          </a:xfrm>
          <a:prstGeom prst="flowChartTermina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Listen and answer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CEE22C6-A92C-730B-158E-F3159E8E5C3D}"/>
              </a:ext>
            </a:extLst>
          </p:cNvPr>
          <p:cNvCxnSpPr>
            <a:cxnSpLocks/>
          </p:cNvCxnSpPr>
          <p:nvPr/>
        </p:nvCxnSpPr>
        <p:spPr>
          <a:xfrm>
            <a:off x="3675744" y="5673375"/>
            <a:ext cx="151954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5AF88E49-BD89-AA37-C4BC-85DC8A373CC9}"/>
              </a:ext>
            </a:extLst>
          </p:cNvPr>
          <p:cNvCxnSpPr>
            <a:cxnSpLocks/>
          </p:cNvCxnSpPr>
          <p:nvPr/>
        </p:nvCxnSpPr>
        <p:spPr>
          <a:xfrm>
            <a:off x="2656689" y="6187236"/>
            <a:ext cx="1778829" cy="4657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>
            <a:extLst>
              <a:ext uri="{FF2B5EF4-FFF2-40B4-BE49-F238E27FC236}">
                <a16:creationId xmlns:a16="http://schemas.microsoft.com/office/drawing/2014/main" id="{C9479592-2306-EF02-E2EA-546AB96D346C}"/>
              </a:ext>
            </a:extLst>
          </p:cNvPr>
          <p:cNvSpPr/>
          <p:nvPr/>
        </p:nvSpPr>
        <p:spPr>
          <a:xfrm>
            <a:off x="11049000" y="6189541"/>
            <a:ext cx="381000" cy="36365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Alice in Litter House">
            <a:hlinkClick r:id="" action="ppaction://media"/>
            <a:extLst>
              <a:ext uri="{FF2B5EF4-FFF2-40B4-BE49-F238E27FC236}">
                <a16:creationId xmlns:a16="http://schemas.microsoft.com/office/drawing/2014/main" id="{686D4A60-A077-1991-058F-FBCDD9A2885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8768" end="91046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92363" y="4166486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6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5" grpId="1" animBg="1"/>
      <p:bldP spid="9" grpId="0" animBg="1"/>
      <p:bldP spid="9" grpId="1" animBg="1"/>
      <p:bldP spid="6" grpId="0" animBg="1"/>
      <p:bldP spid="6" grpId="1" animBg="1"/>
      <p:bldP spid="2" grpId="0" bldLvl="0" animBg="1"/>
      <p:bldP spid="2" grpId="1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30"/>
            <a:ext cx="12192000" cy="68491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6838" y="417476"/>
            <a:ext cx="5691975" cy="62354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2937" y="1257484"/>
            <a:ext cx="4740275" cy="117570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latin typeface="Times New Roman" panose="02020603050405020304" charset="0"/>
                <a:cs typeface="Times New Roman" panose="02020603050405020304" charset="0"/>
              </a:rPr>
              <a:t>Do you like Alice’s room ?</a:t>
            </a:r>
          </a:p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latin typeface="Times New Roman" panose="02020603050405020304" charset="0"/>
                <a:cs typeface="Times New Roman" panose="02020603050405020304" charset="0"/>
              </a:rPr>
              <a:t>Why or Why not? </a:t>
            </a:r>
          </a:p>
        </p:txBody>
      </p:sp>
      <p:sp>
        <p:nvSpPr>
          <p:cNvPr id="7" name="矩形 6"/>
          <p:cNvSpPr/>
          <p:nvPr/>
        </p:nvSpPr>
        <p:spPr>
          <a:xfrm>
            <a:off x="132937" y="3160919"/>
            <a:ext cx="4740275" cy="17666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latin typeface="Times New Roman" panose="02020603050405020304" charset="0"/>
                <a:cs typeface="Times New Roman" panose="02020603050405020304" charset="0"/>
              </a:rPr>
              <a:t>Yes, I do . Because …</a:t>
            </a:r>
          </a:p>
          <a:p>
            <a:pPr lvl="0">
              <a:spcBef>
                <a:spcPct val="20000"/>
              </a:spcBef>
              <a:defRPr/>
            </a:pPr>
            <a:endParaRPr lang="en-US" sz="32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latin typeface="Times New Roman" panose="02020603050405020304" charset="0"/>
                <a:cs typeface="Times New Roman" panose="02020603050405020304" charset="0"/>
              </a:rPr>
              <a:t>No, I don’t . Because ……</a:t>
            </a:r>
          </a:p>
        </p:txBody>
      </p:sp>
      <p:sp>
        <p:nvSpPr>
          <p:cNvPr id="2" name="流程图: 终止 1"/>
          <p:cNvSpPr/>
          <p:nvPr/>
        </p:nvSpPr>
        <p:spPr>
          <a:xfrm>
            <a:off x="29210" y="206375"/>
            <a:ext cx="3257550" cy="762000"/>
          </a:xfrm>
          <a:prstGeom prst="flowChartTermina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Free-talk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30"/>
            <a:ext cx="12192000" cy="68491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78180" y="0"/>
            <a:ext cx="6313464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0749" y="281139"/>
            <a:ext cx="6570345" cy="583565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latin typeface="Times New Roman" panose="02020603050405020304" charset="0"/>
                <a:cs typeface="Times New Roman" panose="02020603050405020304" charset="0"/>
              </a:rPr>
              <a:t>That night , a voice wakes Alice up .</a:t>
            </a:r>
          </a:p>
        </p:txBody>
      </p:sp>
      <p:sp>
        <p:nvSpPr>
          <p:cNvPr id="8" name="对话气泡: 椭圆形 7"/>
          <p:cNvSpPr/>
          <p:nvPr/>
        </p:nvSpPr>
        <p:spPr>
          <a:xfrm>
            <a:off x="486383" y="2438165"/>
            <a:ext cx="3686783" cy="990835"/>
          </a:xfrm>
          <a:prstGeom prst="wedgeEllipseCallout">
            <a:avLst>
              <a:gd name="adj1" fmla="val 59223"/>
              <a:gd name="adj2" fmla="val 5840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Get up, Alice!</a:t>
            </a:r>
          </a:p>
        </p:txBody>
      </p:sp>
      <p:sp>
        <p:nvSpPr>
          <p:cNvPr id="9" name="对话气泡: 椭圆形 8"/>
          <p:cNvSpPr/>
          <p:nvPr/>
        </p:nvSpPr>
        <p:spPr>
          <a:xfrm flipH="1">
            <a:off x="7393129" y="2717025"/>
            <a:ext cx="3959050" cy="990835"/>
          </a:xfrm>
          <a:prstGeom prst="wedgeEllipseCallout">
            <a:avLst>
              <a:gd name="adj1" fmla="val 46926"/>
              <a:gd name="adj2" fmla="val -8100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You can talk </a:t>
            </a:r>
            <a:r>
              <a:rPr lang="en-US" altLang="zh-CN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?!</a:t>
            </a:r>
            <a:endParaRPr lang="zh-CN" altLang="en-US" sz="3200" b="1" dirty="0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77850" y="4215016"/>
            <a:ext cx="3774329" cy="584775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latin typeface="Times New Roman" panose="02020603050405020304" charset="0"/>
                <a:cs typeface="Times New Roman" panose="02020603050405020304" charset="0"/>
              </a:rPr>
              <a:t>Alice is surprised .</a:t>
            </a:r>
          </a:p>
        </p:txBody>
      </p:sp>
      <p:pic>
        <p:nvPicPr>
          <p:cNvPr id="12" name="Alice in Litter House">
            <a:hlinkClick r:id="" action="ppaction://media"/>
            <a:extLst>
              <a:ext uri="{FF2B5EF4-FFF2-40B4-BE49-F238E27FC236}">
                <a16:creationId xmlns:a16="http://schemas.microsoft.com/office/drawing/2014/main" id="{A360BB62-CBB5-FBCC-A87A-C6EDADD8CE5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2312" end="79098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45409" y="575127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58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7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30"/>
            <a:ext cx="12192000" cy="68491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70835" y="-77821"/>
            <a:ext cx="6250329" cy="6858000"/>
          </a:xfrm>
          <a:prstGeom prst="rect">
            <a:avLst/>
          </a:prstGeom>
        </p:spPr>
      </p:pic>
      <p:sp>
        <p:nvSpPr>
          <p:cNvPr id="6" name="对话气泡: 椭圆形 5"/>
          <p:cNvSpPr/>
          <p:nvPr/>
        </p:nvSpPr>
        <p:spPr>
          <a:xfrm>
            <a:off x="7596483" y="1094120"/>
            <a:ext cx="4699000" cy="1746250"/>
          </a:xfrm>
          <a:prstGeom prst="wedgeEllipseCallout">
            <a:avLst>
              <a:gd name="adj1" fmla="val -75169"/>
              <a:gd name="adj2" fmla="val 7368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Let me take you somewhere . </a:t>
            </a:r>
          </a:p>
          <a:p>
            <a:pPr algn="ctr"/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You will like it .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88440" y="6123859"/>
            <a:ext cx="9622790" cy="583565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latin typeface="Times New Roman" panose="02020603050405020304" charset="0"/>
                <a:cs typeface="Times New Roman" panose="02020603050405020304" charset="0"/>
              </a:rPr>
              <a:t>Alice follows Rabbit. They stop in front of a big tree .</a:t>
            </a:r>
          </a:p>
        </p:txBody>
      </p:sp>
      <p:sp>
        <p:nvSpPr>
          <p:cNvPr id="2" name="流程图: 终止 1"/>
          <p:cNvSpPr/>
          <p:nvPr/>
        </p:nvSpPr>
        <p:spPr>
          <a:xfrm>
            <a:off x="29210" y="206375"/>
            <a:ext cx="3257550" cy="762000"/>
          </a:xfrm>
          <a:prstGeom prst="flowChartTermina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Guess</a:t>
            </a:r>
          </a:p>
        </p:txBody>
      </p:sp>
      <p:pic>
        <p:nvPicPr>
          <p:cNvPr id="10" name="Alice in Litter House">
            <a:hlinkClick r:id="" action="ppaction://media"/>
            <a:extLst>
              <a:ext uri="{FF2B5EF4-FFF2-40B4-BE49-F238E27FC236}">
                <a16:creationId xmlns:a16="http://schemas.microsoft.com/office/drawing/2014/main" id="{A17415E9-77E9-BF40-91E5-BF83A68CF8D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3070" end="68078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413008" y="5017846"/>
            <a:ext cx="487363" cy="487363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83231B87-4E60-7410-B41D-2FE60862757C}"/>
              </a:ext>
            </a:extLst>
          </p:cNvPr>
          <p:cNvSpPr/>
          <p:nvPr/>
        </p:nvSpPr>
        <p:spPr>
          <a:xfrm>
            <a:off x="3446246" y="355413"/>
            <a:ext cx="6033670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3200" b="1" dirty="0">
                <a:latin typeface="Times New Roman" panose="02020603050405020304" charset="0"/>
                <a:cs typeface="Times New Roman" panose="02020603050405020304" charset="0"/>
              </a:rPr>
              <a:t>Where does Rabbit take Alice ?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23DA8528-F00A-E1B3-4539-501920726F52}"/>
              </a:ext>
            </a:extLst>
          </p:cNvPr>
          <p:cNvSpPr/>
          <p:nvPr/>
        </p:nvSpPr>
        <p:spPr>
          <a:xfrm>
            <a:off x="2867352" y="2745408"/>
            <a:ext cx="1728166" cy="283624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3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 animBg="1"/>
      <p:bldP spid="11" grpId="0" bldLvl="0" animBg="1"/>
      <p:bldP spid="11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918,&quot;width&quot;:9441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918,&quot;width&quot;:9441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d176056e-a7b8-4f59-91d1-e100d79f4275}"/>
  <p:tag name="TABLE_ENDDRAG_ORIGIN_RECT" val="193*376"/>
  <p:tag name="TABLE_ENDDRAG_RECT" val="763*145*193*37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d176056e-a7b8-4f59-91d1-e100d79f4275}"/>
  <p:tag name="TABLE_ENDDRAG_ORIGIN_RECT" val="691*198"/>
  <p:tag name="TABLE_ENDDRAG_RECT" val="139*115*691*198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24282</TotalTime>
  <Words>890</Words>
  <Application>Microsoft Office PowerPoint</Application>
  <PresentationFormat>宽屏</PresentationFormat>
  <Paragraphs>185</Paragraphs>
  <Slides>34</Slides>
  <Notes>1</Notes>
  <HiddenSlides>0</HiddenSlides>
  <MMClips>18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2" baseType="lpstr">
      <vt:lpstr>等线</vt:lpstr>
      <vt:lpstr>等线 Light</vt:lpstr>
      <vt:lpstr>华文新魏</vt:lpstr>
      <vt:lpstr>Arial</vt:lpstr>
      <vt:lpstr>Arial Black</vt:lpstr>
      <vt:lpstr>Century Schoolbook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Make Life Better</dc:title>
  <dc:creator>郭 飞</dc:creator>
  <cp:lastModifiedBy>tw</cp:lastModifiedBy>
  <cp:revision>255</cp:revision>
  <dcterms:created xsi:type="dcterms:W3CDTF">2022-04-07T05:01:00Z</dcterms:created>
  <dcterms:modified xsi:type="dcterms:W3CDTF">2022-07-02T01:43:06Z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4D9270CD41CD46B4A4B596D07B29A11D</vt:lpwstr>
  </property>
  <property fmtid="{D5CDD505-2E9C-101B-9397-08002B2CF9AE}" pid="3" name="KSOProductBuildVer">
    <vt:lpwstr>2052-11.1.0.11622</vt:lpwstr>
  </property>
</Properties>
</file>